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9" r:id="rId2"/>
    <p:sldId id="276" r:id="rId3"/>
    <p:sldId id="256" r:id="rId4"/>
    <p:sldId id="277" r:id="rId5"/>
    <p:sldId id="274" r:id="rId6"/>
    <p:sldId id="278" r:id="rId7"/>
    <p:sldId id="275" r:id="rId8"/>
    <p:sldId id="257" r:id="rId9"/>
    <p:sldId id="259" r:id="rId10"/>
    <p:sldId id="280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58" r:id="rId20"/>
    <p:sldId id="282" r:id="rId21"/>
    <p:sldId id="283" r:id="rId22"/>
    <p:sldId id="270" r:id="rId23"/>
    <p:sldId id="271" r:id="rId24"/>
    <p:sldId id="272" r:id="rId25"/>
    <p:sldId id="261" r:id="rId26"/>
    <p:sldId id="262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6600"/>
    <a:srgbClr val="1963A7"/>
    <a:srgbClr val="532E13"/>
    <a:srgbClr val="660033"/>
    <a:srgbClr val="800000"/>
    <a:srgbClr val="000066"/>
    <a:srgbClr val="183B8A"/>
    <a:srgbClr val="301EB2"/>
    <a:srgbClr val="4E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F82831-A648-443A-A097-B0BCF3558365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187533-866D-4168-BC4D-4AB9B9F886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32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87"/>
            <a:ext cx="9144000" cy="57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305800" cy="4724400"/>
          </a:xfrm>
        </p:spPr>
        <p:txBody>
          <a:bodyPr/>
          <a:lstStyle/>
          <a:p>
            <a:pPr algn="ctr"/>
            <a:r>
              <a:rPr lang="en-US" sz="3600" dirty="0"/>
              <a:t>Family</a:t>
            </a:r>
          </a:p>
          <a:p>
            <a:pPr algn="ctr"/>
            <a:r>
              <a:rPr lang="en-US" sz="3600" dirty="0" smtClean="0"/>
              <a:t>Community</a:t>
            </a:r>
          </a:p>
          <a:p>
            <a:pPr algn="ctr"/>
            <a:r>
              <a:rPr lang="en-US" sz="3600" dirty="0" smtClean="0"/>
              <a:t>Education</a:t>
            </a:r>
            <a:endParaRPr lang="en-US" sz="3600" dirty="0"/>
          </a:p>
          <a:p>
            <a:pPr algn="ctr"/>
            <a:r>
              <a:rPr lang="en-US" sz="3600" dirty="0" smtClean="0"/>
              <a:t>Language</a:t>
            </a:r>
            <a:endParaRPr lang="en-US" sz="3600" dirty="0"/>
          </a:p>
          <a:p>
            <a:pPr algn="ctr"/>
            <a:r>
              <a:rPr lang="en-US" sz="3600" dirty="0"/>
              <a:t>Culture </a:t>
            </a:r>
            <a:endParaRPr lang="en-US" sz="3600" dirty="0" smtClean="0"/>
          </a:p>
          <a:p>
            <a:pPr algn="ctr"/>
            <a:r>
              <a:rPr lang="en-US" sz="3600" dirty="0" smtClean="0"/>
              <a:t>Religion</a:t>
            </a:r>
          </a:p>
          <a:p>
            <a:pPr algn="ctr"/>
            <a:r>
              <a:rPr lang="en-US" sz="3600" dirty="0" smtClean="0"/>
              <a:t>Emotionally Evocative Events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80999"/>
            <a:ext cx="83058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Whence Worldview?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pistemology</a:t>
            </a:r>
            <a:endParaRPr lang="en-US" sz="3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Metaphysics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chemeClr val="accent3">
                    <a:lumMod val="50000"/>
                  </a:schemeClr>
                </a:solidFill>
              </a:rPr>
              <a:t>Cosmology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chemeClr val="accent3">
                    <a:lumMod val="50000"/>
                  </a:schemeClr>
                </a:solidFill>
              </a:rPr>
              <a:t>Teleology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Theology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Anthropology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Axiology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80999"/>
            <a:ext cx="83058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Elements of Worldview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Beliefs about the nature and sources of knowledge.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Is knowledge merely a state of the brain?</a:t>
            </a:r>
          </a:p>
          <a:p>
            <a:r>
              <a:rPr lang="en-US" b="1" dirty="0" smtClean="0"/>
              <a:t>Manifestation of a cosmic mind?</a:t>
            </a:r>
          </a:p>
          <a:p>
            <a:r>
              <a:rPr lang="en-US" b="1" dirty="0" smtClean="0"/>
              <a:t>Does it only come from sense experience?</a:t>
            </a:r>
          </a:p>
          <a:p>
            <a:r>
              <a:rPr lang="en-US" b="1" dirty="0" smtClean="0"/>
              <a:t>Is there knowledge from beyond the senses?</a:t>
            </a:r>
          </a:p>
          <a:p>
            <a:r>
              <a:rPr lang="en-US" b="1" dirty="0" smtClean="0"/>
              <a:t>Is there anything one can know for certain?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80999"/>
            <a:ext cx="83058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Epistemology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What is the ultimate nature of reality?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Is everything just matter &amp; energy?</a:t>
            </a:r>
          </a:p>
          <a:p>
            <a:r>
              <a:rPr lang="en-US" b="1" dirty="0" smtClean="0"/>
              <a:t>Truth: Correspondence? Coherence? Pragmatic?</a:t>
            </a:r>
          </a:p>
          <a:p>
            <a:r>
              <a:rPr lang="en-US" b="1" dirty="0" smtClean="0"/>
              <a:t>Is reality discovered empirically? Otherwise?</a:t>
            </a:r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7199"/>
            <a:ext cx="83058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Metaphysics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Origin of the universe, life, and humanity.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Is the universe a chance event? Created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Is the universe orderly and predictable?</a:t>
            </a:r>
            <a:endParaRPr lang="en-US" b="1" dirty="0" smtClean="0"/>
          </a:p>
          <a:p>
            <a:r>
              <a:rPr lang="en-US" b="1" dirty="0" smtClean="0"/>
              <a:t>Did life originate by purely natural causes?</a:t>
            </a:r>
          </a:p>
          <a:p>
            <a:r>
              <a:rPr lang="en-US" b="1" dirty="0" smtClean="0"/>
              <a:t>Did humanity originate by chance</a:t>
            </a:r>
            <a:r>
              <a:rPr lang="en-US" b="1" dirty="0" smtClean="0"/>
              <a:t>?</a:t>
            </a:r>
          </a:p>
          <a:p>
            <a:pPr marL="109728" indent="0">
              <a:buNone/>
            </a:pP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57199"/>
            <a:ext cx="83058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Cosmology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The big question about </a:t>
            </a:r>
            <a:r>
              <a:rPr lang="en-US" b="1" i="1" u="sng" dirty="0" smtClean="0"/>
              <a:t>purpose</a:t>
            </a:r>
            <a:r>
              <a:rPr lang="en-US" b="1" i="1" dirty="0" smtClean="0"/>
              <a:t> of the cosmos.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Is there any reason or purpose or end for the cosmos?</a:t>
            </a:r>
          </a:p>
          <a:p>
            <a:r>
              <a:rPr lang="en-US" b="1" dirty="0" smtClean="0"/>
              <a:t>If so, what purpose is it?</a:t>
            </a:r>
          </a:p>
          <a:p>
            <a:r>
              <a:rPr lang="en-US" b="1" dirty="0"/>
              <a:t>If so, </a:t>
            </a:r>
            <a:r>
              <a:rPr lang="en-US" b="1" i="1" dirty="0"/>
              <a:t>whose</a:t>
            </a:r>
            <a:r>
              <a:rPr lang="en-US" b="1" dirty="0"/>
              <a:t> purpose is it?</a:t>
            </a:r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"/>
            <a:ext cx="83058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Teleology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The existence and nature of a god or gods.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Is there a god or any number of gods?</a:t>
            </a:r>
          </a:p>
          <a:p>
            <a:r>
              <a:rPr lang="en-US" b="1" dirty="0" smtClean="0"/>
              <a:t>If so, what is the nature of the god(s)?</a:t>
            </a:r>
          </a:p>
          <a:p>
            <a:r>
              <a:rPr lang="en-US" b="1" dirty="0" smtClean="0"/>
              <a:t>What is the relationship of the god(s) to </a:t>
            </a:r>
            <a:r>
              <a:rPr lang="en-US" b="1" dirty="0" smtClean="0"/>
              <a:t>the universe</a:t>
            </a:r>
            <a:r>
              <a:rPr lang="en-US" b="1" dirty="0" smtClean="0"/>
              <a:t>? </a:t>
            </a:r>
          </a:p>
          <a:p>
            <a:r>
              <a:rPr lang="en-US" b="1" dirty="0" smtClean="0"/>
              <a:t>What is the relationship of the god(s) to humanity?</a:t>
            </a:r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57199"/>
            <a:ext cx="83058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Theology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The nature of humanity.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Are humans basically good? Evil?</a:t>
            </a:r>
          </a:p>
          <a:p>
            <a:r>
              <a:rPr lang="en-US" b="1" dirty="0" smtClean="0"/>
              <a:t>Do humans have free will?</a:t>
            </a:r>
          </a:p>
          <a:p>
            <a:r>
              <a:rPr lang="en-US" b="1" dirty="0" smtClean="0"/>
              <a:t>Are humans merely advanced animals?</a:t>
            </a:r>
          </a:p>
          <a:p>
            <a:r>
              <a:rPr lang="en-US" b="1" dirty="0" smtClean="0"/>
              <a:t>Is there such a thing as “human nature”?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7199"/>
            <a:ext cx="83058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Anthropology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The nature and study of values.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What is the highest good? Peace? Self-actualization? Pleasure? Knowledge?</a:t>
            </a:r>
          </a:p>
          <a:p>
            <a:r>
              <a:rPr lang="en-US" b="1" dirty="0" smtClean="0"/>
              <a:t>Are there intrinsically valuable things?</a:t>
            </a:r>
          </a:p>
          <a:p>
            <a:r>
              <a:rPr lang="en-US" b="1" dirty="0" smtClean="0"/>
              <a:t>Who determines value?</a:t>
            </a:r>
          </a:p>
          <a:p>
            <a:r>
              <a:rPr lang="en-US" b="1" dirty="0" smtClean="0"/>
              <a:t>Are there morals? Are they objective? Subjective? Discovered? Created?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33399"/>
            <a:ext cx="83058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Axiology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998452"/>
            <a:ext cx="769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1963A7"/>
                </a:solidFill>
              </a:rPr>
              <a:t>Should we care what worldview another holds?</a:t>
            </a:r>
            <a:endParaRPr lang="en-US" sz="2600" dirty="0">
              <a:solidFill>
                <a:srgbClr val="1963A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349500"/>
            <a:ext cx="401955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5374" cy="6405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6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349500"/>
            <a:ext cx="4019550" cy="267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478" y="1998452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1963A7"/>
                </a:solidFill>
              </a:rPr>
              <a:t>Can another’s worldview be </a:t>
            </a:r>
            <a:r>
              <a:rPr lang="en-US" sz="2600" dirty="0" smtClean="0">
                <a:solidFill>
                  <a:srgbClr val="92D050"/>
                </a:solidFill>
              </a:rPr>
              <a:t>changed?</a:t>
            </a:r>
            <a:endParaRPr lang="en-US" sz="2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349500"/>
            <a:ext cx="4019550" cy="267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998452"/>
            <a:ext cx="74417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1963A7"/>
                </a:solidFill>
              </a:rPr>
              <a:t>Can any worldview be shown to be </a:t>
            </a:r>
            <a:r>
              <a:rPr lang="en-US" sz="2600" dirty="0" smtClean="0">
                <a:solidFill>
                  <a:schemeClr val="bg1"/>
                </a:solidFill>
              </a:rPr>
              <a:t>superior?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Ken Samples’ 9 tests for truth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COHERENCE: is the worldview logically consistent?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PARSIMONY [“Balance Test”]: is it as complex and simple as necessary?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EXPLANATORY POWER &amp; SCOPE: does it explain a broad scope of phenomena and do so in detail?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04800"/>
            <a:ext cx="83058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Worldview Tests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Ken Samples’ 9 tests for truth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CORRESPONDENCE: does the worldview correspond with the way the world really is in fact and in human experience?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VERIFICATION: can its claims be verified or falsified?</a:t>
            </a:r>
            <a:endParaRPr lang="en-US" b="1" dirty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PRAGMATICS: is it socially and individually workable in real life?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04800"/>
            <a:ext cx="83058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Worldview Tests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Ken Samples’ 9 tests for truth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 startAt="7"/>
            </a:pPr>
            <a:r>
              <a:rPr lang="en-US" b="1" dirty="0" smtClean="0"/>
              <a:t>EXISTENTIAL SATISFACTION: does the worldview answer humanity’s desire for meaning, purpose, and significance?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b="1" dirty="0" smtClean="0"/>
              <a:t>CUMULATIVE RELIABILITY: do multiple lines of evidence accumulate to justify the worldview?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b="1" dirty="0" smtClean="0"/>
              <a:t>COMPETITIVE COMPETENCE: is it able to compete with others and adapt to new discoveries?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04800"/>
            <a:ext cx="83058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Worldview Tests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339533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33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Worldviews can lead to different understandings of the same phenomena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80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704731"/>
            <a:ext cx="4496767" cy="55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704731"/>
            <a:ext cx="4496767" cy="5543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304800"/>
            <a:ext cx="105918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838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 that we value and think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100" y="147816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egins and ends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4693" y="2133600"/>
            <a:ext cx="315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n our worldview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8" y="1905000"/>
            <a:ext cx="8534402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4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3" y="381000"/>
            <a:ext cx="7823201" cy="586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2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83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4216"/>
            <a:ext cx="7372865" cy="4895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4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" y="381000"/>
            <a:ext cx="9094840" cy="563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9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391400" cy="492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9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8272" y="710625"/>
            <a:ext cx="536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G Omega" panose="020B0502050508020304" pitchFamily="34" charset="0"/>
              </a:rPr>
              <a:t>What is a “Worldview”?</a:t>
            </a:r>
            <a:endParaRPr lang="en-US" sz="3200" b="1" dirty="0" smtClean="0">
              <a:solidFill>
                <a:schemeClr val="bg1"/>
              </a:solidFill>
              <a:latin typeface="CG Omeg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305800" cy="44497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A worldview is the set of beliefs about fundamental aspects of reality that ground and influence all one's perceiving, thinking, knowing, and doing.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000" dirty="0" smtClean="0"/>
              <a:t>	</a:t>
            </a:r>
            <a:r>
              <a:rPr lang="en-US" sz="1800" dirty="0" smtClean="0">
                <a:latin typeface="Century Schoolbook" pitchFamily="18" charset="0"/>
              </a:rPr>
              <a:t>—Dr. Ken Funk II, Oregon State Univ.</a:t>
            </a:r>
            <a:endParaRPr lang="en-US" sz="1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1103</TotalTime>
  <Words>553</Words>
  <Application>Microsoft Office PowerPoint</Application>
  <PresentationFormat>On-screen Show (4:3)</PresentationFormat>
  <Paragraphs>93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</dc:title>
  <dc:creator>Dad's</dc:creator>
  <cp:lastModifiedBy>Mark</cp:lastModifiedBy>
  <cp:revision>69</cp:revision>
  <dcterms:created xsi:type="dcterms:W3CDTF">2012-07-28T17:53:58Z</dcterms:created>
  <dcterms:modified xsi:type="dcterms:W3CDTF">2015-07-18T19:14:29Z</dcterms:modified>
</cp:coreProperties>
</file>