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3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  <p:sldMasterId id="2147483665" r:id="rId13"/>
    <p:sldMasterId id="2147483666" r:id="rId14"/>
    <p:sldMasterId id="2147483667" r:id="rId15"/>
    <p:sldMasterId id="2147483668" r:id="rId16"/>
    <p:sldMasterId id="2147483669" r:id="rId17"/>
    <p:sldMasterId id="2147483670" r:id="rId18"/>
    <p:sldMasterId id="2147483671" r:id="rId19"/>
    <p:sldMasterId id="2147483672" r:id="rId20"/>
    <p:sldMasterId id="2147483673" r:id="rId21"/>
    <p:sldMasterId id="2147483674" r:id="rId22"/>
    <p:sldMasterId id="2147483675" r:id="rId23"/>
    <p:sldMasterId id="2147483676" r:id="rId24"/>
    <p:sldMasterId id="2147483677" r:id="rId25"/>
    <p:sldMasterId id="2147483678" r:id="rId26"/>
    <p:sldMasterId id="2147483679" r:id="rId27"/>
    <p:sldMasterId id="2147483680" r:id="rId28"/>
    <p:sldMasterId id="2147483681" r:id="rId29"/>
    <p:sldMasterId id="2147483682" r:id="rId30"/>
    <p:sldMasterId id="2147483683" r:id="rId31"/>
    <p:sldMasterId id="2147483684" r:id="rId32"/>
    <p:sldMasterId id="2147483685" r:id="rId33"/>
    <p:sldMasterId id="2147483686" r:id="rId34"/>
    <p:sldMasterId id="2147483687" r:id="rId35"/>
    <p:sldMasterId id="2147483688" r:id="rId36"/>
    <p:sldMasterId id="2147483689" r:id="rId37"/>
  </p:sldMasterIdLst>
  <p:notesMasterIdLst>
    <p:notesMasterId r:id="rId54"/>
  </p:notesMasterIdLst>
  <p:sldIdLst>
    <p:sldId id="352" r:id="rId38"/>
    <p:sldId id="358" r:id="rId39"/>
    <p:sldId id="360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9" r:id="rId48"/>
    <p:sldId id="361" r:id="rId49"/>
    <p:sldId id="363" r:id="rId50"/>
    <p:sldId id="364" r:id="rId51"/>
    <p:sldId id="365" r:id="rId52"/>
    <p:sldId id="366" r:id="rId5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72" d="100"/>
          <a:sy n="72" d="100"/>
        </p:scale>
        <p:origin x="-150" y="-25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86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present temperature = 2.72548 ± 0.00057 °K, Fixsen, ApJ 707 (2009), 916</a:t>
            </a:r>
          </a:p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Actual temperature measurements fit the curve.</a:t>
            </a:r>
          </a:p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Let’s look at the physical feature most responsible for cosmic expansion and cooling.</a:t>
            </a:r>
          </a:p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Our ability to directly witness the cosmic creation event gives us the most rigorous scientific proof for a transcendent Creator.</a:t>
            </a: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universe must also be extremely dark.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COBE</a:t>
            </a:r>
          </a:p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credit: NASA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9-year WMAP</a:t>
            </a:r>
          </a:p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credit: NASA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all sky Cosmic Microwave Background map</a:t>
            </a:r>
          </a:p>
          <a:p>
            <a:pPr marL="39688">
              <a:spcBef>
                <a:spcPts val="413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credit: ESA, Planck HFI &amp; LFI Consortia</a:t>
            </a:r>
          </a:p>
          <a:p>
            <a:pPr marL="39688">
              <a:spcBef>
                <a:spcPts val="413"/>
              </a:spcBef>
            </a:pPr>
            <a:endParaRPr lang="en-US" sz="48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9688">
              <a:spcBef>
                <a:spcPts val="413"/>
              </a:spcBef>
            </a:pPr>
            <a:r>
              <a:rPr lang="en-US" sz="4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72% of the universe’s stuff is dark energy.</a:t>
            </a:r>
          </a:p>
          <a:p>
            <a:pPr>
              <a:lnSpc>
                <a:spcPct val="90000"/>
              </a:lnSpc>
            </a:pPr>
            <a:endParaRPr lang="en-US" sz="36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en-US" sz="5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is the dominant factor governing cosmic expansion.</a:t>
            </a:r>
          </a:p>
          <a:p>
            <a:pPr>
              <a:lnSpc>
                <a:spcPct val="90000"/>
              </a:lnSpc>
            </a:pPr>
            <a:endParaRPr lang="en-US" sz="36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en-US" sz="5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Cosmic expansion rates determine what kinds of stars and planets will form and when. </a:t>
            </a:r>
          </a:p>
          <a:p>
            <a:pPr>
              <a:lnSpc>
                <a:spcPct val="90000"/>
              </a:lnSpc>
            </a:pPr>
            <a:r>
              <a:rPr lang="en-US" sz="5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Here is the most spectacular evidence for supernatural design.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59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657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939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54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38810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9453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85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63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1114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96981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37795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1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240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308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761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186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43849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790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525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233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4731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04143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2836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195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189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61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520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070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843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835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974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34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39834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4552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28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2503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729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136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88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196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2655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370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533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472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242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32652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69000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92209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867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219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915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955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76444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280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827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34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693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7887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69791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28513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720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675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644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564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75546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10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6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219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520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20032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7945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99833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8667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888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766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562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1609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2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512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421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60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3557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33584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53112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382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310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869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0584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4778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8445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99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6296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118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5978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89964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18012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163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021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846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29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49514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40424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052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352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752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4979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43362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7399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7657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2105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59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5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74763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685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15522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276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590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3036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988365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73132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539753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7197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6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461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6776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485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415250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437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910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602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36078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82262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6879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39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341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7072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679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907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40266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7656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583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715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42543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91896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1158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521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621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080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575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7416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06285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557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5476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985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19692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6525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0962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67253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6337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214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8051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11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92816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4204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721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9756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3471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755966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99334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769224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091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412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7052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350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668885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809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652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23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165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28118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62202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2394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054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803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240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226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226817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745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12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3578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6899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51938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10571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101801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9553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8754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6103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0084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56084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24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479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1963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183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5898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322496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1179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959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3277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28452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321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0012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21131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8589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527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6739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66976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6176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836173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5447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3540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6529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6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1417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32014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88766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243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223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756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31988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388975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1710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03953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653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59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78558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512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868948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6157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4668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161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71690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32549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57308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905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65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8694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631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9234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640468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864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0797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6167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01204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85034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13750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43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2298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1983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3166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840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988065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786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9651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2643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22144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403956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8147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4302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74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611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6264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244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10415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8270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6879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2391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176274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083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802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83271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9390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052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1367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915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082801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3346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7977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9774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403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73662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342154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10189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0181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8159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776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6335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233187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5318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8572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196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6160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33605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836619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215696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534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3509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1CCB8-DD56-4007-9EB9-EB2A53F88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500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E6D79-F262-4BBB-96B4-57172A5E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3751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B81BB-35A5-4A4F-85EE-F37218B93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428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777F1-38B2-49CC-B703-A3DD4B6C8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468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DCAFB-C949-458C-A93F-645E04A26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60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452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F66365-BC5F-43ED-A23E-7F5E02848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6758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A68DA-9681-4C03-B8F5-79FD9C3CF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8830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BCFD3-F027-4FF1-A108-F5CF15CAC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8622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59249-483D-42CD-A922-C98FFF562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513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5C09E8-B69D-4F99-A639-83597DEFC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5522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5BAA-D207-4CFF-8867-14A1B306E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205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4074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8136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645040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394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2064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759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3576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33820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652430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849072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385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2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1718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3178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9638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55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545142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985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3700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50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59529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275406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954818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5769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40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326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3031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3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49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39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450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52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5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359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2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1957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1407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9879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04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55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748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498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24232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89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226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791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79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1048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82327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0828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577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416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401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606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8062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2281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736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873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140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9354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6055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794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15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468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245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88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3774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590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5345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137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526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0123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121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125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421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1525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35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56227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491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01545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47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51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277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2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70222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75367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988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41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  <a:sym typeface="굴림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014538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6844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60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7AF27B4C-41FE-4D9F-AB29-90FFD97F11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hf hdr="0" ftr="0" dt="0"/>
  <p:txStyles>
    <p:titleStyle>
      <a:lvl1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3425" indent="-28575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3475" indent="-2286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014538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6844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384300"/>
            <a:ext cx="74041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/>
          </p:cNvSpPr>
          <p:nvPr/>
        </p:nvSpPr>
        <p:spPr bwMode="auto">
          <a:xfrm>
            <a:off x="2460625" y="6781800"/>
            <a:ext cx="9537700" cy="13843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5033" bIns="0" anchor="ctr"/>
          <a:lstStyle/>
          <a:p>
            <a:pPr marL="53975">
              <a:lnSpc>
                <a:spcPct val="110000"/>
              </a:lnSpc>
            </a:pPr>
            <a:r>
              <a:rPr lang="en-US" sz="3800" dirty="0">
                <a:solidFill>
                  <a:srgbClr val="FFFFCC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0     2     4      6      8    10    12   13.8</a:t>
            </a:r>
            <a:endParaRPr lang="en-US" sz="3600" dirty="0">
              <a:solidFill>
                <a:srgbClr val="F8F2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53975">
              <a:lnSpc>
                <a:spcPct val="110000"/>
              </a:lnSpc>
            </a:pPr>
            <a:r>
              <a:rPr lang="en-US" sz="4400" dirty="0">
                <a:solidFill>
                  <a:srgbClr val="F8F2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billions of years after creation</a:t>
            </a:r>
          </a:p>
        </p:txBody>
      </p:sp>
      <p:sp>
        <p:nvSpPr>
          <p:cNvPr id="187396" name="Rectangle 4"/>
          <p:cNvSpPr>
            <a:spLocks/>
          </p:cNvSpPr>
          <p:nvPr/>
        </p:nvSpPr>
        <p:spPr bwMode="auto">
          <a:xfrm rot="-5400000">
            <a:off x="-958057" y="3713957"/>
            <a:ext cx="6907213" cy="1028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5033" bIns="0" anchor="ctr"/>
          <a:lstStyle/>
          <a:p>
            <a:pPr marL="53975"/>
            <a:r>
              <a:rPr lang="en-US" dirty="0">
                <a:solidFill>
                  <a:srgbClr val="F8F2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CMB temperature (°K)</a:t>
            </a:r>
            <a:endParaRPr lang="en-US" sz="3600" dirty="0">
              <a:solidFill>
                <a:srgbClr val="F8F2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53975"/>
            <a:r>
              <a:rPr lang="en-US" sz="20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  <a:sym typeface="Arial Narrow" charset="0"/>
              </a:rPr>
              <a:t>                 </a:t>
            </a:r>
          </a:p>
        </p:txBody>
      </p:sp>
      <p:sp>
        <p:nvSpPr>
          <p:cNvPr id="187397" name="Rectangle 5"/>
          <p:cNvSpPr>
            <a:spLocks/>
          </p:cNvSpPr>
          <p:nvPr/>
        </p:nvSpPr>
        <p:spPr bwMode="auto">
          <a:xfrm>
            <a:off x="2870200" y="6477000"/>
            <a:ext cx="546100" cy="660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0</a:t>
            </a:r>
          </a:p>
        </p:txBody>
      </p:sp>
      <p:sp>
        <p:nvSpPr>
          <p:cNvPr id="187398" name="Rectangle 6"/>
          <p:cNvSpPr>
            <a:spLocks/>
          </p:cNvSpPr>
          <p:nvPr/>
        </p:nvSpPr>
        <p:spPr bwMode="auto">
          <a:xfrm>
            <a:off x="2870200" y="4699000"/>
            <a:ext cx="546100" cy="660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87399" name="Rectangle 7"/>
          <p:cNvSpPr>
            <a:spLocks/>
          </p:cNvSpPr>
          <p:nvPr/>
        </p:nvSpPr>
        <p:spPr bwMode="auto">
          <a:xfrm>
            <a:off x="2578100" y="3067050"/>
            <a:ext cx="914400" cy="660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800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87400" name="Rectangle 8"/>
          <p:cNvSpPr>
            <a:spLocks/>
          </p:cNvSpPr>
          <p:nvPr/>
        </p:nvSpPr>
        <p:spPr bwMode="auto">
          <a:xfrm>
            <a:off x="2628900" y="1435100"/>
            <a:ext cx="812800" cy="660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15</a:t>
            </a:r>
          </a:p>
        </p:txBody>
      </p:sp>
      <p:pic>
        <p:nvPicPr>
          <p:cNvPr id="1874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254125"/>
            <a:ext cx="215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2" name="Rectangle 10"/>
          <p:cNvSpPr>
            <a:spLocks/>
          </p:cNvSpPr>
          <p:nvPr/>
        </p:nvSpPr>
        <p:spPr bwMode="auto">
          <a:xfrm>
            <a:off x="10906125" y="9150350"/>
            <a:ext cx="3175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7403" name="Rectangle 11"/>
          <p:cNvSpPr>
            <a:spLocks/>
          </p:cNvSpPr>
          <p:nvPr/>
        </p:nvSpPr>
        <p:spPr bwMode="auto">
          <a:xfrm>
            <a:off x="4813300" y="1231900"/>
            <a:ext cx="114300" cy="139700"/>
          </a:xfrm>
          <a:prstGeom prst="rect">
            <a:avLst/>
          </a:prstGeom>
          <a:solidFill>
            <a:schemeClr val="accent1">
              <a:alpha val="9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4" name="Oval 12"/>
          <p:cNvSpPr>
            <a:spLocks/>
          </p:cNvSpPr>
          <p:nvPr/>
        </p:nvSpPr>
        <p:spPr bwMode="auto">
          <a:xfrm>
            <a:off x="5334000" y="32639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5" name="Oval 13"/>
          <p:cNvSpPr>
            <a:spLocks/>
          </p:cNvSpPr>
          <p:nvPr/>
        </p:nvSpPr>
        <p:spPr bwMode="auto">
          <a:xfrm>
            <a:off x="9563100" y="56642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6" name="Oval 14"/>
          <p:cNvSpPr>
            <a:spLocks/>
          </p:cNvSpPr>
          <p:nvPr/>
        </p:nvSpPr>
        <p:spPr bwMode="auto">
          <a:xfrm>
            <a:off x="10502900" y="57785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7" name="Oval 15"/>
          <p:cNvSpPr>
            <a:spLocks/>
          </p:cNvSpPr>
          <p:nvPr/>
        </p:nvSpPr>
        <p:spPr bwMode="auto">
          <a:xfrm>
            <a:off x="10731500" y="57785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8" name="Oval 16"/>
          <p:cNvSpPr>
            <a:spLocks/>
          </p:cNvSpPr>
          <p:nvPr/>
        </p:nvSpPr>
        <p:spPr bwMode="auto">
          <a:xfrm>
            <a:off x="5969000" y="41910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09" name="Oval 17"/>
          <p:cNvSpPr>
            <a:spLocks/>
          </p:cNvSpPr>
          <p:nvPr/>
        </p:nvSpPr>
        <p:spPr bwMode="auto">
          <a:xfrm>
            <a:off x="5067300" y="26289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10" name="Oval 18"/>
          <p:cNvSpPr>
            <a:spLocks/>
          </p:cNvSpPr>
          <p:nvPr/>
        </p:nvSpPr>
        <p:spPr bwMode="auto">
          <a:xfrm>
            <a:off x="5829300" y="39751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11" name="Oval 19"/>
          <p:cNvSpPr>
            <a:spLocks/>
          </p:cNvSpPr>
          <p:nvPr/>
        </p:nvSpPr>
        <p:spPr bwMode="auto">
          <a:xfrm>
            <a:off x="6819900" y="4737100"/>
            <a:ext cx="279400" cy="279400"/>
          </a:xfrm>
          <a:prstGeom prst="ellipse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7412" name="Rectangle 20"/>
          <p:cNvSpPr>
            <a:spLocks/>
          </p:cNvSpPr>
          <p:nvPr/>
        </p:nvSpPr>
        <p:spPr bwMode="auto">
          <a:xfrm>
            <a:off x="1981200" y="8686800"/>
            <a:ext cx="9956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400"/>
              </a:spcBef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S. Muller et al, </a:t>
            </a:r>
            <a:r>
              <a:rPr lang="en-US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A&amp;A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551 (2013), id. A109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"/>
          <p:cNvSpPr>
            <a:spLocks/>
          </p:cNvSpPr>
          <p:nvPr/>
        </p:nvSpPr>
        <p:spPr bwMode="auto">
          <a:xfrm>
            <a:off x="12700" y="1130300"/>
            <a:ext cx="129667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/>
            <a:r>
              <a:rPr lang="en-US" sz="7000" b="1" dirty="0">
                <a:solidFill>
                  <a:srgbClr val="FFFD2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Fine Structure Constant</a:t>
            </a:r>
          </a:p>
        </p:txBody>
      </p:sp>
      <p:sp>
        <p:nvSpPr>
          <p:cNvPr id="204802" name="Rectangle 2"/>
          <p:cNvSpPr>
            <a:spLocks/>
          </p:cNvSpPr>
          <p:nvPr/>
        </p:nvSpPr>
        <p:spPr bwMode="auto">
          <a:xfrm>
            <a:off x="1308100" y="2463800"/>
            <a:ext cx="10236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coupling constant characterizing the strength of electromagnetic interaction</a:t>
            </a:r>
          </a:p>
        </p:txBody>
      </p:sp>
      <p:sp>
        <p:nvSpPr>
          <p:cNvPr id="204803" name="Rectangle 3"/>
          <p:cNvSpPr>
            <a:spLocks/>
          </p:cNvSpPr>
          <p:nvPr/>
        </p:nvSpPr>
        <p:spPr bwMode="auto">
          <a:xfrm>
            <a:off x="1352550" y="5626100"/>
            <a:ext cx="1019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= e</a:t>
            </a:r>
            <a:r>
              <a:rPr lang="en-US" sz="4800" baseline="3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cµ</a:t>
            </a:r>
            <a:r>
              <a:rPr lang="en-US" sz="4800" baseline="-6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/2h, where e is the electron charge, µ</a:t>
            </a:r>
            <a:r>
              <a:rPr lang="en-US" sz="4800" baseline="-6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the magnetic constant or the permeability of free space, h is Planck’s constant.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3204224" presetClass="entr" presetSubtype="17234312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73204224" presetClass="entr" presetSubtype="17234286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048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950913"/>
            <a:ext cx="13131800" cy="131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2"/>
          <p:cNvSpPr>
            <a:spLocks/>
          </p:cNvSpPr>
          <p:nvPr/>
        </p:nvSpPr>
        <p:spPr bwMode="auto">
          <a:xfrm>
            <a:off x="1304925" y="1100138"/>
            <a:ext cx="11574463" cy="795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/>
          <a:p>
            <a:pPr marL="561975" indent="-501650" algn="l">
              <a:spcBef>
                <a:spcPts val="1300"/>
              </a:spcBef>
            </a:pPr>
            <a:r>
              <a:rPr lang="en-US" sz="6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Confirmed Temporal Tests</a:t>
            </a:r>
            <a:r>
              <a:rPr lang="en-US" sz="5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	 </a:t>
            </a:r>
          </a:p>
          <a:p>
            <a:pPr marL="561975" indent="-501650" algn="l">
              <a:spcBef>
                <a:spcPts val="1300"/>
              </a:spcBef>
            </a:pPr>
            <a:r>
              <a:rPr lang="en-US" sz="3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endParaRPr lang="en-US" sz="5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561975" indent="-501650" algn="l">
              <a:spcBef>
                <a:spcPts val="1300"/>
              </a:spcBef>
            </a:pPr>
            <a:r>
              <a:rPr lang="en-US" sz="5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58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fine structure constant</a:t>
            </a:r>
          </a:p>
          <a:p>
            <a:pPr marL="561975" indent="-501650" algn="l">
              <a:spcBef>
                <a:spcPts val="1300"/>
              </a:spcBef>
            </a:pPr>
            <a:r>
              <a:rPr lang="en-US" sz="58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electron-to-proton mass</a:t>
            </a:r>
          </a:p>
          <a:p>
            <a:pPr marL="561975" indent="-501650" algn="l">
              <a:spcBef>
                <a:spcPts val="5400"/>
              </a:spcBef>
            </a:pPr>
            <a:r>
              <a:rPr lang="en-US" sz="58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gravitational constant</a:t>
            </a:r>
          </a:p>
          <a:p>
            <a:pPr marL="561975" indent="-501650" algn="l">
              <a:spcBef>
                <a:spcPts val="5400"/>
              </a:spcBef>
            </a:pPr>
            <a:r>
              <a:rPr lang="en-US" sz="58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8 x 10</a:t>
            </a:r>
            <a:r>
              <a:rPr lang="en-US" sz="5800" baseline="320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-13</a:t>
            </a:r>
            <a:r>
              <a:rPr lang="en-US" sz="5800" dirty="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per year</a:t>
            </a:r>
          </a:p>
          <a:p>
            <a:pPr marL="1247775" lvl="1" indent="-501650" algn="l">
              <a:spcBef>
                <a:spcPts val="1300"/>
              </a:spcBef>
            </a:pPr>
            <a:endParaRPr lang="en-US" sz="5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247775" lvl="1" indent="-501650" algn="l">
              <a:spcBef>
                <a:spcPts val="1300"/>
              </a:spcBef>
            </a:pPr>
            <a:endParaRPr lang="en-US" sz="5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477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/>
          <p:cNvSpPr>
            <a:spLocks/>
          </p:cNvSpPr>
          <p:nvPr/>
        </p:nvSpPr>
        <p:spPr bwMode="auto">
          <a:xfrm>
            <a:off x="2082800" y="1042988"/>
            <a:ext cx="74549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Dark Energy</a:t>
            </a:r>
          </a:p>
        </p:txBody>
      </p:sp>
      <p:sp>
        <p:nvSpPr>
          <p:cNvPr id="206851" name="Rectangle 3"/>
          <p:cNvSpPr>
            <a:spLocks/>
          </p:cNvSpPr>
          <p:nvPr/>
        </p:nvSpPr>
        <p:spPr bwMode="auto">
          <a:xfrm>
            <a:off x="9242425" y="8985250"/>
            <a:ext cx="3759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NASA//WMAP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477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8" name="Rectangle 2"/>
          <p:cNvSpPr>
            <a:spLocks/>
          </p:cNvSpPr>
          <p:nvPr/>
        </p:nvSpPr>
        <p:spPr bwMode="auto">
          <a:xfrm>
            <a:off x="2082800" y="1042988"/>
            <a:ext cx="74549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Dark Energy</a:t>
            </a:r>
          </a:p>
        </p:txBody>
      </p:sp>
      <p:sp>
        <p:nvSpPr>
          <p:cNvPr id="208899" name="Rectangle 3"/>
          <p:cNvSpPr>
            <a:spLocks/>
          </p:cNvSpPr>
          <p:nvPr/>
        </p:nvSpPr>
        <p:spPr bwMode="auto">
          <a:xfrm>
            <a:off x="3149600" y="3752850"/>
            <a:ext cx="8382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Fine-tuning exceeds best human design success </a:t>
            </a:r>
            <a:r>
              <a:rPr lang="en-US" sz="4800">
                <a:solidFill>
                  <a:srgbClr val="9BF1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(gravity wave telescopes)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by </a:t>
            </a:r>
            <a:r>
              <a:rPr lang="en-US" sz="4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10</a:t>
            </a:r>
            <a:r>
              <a:rPr lang="en-US" sz="4800" b="1" baseline="32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97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times.</a:t>
            </a:r>
          </a:p>
        </p:txBody>
      </p:sp>
      <p:sp>
        <p:nvSpPr>
          <p:cNvPr id="208900" name="Rectangle 4"/>
          <p:cNvSpPr>
            <a:spLocks/>
          </p:cNvSpPr>
          <p:nvPr/>
        </p:nvSpPr>
        <p:spPr bwMode="auto">
          <a:xfrm>
            <a:off x="9242425" y="8985250"/>
            <a:ext cx="3759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NASA//WMAP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268913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2" name="Rectangle 2"/>
          <p:cNvSpPr>
            <a:spLocks/>
          </p:cNvSpPr>
          <p:nvPr/>
        </p:nvSpPr>
        <p:spPr bwMode="auto">
          <a:xfrm>
            <a:off x="1663700" y="433388"/>
            <a:ext cx="96647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2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Dark Energy Quotes</a:t>
            </a:r>
          </a:p>
        </p:txBody>
      </p:sp>
      <p:sp>
        <p:nvSpPr>
          <p:cNvPr id="209923" name="Rectangle 3"/>
          <p:cNvSpPr>
            <a:spLocks/>
          </p:cNvSpPr>
          <p:nvPr/>
        </p:nvSpPr>
        <p:spPr bwMode="auto">
          <a:xfrm>
            <a:off x="2222500" y="2660650"/>
            <a:ext cx="9093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“Arranging the cosmos as we think it is arranged,” say the team, “would have required a miracle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.”</a:t>
            </a:r>
          </a:p>
        </p:txBody>
      </p:sp>
      <p:sp>
        <p:nvSpPr>
          <p:cNvPr id="209924" name="Rectangle 4"/>
          <p:cNvSpPr>
            <a:spLocks/>
          </p:cNvSpPr>
          <p:nvPr/>
        </p:nvSpPr>
        <p:spPr bwMode="auto">
          <a:xfrm>
            <a:off x="1498600" y="5549900"/>
            <a:ext cx="10947400" cy="2298700"/>
          </a:xfrm>
          <a:prstGeom prst="rect">
            <a:avLst/>
          </a:prstGeom>
          <a:noFill/>
          <a:ln>
            <a:noFill/>
          </a:ln>
          <a:effectLst>
            <a:outerShdw blurRad="114300" dist="1651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-</a:t>
            </a:r>
            <a:r>
              <a:rPr lang="en-US" sz="4000" b="1" i="1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Dyson, Kleban, &amp; Susskind</a:t>
            </a:r>
            <a:endParaRPr lang="en-US" sz="5600" b="1" i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400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36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quoted by Phillip Ball, NatureNews 8/13/02</a:t>
            </a: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9925" name="Rectangle 5"/>
          <p:cNvSpPr>
            <a:spLocks/>
          </p:cNvSpPr>
          <p:nvPr/>
        </p:nvSpPr>
        <p:spPr bwMode="auto">
          <a:xfrm>
            <a:off x="6448425" y="89852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NASA//WMAP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268913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/>
          </p:cNvSpPr>
          <p:nvPr/>
        </p:nvSpPr>
        <p:spPr bwMode="auto">
          <a:xfrm>
            <a:off x="2220913" y="2660650"/>
            <a:ext cx="9321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“An unknown agent [external to space and time] intervened in the evolution [of the cosmos] for reasons of its own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.”</a:t>
            </a:r>
          </a:p>
        </p:txBody>
      </p:sp>
      <p:sp>
        <p:nvSpPr>
          <p:cNvPr id="210947" name="Rectangle 3"/>
          <p:cNvSpPr>
            <a:spLocks/>
          </p:cNvSpPr>
          <p:nvPr/>
        </p:nvSpPr>
        <p:spPr bwMode="auto">
          <a:xfrm>
            <a:off x="1498600" y="5549900"/>
            <a:ext cx="10947400" cy="2298700"/>
          </a:xfrm>
          <a:prstGeom prst="rect">
            <a:avLst/>
          </a:prstGeom>
          <a:noFill/>
          <a:ln>
            <a:noFill/>
          </a:ln>
          <a:effectLst>
            <a:outerShdw blurRad="114300" dist="1651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-</a:t>
            </a:r>
            <a:r>
              <a:rPr lang="en-US" sz="4000" b="1" i="1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Dyson, Kleban, &amp; Susskind</a:t>
            </a:r>
            <a:endParaRPr lang="en-US" sz="5600" b="1" i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400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36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quoted by Phillip Ball, NatureNews 8/13/02</a:t>
            </a: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0948" name="Rectangle 4"/>
          <p:cNvSpPr>
            <a:spLocks/>
          </p:cNvSpPr>
          <p:nvPr/>
        </p:nvSpPr>
        <p:spPr bwMode="auto">
          <a:xfrm>
            <a:off x="6448425" y="89852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NASA//WMAP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0949" name="Rectangle 5"/>
          <p:cNvSpPr>
            <a:spLocks/>
          </p:cNvSpPr>
          <p:nvPr/>
        </p:nvSpPr>
        <p:spPr bwMode="auto">
          <a:xfrm>
            <a:off x="1663700" y="433388"/>
            <a:ext cx="96647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2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Dark Energy Quotes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268913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/>
          </p:cNvSpPr>
          <p:nvPr/>
        </p:nvSpPr>
        <p:spPr bwMode="auto">
          <a:xfrm>
            <a:off x="2222500" y="2660650"/>
            <a:ext cx="9613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“Perhaps the only reasonable conclusion is that we do not live in a world with a true cosmological constant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.”</a:t>
            </a:r>
          </a:p>
        </p:txBody>
      </p:sp>
      <p:sp>
        <p:nvSpPr>
          <p:cNvPr id="211971" name="Rectangle 3"/>
          <p:cNvSpPr>
            <a:spLocks/>
          </p:cNvSpPr>
          <p:nvPr/>
        </p:nvSpPr>
        <p:spPr bwMode="auto">
          <a:xfrm>
            <a:off x="6448425" y="89852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NASA//WMAP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1972" name="Rectangle 4"/>
          <p:cNvSpPr>
            <a:spLocks/>
          </p:cNvSpPr>
          <p:nvPr/>
        </p:nvSpPr>
        <p:spPr bwMode="auto">
          <a:xfrm>
            <a:off x="1028700" y="5549900"/>
            <a:ext cx="11417300" cy="2298700"/>
          </a:xfrm>
          <a:prstGeom prst="rect">
            <a:avLst/>
          </a:prstGeom>
          <a:noFill/>
          <a:ln>
            <a:noFill/>
          </a:ln>
          <a:effectLst>
            <a:outerShdw blurRad="114300" dist="1651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-</a:t>
            </a:r>
            <a:r>
              <a:rPr lang="en-US" sz="4000" b="1" i="1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Dyson, Kleban, &amp; Susskind</a:t>
            </a:r>
            <a:endParaRPr lang="en-US" sz="5600" b="1" i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4400">
                <a:solidFill>
                  <a:srgbClr val="FFF9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36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Journal of High Energy Physics</a:t>
            </a:r>
            <a:r>
              <a:rPr lang="en-US" sz="36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10 (2002): 011</a:t>
            </a: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000" b="1">
              <a:solidFill>
                <a:srgbClr val="FFF9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1973" name="Rectangle 5"/>
          <p:cNvSpPr>
            <a:spLocks/>
          </p:cNvSpPr>
          <p:nvPr/>
        </p:nvSpPr>
        <p:spPr bwMode="auto">
          <a:xfrm>
            <a:off x="1663700" y="433388"/>
            <a:ext cx="96647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200" b="1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Dark Energy Quotes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/>
          </p:cNvSpPr>
          <p:nvPr/>
        </p:nvSpPr>
        <p:spPr bwMode="auto">
          <a:xfrm>
            <a:off x="12700" y="1485900"/>
            <a:ext cx="12966700" cy="115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/>
            <a:r>
              <a:rPr lang="en-US" sz="7000" b="1" dirty="0">
                <a:solidFill>
                  <a:srgbClr val="FFFD2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Unique Time to Observe</a:t>
            </a:r>
          </a:p>
        </p:txBody>
      </p:sp>
      <p:sp>
        <p:nvSpPr>
          <p:cNvPr id="190466" name="Rectangle 2"/>
          <p:cNvSpPr>
            <a:spLocks/>
          </p:cNvSpPr>
          <p:nvPr/>
        </p:nvSpPr>
        <p:spPr bwMode="auto">
          <a:xfrm>
            <a:off x="10245725" y="9137650"/>
            <a:ext cx="3175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8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9046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06675"/>
            <a:ext cx="125603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Rectangle 4"/>
          <p:cNvSpPr>
            <a:spLocks/>
          </p:cNvSpPr>
          <p:nvPr/>
        </p:nvSpPr>
        <p:spPr bwMode="auto">
          <a:xfrm>
            <a:off x="1574800" y="3314700"/>
            <a:ext cx="974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If we’re created earlier, creation light lacks time to reach us.</a:t>
            </a:r>
          </a:p>
        </p:txBody>
      </p:sp>
      <p:sp>
        <p:nvSpPr>
          <p:cNvPr id="190469" name="Rectangle 5"/>
          <p:cNvSpPr>
            <a:spLocks/>
          </p:cNvSpPr>
          <p:nvPr/>
        </p:nvSpPr>
        <p:spPr bwMode="auto">
          <a:xfrm>
            <a:off x="1524000" y="5448300"/>
            <a:ext cx="9855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90000"/>
              </a:lnSpc>
              <a:spcBef>
                <a:spcPts val="33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If we’re created later, dark energy expands the universe at greater than light’s velocity.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  <p:bldP spid="1904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11113"/>
            <a:ext cx="13131800" cy="975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4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Rectangle 2"/>
          <p:cNvSpPr>
            <a:spLocks/>
          </p:cNvSpPr>
          <p:nvPr/>
        </p:nvSpPr>
        <p:spPr bwMode="auto">
          <a:xfrm>
            <a:off x="1765300" y="2959100"/>
            <a:ext cx="9474200" cy="4305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spcBef>
                <a:spcPts val="4000"/>
              </a:spcBef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Only at 13.8 billion years after the cosmic creation event can humans observe all of cosmic history and directly witness the cosmic creation event.</a:t>
            </a:r>
          </a:p>
        </p:txBody>
      </p:sp>
      <p:sp>
        <p:nvSpPr>
          <p:cNvPr id="193539" name="Rectangle 3"/>
          <p:cNvSpPr>
            <a:spLocks/>
          </p:cNvSpPr>
          <p:nvPr/>
        </p:nvSpPr>
        <p:spPr bwMode="auto">
          <a:xfrm>
            <a:off x="6232525" y="8870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NASA/Hubble Heritage Team STScI/AURA</a:t>
            </a:r>
            <a:endParaRPr lang="en-US" sz="24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/>
            <a:endParaRPr lang="en-US" sz="2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3540" name="Rectangle 4"/>
          <p:cNvSpPr>
            <a:spLocks/>
          </p:cNvSpPr>
          <p:nvPr/>
        </p:nvSpPr>
        <p:spPr bwMode="auto">
          <a:xfrm>
            <a:off x="12700" y="1485900"/>
            <a:ext cx="12966700" cy="115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/>
            <a:r>
              <a:rPr lang="en-US" sz="7000" b="1" dirty="0">
                <a:solidFill>
                  <a:srgbClr val="FFFD2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Why so old?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Oval 1"/>
          <p:cNvSpPr>
            <a:spLocks/>
          </p:cNvSpPr>
          <p:nvPr/>
        </p:nvSpPr>
        <p:spPr bwMode="auto">
          <a:xfrm>
            <a:off x="49213" y="1625600"/>
            <a:ext cx="12903200" cy="6502400"/>
          </a:xfrm>
          <a:prstGeom prst="ellipse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5586" name="Rectangle 2"/>
          <p:cNvSpPr>
            <a:spLocks/>
          </p:cNvSpPr>
          <p:nvPr/>
        </p:nvSpPr>
        <p:spPr bwMode="auto">
          <a:xfrm>
            <a:off x="3581400" y="83216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1990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708352" presetClass="entr" presetSubtype="23123942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13004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0" name="Rectangle 2"/>
          <p:cNvSpPr>
            <a:spLocks/>
          </p:cNvSpPr>
          <p:nvPr/>
        </p:nvSpPr>
        <p:spPr bwMode="auto">
          <a:xfrm>
            <a:off x="3581400" y="83216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1992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54175"/>
            <a:ext cx="129159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Rectangle 2"/>
          <p:cNvSpPr>
            <a:spLocks/>
          </p:cNvSpPr>
          <p:nvPr/>
        </p:nvSpPr>
        <p:spPr bwMode="auto">
          <a:xfrm>
            <a:off x="3581400" y="83216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2003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55763"/>
            <a:ext cx="129032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2" name="Rectangle 2"/>
          <p:cNvSpPr>
            <a:spLocks/>
          </p:cNvSpPr>
          <p:nvPr/>
        </p:nvSpPr>
        <p:spPr bwMode="auto">
          <a:xfrm>
            <a:off x="3581400" y="83216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December 2012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49413"/>
            <a:ext cx="12890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1730" name="Rectangle 2"/>
          <p:cNvSpPr>
            <a:spLocks/>
          </p:cNvSpPr>
          <p:nvPr/>
        </p:nvSpPr>
        <p:spPr bwMode="auto">
          <a:xfrm>
            <a:off x="3581400" y="8321675"/>
            <a:ext cx="5829300" cy="889000"/>
          </a:xfrm>
          <a:prstGeom prst="rect">
            <a:avLst/>
          </a:prstGeom>
          <a:noFill/>
          <a:ln>
            <a:noFill/>
          </a:ln>
          <a:effectLst>
            <a:outerShdw blurRad="127000" dist="126999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200"/>
              </a:spcBef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March 2013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950913"/>
            <a:ext cx="13131800" cy="131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Rectangle 2"/>
          <p:cNvSpPr>
            <a:spLocks/>
          </p:cNvSpPr>
          <p:nvPr/>
        </p:nvSpPr>
        <p:spPr bwMode="auto">
          <a:xfrm>
            <a:off x="1314450" y="1106488"/>
            <a:ext cx="10375900" cy="79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/>
          <a:p>
            <a:pPr marL="561975" indent="-501650" algn="l">
              <a:spcBef>
                <a:spcPts val="1300"/>
              </a:spcBef>
            </a:pPr>
            <a:r>
              <a:rPr lang="en-US" sz="6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Temporal Tests</a:t>
            </a:r>
            <a:r>
              <a:rPr lang="en-US" sz="5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	 </a:t>
            </a:r>
          </a:p>
          <a:p>
            <a:pPr marL="561975" indent="-501650" algn="l">
              <a:spcBef>
                <a:spcPts val="1300"/>
              </a:spcBef>
            </a:pPr>
            <a:r>
              <a:rPr lang="en-US" sz="5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&lt;4 x 10</a:t>
            </a:r>
            <a:r>
              <a:rPr lang="en-US" sz="5800" baseline="320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-17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(lab)</a:t>
            </a:r>
          </a:p>
          <a:p>
            <a:pPr marL="561975" indent="-501650" algn="l">
              <a:spcBef>
                <a:spcPts val="1300"/>
              </a:spcBef>
            </a:pP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24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&lt;4 x 10</a:t>
            </a:r>
            <a:r>
              <a:rPr lang="en-US" sz="5800" baseline="320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-20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(future lab)</a:t>
            </a:r>
          </a:p>
          <a:p>
            <a:pPr marL="561975" indent="-501650" algn="l">
              <a:spcBef>
                <a:spcPts val="1300"/>
              </a:spcBef>
            </a:pP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</a:t>
            </a:r>
            <a:r>
              <a:rPr lang="en-US" sz="24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&lt;1 x 10</a:t>
            </a:r>
            <a:r>
              <a:rPr lang="en-US" sz="5800" baseline="320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-16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(quasar)</a:t>
            </a:r>
          </a:p>
          <a:p>
            <a:pPr marL="561975" indent="-501650" algn="l">
              <a:spcBef>
                <a:spcPts val="1300"/>
              </a:spcBef>
            </a:pPr>
            <a:endParaRPr lang="en-US" sz="5800">
              <a:solidFill>
                <a:srgbClr val="FFFF33"/>
              </a:solidFill>
              <a:latin typeface="Arial" charset="0"/>
              <a:cs typeface="Arial" charset="0"/>
              <a:sym typeface="Arial" charset="0"/>
            </a:endParaRPr>
          </a:p>
          <a:p>
            <a:pPr marL="561975" indent="-501650" algn="l">
              <a:spcBef>
                <a:spcPts val="1300"/>
              </a:spcBef>
            </a:pPr>
            <a:r>
              <a:rPr lang="en-US" sz="6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Spatial Test</a:t>
            </a:r>
            <a:endParaRPr lang="en-US" sz="5800">
              <a:solidFill>
                <a:srgbClr val="FFFF33"/>
              </a:solidFill>
              <a:latin typeface="Arial" charset="0"/>
              <a:cs typeface="Arial" charset="0"/>
              <a:sym typeface="Arial" charset="0"/>
            </a:endParaRPr>
          </a:p>
          <a:p>
            <a:pPr marL="561975" indent="-501650" algn="l">
              <a:spcBef>
                <a:spcPts val="1300"/>
              </a:spcBef>
            </a:pP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  &lt;1 x 10</a:t>
            </a:r>
            <a:r>
              <a:rPr lang="en-US" sz="5800" baseline="320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-1</a:t>
            </a:r>
            <a:r>
              <a:rPr lang="en-US" sz="5800">
                <a:solidFill>
                  <a:srgbClr val="FFFF33"/>
                </a:solidFill>
                <a:latin typeface="Arial" charset="0"/>
                <a:cs typeface="Arial" charset="0"/>
                <a:sym typeface="Arial" charset="0"/>
              </a:rPr>
              <a:t> (Planck)</a:t>
            </a:r>
          </a:p>
          <a:p>
            <a:pPr marL="1247775" lvl="1" indent="-501650" algn="l">
              <a:spcBef>
                <a:spcPts val="1300"/>
              </a:spcBef>
            </a:pPr>
            <a:endParaRPr lang="en-US" sz="5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247775" lvl="1" indent="-501650" algn="l">
              <a:spcBef>
                <a:spcPts val="1300"/>
              </a:spcBef>
            </a:pPr>
            <a:endParaRPr lang="en-US" sz="52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ball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 - No Graphic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2E6FFD"/>
      </a:accent1>
      <a:accent2>
        <a:srgbClr val="333399"/>
      </a:accent2>
      <a:accent3>
        <a:srgbClr val="AAAAAA"/>
      </a:accent3>
      <a:accent4>
        <a:srgbClr val="DADADA"/>
      </a:accent4>
      <a:accent5>
        <a:srgbClr val="ADBB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F233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C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Pages>0</Pages>
  <Words>461</Words>
  <Characters>0</Characters>
  <Application>Microsoft Office PowerPoint</Application>
  <PresentationFormat>Custom</PresentationFormat>
  <Lines>0</Lines>
  <Paragraphs>81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16</vt:i4>
      </vt:variant>
    </vt:vector>
  </HeadingPairs>
  <TitlesOfParts>
    <vt:vector size="63" baseType="lpstr">
      <vt:lpstr>Gill Sans</vt:lpstr>
      <vt:lpstr>ヒラギノ角ゴ ProN W3</vt:lpstr>
      <vt:lpstr>Helvetica Neue</vt:lpstr>
      <vt:lpstr>Helvetica Neue Light</vt:lpstr>
      <vt:lpstr>Helvetica</vt:lpstr>
      <vt:lpstr>Arial</vt:lpstr>
      <vt:lpstr>Chalkboard</vt:lpstr>
      <vt:lpstr>굴림</vt:lpstr>
      <vt:lpstr>Arial Narrow</vt:lpstr>
      <vt:lpstr>Lucida Grande</vt:lpstr>
      <vt:lpstr>Title &amp; Bullets</vt:lpstr>
      <vt:lpstr>Fireball - No Graphics</vt:lpstr>
      <vt:lpstr>Title &amp; Bullets</vt:lpstr>
      <vt:lpstr>Title &amp; Bullets copy 3</vt:lpstr>
      <vt:lpstr>Title &amp; Bullets copy</vt:lpstr>
      <vt:lpstr>Title &amp; Bullets copy 15</vt:lpstr>
      <vt:lpstr>Title &amp; Bullets - 2 Column</vt:lpstr>
      <vt:lpstr>Title &amp; Bullets - Right</vt:lpstr>
      <vt:lpstr>Title, Bullets &amp; Photo</vt:lpstr>
      <vt:lpstr>Title &amp; Bullets</vt:lpstr>
      <vt:lpstr>Title &amp; Bullets - Left</vt:lpstr>
      <vt:lpstr>Bullets</vt:lpstr>
      <vt:lpstr>Title &amp; Bullets copy 17</vt:lpstr>
      <vt:lpstr>Title &amp; Bullets copy 18</vt:lpstr>
      <vt:lpstr>Blank</vt:lpstr>
      <vt:lpstr>Title - Center</vt:lpstr>
      <vt:lpstr>Title &amp; Bullets</vt:lpstr>
      <vt:lpstr>Photo - Vertical</vt:lpstr>
      <vt:lpstr>Title &amp; Bullets copy 1</vt:lpstr>
      <vt:lpstr>Title &amp; Bullets copy 2</vt:lpstr>
      <vt:lpstr>Title - Top</vt:lpstr>
      <vt:lpstr>Photo - Horizontal Reflection</vt:lpstr>
      <vt:lpstr>Title &amp; Bullets - Left</vt:lpstr>
      <vt:lpstr>Title, Bullets &amp; Photo</vt:lpstr>
      <vt:lpstr>Photo - Vertical</vt:lpstr>
      <vt:lpstr>Photo - Horizontal</vt:lpstr>
      <vt:lpstr>Title &amp; Subtitle</vt:lpstr>
      <vt:lpstr>Title &amp; Bullets - Right</vt:lpstr>
      <vt:lpstr>Title &amp; Bullets - 2 Column</vt:lpstr>
      <vt:lpstr>Bullets</vt:lpstr>
      <vt:lpstr>Title - Top</vt:lpstr>
      <vt:lpstr>Title - Center</vt:lpstr>
      <vt:lpstr>Blank</vt:lpstr>
      <vt:lpstr>Photo - Vertical Reflection</vt:lpstr>
      <vt:lpstr>Fireball</vt:lpstr>
      <vt:lpstr>Photo - Horizontal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3</cp:revision>
  <dcterms:modified xsi:type="dcterms:W3CDTF">2013-07-06T19:20:31Z</dcterms:modified>
</cp:coreProperties>
</file>