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58"/>
  </p:notesMasterIdLst>
  <p:sldIdLst>
    <p:sldId id="256" r:id="rId2"/>
    <p:sldId id="285" r:id="rId3"/>
    <p:sldId id="263" r:id="rId4"/>
    <p:sldId id="260" r:id="rId5"/>
    <p:sldId id="271" r:id="rId6"/>
    <p:sldId id="265" r:id="rId7"/>
    <p:sldId id="266" r:id="rId8"/>
    <p:sldId id="267" r:id="rId9"/>
    <p:sldId id="273" r:id="rId10"/>
    <p:sldId id="270" r:id="rId11"/>
    <p:sldId id="259" r:id="rId12"/>
    <p:sldId id="258" r:id="rId13"/>
    <p:sldId id="261" r:id="rId14"/>
    <p:sldId id="274" r:id="rId15"/>
    <p:sldId id="276" r:id="rId16"/>
    <p:sldId id="282" r:id="rId17"/>
    <p:sldId id="277" r:id="rId18"/>
    <p:sldId id="268" r:id="rId19"/>
    <p:sldId id="280" r:id="rId20"/>
    <p:sldId id="281" r:id="rId21"/>
    <p:sldId id="257" r:id="rId22"/>
    <p:sldId id="289" r:id="rId23"/>
    <p:sldId id="262" r:id="rId24"/>
    <p:sldId id="269" r:id="rId25"/>
    <p:sldId id="286" r:id="rId26"/>
    <p:sldId id="287" r:id="rId27"/>
    <p:sldId id="299" r:id="rId28"/>
    <p:sldId id="288" r:id="rId29"/>
    <p:sldId id="294" r:id="rId30"/>
    <p:sldId id="300" r:id="rId31"/>
    <p:sldId id="272" r:id="rId32"/>
    <p:sldId id="293" r:id="rId33"/>
    <p:sldId id="306" r:id="rId34"/>
    <p:sldId id="307" r:id="rId35"/>
    <p:sldId id="290" r:id="rId36"/>
    <p:sldId id="309" r:id="rId37"/>
    <p:sldId id="308" r:id="rId38"/>
    <p:sldId id="264" r:id="rId39"/>
    <p:sldId id="284" r:id="rId40"/>
    <p:sldId id="279" r:id="rId41"/>
    <p:sldId id="291" r:id="rId42"/>
    <p:sldId id="278" r:id="rId43"/>
    <p:sldId id="312" r:id="rId44"/>
    <p:sldId id="311" r:id="rId45"/>
    <p:sldId id="313" r:id="rId46"/>
    <p:sldId id="310" r:id="rId47"/>
    <p:sldId id="292" r:id="rId48"/>
    <p:sldId id="304" r:id="rId49"/>
    <p:sldId id="297" r:id="rId50"/>
    <p:sldId id="301" r:id="rId51"/>
    <p:sldId id="298" r:id="rId52"/>
    <p:sldId id="302" r:id="rId53"/>
    <p:sldId id="303" r:id="rId54"/>
    <p:sldId id="295" r:id="rId55"/>
    <p:sldId id="296" r:id="rId56"/>
    <p:sldId id="31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6624"/>
    <a:srgbClr val="41561E"/>
    <a:srgbClr val="5E7D2B"/>
    <a:srgbClr val="99CCFF"/>
    <a:srgbClr val="00B0F0"/>
    <a:srgbClr val="3F6B71"/>
    <a:srgbClr val="FF5050"/>
    <a:srgbClr val="5E8D11"/>
    <a:srgbClr val="79B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743" autoAdjust="0"/>
  </p:normalViewPr>
  <p:slideViewPr>
    <p:cSldViewPr snapToGrid="0">
      <p:cViewPr varScale="1">
        <p:scale>
          <a:sx n="97" d="100"/>
          <a:sy n="97" d="100"/>
        </p:scale>
        <p:origin x="-1950" y="-96"/>
      </p:cViewPr>
      <p:guideLst>
        <p:guide orient="horz" pos="2160"/>
        <p:guide pos="2880"/>
      </p:guideLst>
    </p:cSldViewPr>
  </p:slideViewPr>
  <p:outlineViewPr>
    <p:cViewPr>
      <p:scale>
        <a:sx n="33" d="100"/>
        <a:sy n="33" d="100"/>
      </p:scale>
      <p:origin x="0" y="11586"/>
    </p:cViewPr>
  </p:outlineViewPr>
  <p:notesTextViewPr>
    <p:cViewPr>
      <p:scale>
        <a:sx n="1" d="1"/>
        <a:sy n="1" d="1"/>
      </p:scale>
      <p:origin x="0" y="0"/>
    </p:cViewPr>
  </p:notesTextViewPr>
  <p:sorterViewPr>
    <p:cViewPr>
      <p:scale>
        <a:sx n="100" d="100"/>
        <a:sy n="100" d="100"/>
      </p:scale>
      <p:origin x="0" y="1188"/>
    </p:cViewPr>
  </p:sorterViewPr>
  <p:notesViewPr>
    <p:cSldViewPr snapToGrid="0">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Pictures\GMO\Longevity%2020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Pictures\GMO\GMO%20crops%20timeline.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GM </a:t>
            </a:r>
            <a:r>
              <a:rPr lang="en-US" dirty="0"/>
              <a:t>Corn %</a:t>
            </a:r>
          </a:p>
        </c:rich>
      </c:tx>
      <c:layout>
        <c:manualLayout>
          <c:xMode val="edge"/>
          <c:yMode val="edge"/>
          <c:x val="0.36736111111111114"/>
          <c:y val="0"/>
        </c:manualLayout>
      </c:layout>
      <c:overlay val="1"/>
    </c:title>
    <c:autoTitleDeleted val="0"/>
    <c:plotArea>
      <c:layout>
        <c:manualLayout>
          <c:layoutTarget val="inner"/>
          <c:xMode val="edge"/>
          <c:yMode val="edge"/>
          <c:x val="0.19746645662982079"/>
          <c:y val="7.7218925631547516E-2"/>
          <c:w val="0.71283870341745093"/>
          <c:h val="0.78045638612815449"/>
        </c:manualLayout>
      </c:layout>
      <c:scatterChart>
        <c:scatterStyle val="lineMarker"/>
        <c:varyColors val="0"/>
        <c:ser>
          <c:idx val="0"/>
          <c:order val="0"/>
          <c:tx>
            <c:strRef>
              <c:f>Sheet1!$B$1</c:f>
              <c:strCache>
                <c:ptCount val="1"/>
                <c:pt idx="0">
                  <c:v>Global</c:v>
                </c:pt>
              </c:strCache>
            </c:strRef>
          </c:tx>
          <c:spPr>
            <a:ln w="50800"/>
          </c:spPr>
          <c:marker>
            <c:symbol val="none"/>
          </c:marker>
          <c:xVal>
            <c:numRef>
              <c:f>Sheet1!$A$2:$A$11</c:f>
              <c:numCache>
                <c:formatCode>General</c:formatCode>
                <c:ptCount val="10"/>
                <c:pt idx="0">
                  <c:v>1997</c:v>
                </c:pt>
                <c:pt idx="1">
                  <c:v>1998</c:v>
                </c:pt>
                <c:pt idx="2">
                  <c:v>2002</c:v>
                </c:pt>
                <c:pt idx="3">
                  <c:v>2003</c:v>
                </c:pt>
                <c:pt idx="4">
                  <c:v>2004</c:v>
                </c:pt>
                <c:pt idx="5">
                  <c:v>2005</c:v>
                </c:pt>
                <c:pt idx="6">
                  <c:v>2006</c:v>
                </c:pt>
                <c:pt idx="7">
                  <c:v>2007</c:v>
                </c:pt>
                <c:pt idx="8">
                  <c:v>2008</c:v>
                </c:pt>
                <c:pt idx="9">
                  <c:v>2009</c:v>
                </c:pt>
              </c:numCache>
            </c:numRef>
          </c:xVal>
          <c:yVal>
            <c:numRef>
              <c:f>Sheet1!$B$2:$B$11</c:f>
              <c:numCache>
                <c:formatCode>General</c:formatCode>
                <c:ptCount val="10"/>
                <c:pt idx="0">
                  <c:v>2</c:v>
                </c:pt>
                <c:pt idx="1">
                  <c:v>6</c:v>
                </c:pt>
                <c:pt idx="2">
                  <c:v>10.5</c:v>
                </c:pt>
                <c:pt idx="3">
                  <c:v>11</c:v>
                </c:pt>
                <c:pt idx="4">
                  <c:v>13</c:v>
                </c:pt>
                <c:pt idx="5">
                  <c:v>15</c:v>
                </c:pt>
                <c:pt idx="6">
                  <c:v>17</c:v>
                </c:pt>
                <c:pt idx="7">
                  <c:v>22</c:v>
                </c:pt>
                <c:pt idx="8">
                  <c:v>22</c:v>
                </c:pt>
                <c:pt idx="9">
                  <c:v>26</c:v>
                </c:pt>
              </c:numCache>
            </c:numRef>
          </c:yVal>
          <c:smooth val="0"/>
        </c:ser>
        <c:ser>
          <c:idx val="1"/>
          <c:order val="1"/>
          <c:tx>
            <c:strRef>
              <c:f>Sheet1!$C$1</c:f>
              <c:strCache>
                <c:ptCount val="1"/>
                <c:pt idx="0">
                  <c:v>USA</c:v>
                </c:pt>
              </c:strCache>
            </c:strRef>
          </c:tx>
          <c:spPr>
            <a:ln w="50800"/>
          </c:spPr>
          <c:marker>
            <c:symbol val="none"/>
          </c:marker>
          <c:xVal>
            <c:numRef>
              <c:f>Sheet1!$A$2:$A$11</c:f>
              <c:numCache>
                <c:formatCode>General</c:formatCode>
                <c:ptCount val="10"/>
                <c:pt idx="0">
                  <c:v>1997</c:v>
                </c:pt>
                <c:pt idx="1">
                  <c:v>1998</c:v>
                </c:pt>
                <c:pt idx="2">
                  <c:v>2002</c:v>
                </c:pt>
                <c:pt idx="3">
                  <c:v>2003</c:v>
                </c:pt>
                <c:pt idx="4">
                  <c:v>2004</c:v>
                </c:pt>
                <c:pt idx="5">
                  <c:v>2005</c:v>
                </c:pt>
                <c:pt idx="6">
                  <c:v>2006</c:v>
                </c:pt>
                <c:pt idx="7">
                  <c:v>2007</c:v>
                </c:pt>
                <c:pt idx="8">
                  <c:v>2008</c:v>
                </c:pt>
                <c:pt idx="9">
                  <c:v>2009</c:v>
                </c:pt>
              </c:numCache>
            </c:numRef>
          </c:xVal>
          <c:yVal>
            <c:numRef>
              <c:f>Sheet1!$C$2:$C$11</c:f>
              <c:numCache>
                <c:formatCode>General</c:formatCode>
                <c:ptCount val="10"/>
                <c:pt idx="0">
                  <c:v>9</c:v>
                </c:pt>
                <c:pt idx="1">
                  <c:v>25</c:v>
                </c:pt>
                <c:pt idx="2">
                  <c:v>35</c:v>
                </c:pt>
                <c:pt idx="3">
                  <c:v>43</c:v>
                </c:pt>
                <c:pt idx="4">
                  <c:v>51</c:v>
                </c:pt>
                <c:pt idx="5">
                  <c:v>55</c:v>
                </c:pt>
                <c:pt idx="6">
                  <c:v>64</c:v>
                </c:pt>
                <c:pt idx="7">
                  <c:v>77</c:v>
                </c:pt>
                <c:pt idx="8">
                  <c:v>79</c:v>
                </c:pt>
                <c:pt idx="9">
                  <c:v>85</c:v>
                </c:pt>
              </c:numCache>
            </c:numRef>
          </c:yVal>
          <c:smooth val="0"/>
        </c:ser>
        <c:ser>
          <c:idx val="2"/>
          <c:order val="2"/>
          <c:tx>
            <c:strRef>
              <c:f>Sheet1!$D$1</c:f>
              <c:strCache>
                <c:ptCount val="1"/>
                <c:pt idx="0">
                  <c:v>Argentina</c:v>
                </c:pt>
              </c:strCache>
            </c:strRef>
          </c:tx>
          <c:spPr>
            <a:ln w="50800"/>
          </c:spPr>
          <c:marker>
            <c:symbol val="none"/>
          </c:marker>
          <c:xVal>
            <c:numRef>
              <c:f>Sheet1!$A$2:$A$11</c:f>
              <c:numCache>
                <c:formatCode>General</c:formatCode>
                <c:ptCount val="10"/>
                <c:pt idx="0">
                  <c:v>1997</c:v>
                </c:pt>
                <c:pt idx="1">
                  <c:v>1998</c:v>
                </c:pt>
                <c:pt idx="2">
                  <c:v>2002</c:v>
                </c:pt>
                <c:pt idx="3">
                  <c:v>2003</c:v>
                </c:pt>
                <c:pt idx="4">
                  <c:v>2004</c:v>
                </c:pt>
                <c:pt idx="5">
                  <c:v>2005</c:v>
                </c:pt>
                <c:pt idx="6">
                  <c:v>2006</c:v>
                </c:pt>
                <c:pt idx="7">
                  <c:v>2007</c:v>
                </c:pt>
                <c:pt idx="8">
                  <c:v>2008</c:v>
                </c:pt>
                <c:pt idx="9">
                  <c:v>2009</c:v>
                </c:pt>
              </c:numCache>
            </c:numRef>
          </c:xVal>
          <c:yVal>
            <c:numRef>
              <c:f>Sheet1!$D$2:$D$11</c:f>
              <c:numCache>
                <c:formatCode>General</c:formatCode>
                <c:ptCount val="10"/>
                <c:pt idx="0">
                  <c:v>0</c:v>
                </c:pt>
                <c:pt idx="1">
                  <c:v>0</c:v>
                </c:pt>
                <c:pt idx="2">
                  <c:v>30</c:v>
                </c:pt>
                <c:pt idx="3">
                  <c:v>47</c:v>
                </c:pt>
                <c:pt idx="4">
                  <c:v>54</c:v>
                </c:pt>
                <c:pt idx="5">
                  <c:v>57</c:v>
                </c:pt>
                <c:pt idx="6">
                  <c:v>60</c:v>
                </c:pt>
                <c:pt idx="7">
                  <c:v>72</c:v>
                </c:pt>
                <c:pt idx="8">
                  <c:v>83</c:v>
                </c:pt>
                <c:pt idx="9">
                  <c:v>85</c:v>
                </c:pt>
              </c:numCache>
            </c:numRef>
          </c:yVal>
          <c:smooth val="0"/>
        </c:ser>
        <c:ser>
          <c:idx val="3"/>
          <c:order val="3"/>
          <c:tx>
            <c:strRef>
              <c:f>Sheet1!$E$1</c:f>
              <c:strCache>
                <c:ptCount val="1"/>
                <c:pt idx="0">
                  <c:v>South Africa</c:v>
                </c:pt>
              </c:strCache>
            </c:strRef>
          </c:tx>
          <c:spPr>
            <a:ln w="50800"/>
          </c:spPr>
          <c:marker>
            <c:symbol val="none"/>
          </c:marker>
          <c:xVal>
            <c:numRef>
              <c:f>Sheet1!$A$2:$A$11</c:f>
              <c:numCache>
                <c:formatCode>General</c:formatCode>
                <c:ptCount val="10"/>
                <c:pt idx="0">
                  <c:v>1997</c:v>
                </c:pt>
                <c:pt idx="1">
                  <c:v>1998</c:v>
                </c:pt>
                <c:pt idx="2">
                  <c:v>2002</c:v>
                </c:pt>
                <c:pt idx="3">
                  <c:v>2003</c:v>
                </c:pt>
                <c:pt idx="4">
                  <c:v>2004</c:v>
                </c:pt>
                <c:pt idx="5">
                  <c:v>2005</c:v>
                </c:pt>
                <c:pt idx="6">
                  <c:v>2006</c:v>
                </c:pt>
                <c:pt idx="7">
                  <c:v>2007</c:v>
                </c:pt>
                <c:pt idx="8">
                  <c:v>2008</c:v>
                </c:pt>
                <c:pt idx="9">
                  <c:v>2009</c:v>
                </c:pt>
              </c:numCache>
            </c:numRef>
          </c:xVal>
          <c:yVal>
            <c:numRef>
              <c:f>Sheet1!$E$2:$E$11</c:f>
              <c:numCache>
                <c:formatCode>General</c:formatCode>
                <c:ptCount val="10"/>
                <c:pt idx="0">
                  <c:v>0</c:v>
                </c:pt>
                <c:pt idx="1">
                  <c:v>0</c:v>
                </c:pt>
                <c:pt idx="2">
                  <c:v>6</c:v>
                </c:pt>
                <c:pt idx="3">
                  <c:v>8</c:v>
                </c:pt>
                <c:pt idx="4">
                  <c:v>12</c:v>
                </c:pt>
                <c:pt idx="5">
                  <c:v>15</c:v>
                </c:pt>
                <c:pt idx="6">
                  <c:v>47</c:v>
                </c:pt>
                <c:pt idx="7">
                  <c:v>57</c:v>
                </c:pt>
                <c:pt idx="8">
                  <c:v>62</c:v>
                </c:pt>
                <c:pt idx="9">
                  <c:v>63</c:v>
                </c:pt>
              </c:numCache>
            </c:numRef>
          </c:yVal>
          <c:smooth val="0"/>
        </c:ser>
        <c:dLbls>
          <c:showLegendKey val="0"/>
          <c:showVal val="0"/>
          <c:showCatName val="0"/>
          <c:showSerName val="0"/>
          <c:showPercent val="0"/>
          <c:showBubbleSize val="0"/>
        </c:dLbls>
        <c:axId val="43761024"/>
        <c:axId val="43763200"/>
      </c:scatterChart>
      <c:valAx>
        <c:axId val="43761024"/>
        <c:scaling>
          <c:orientation val="minMax"/>
          <c:max val="2009"/>
          <c:min val="1997"/>
        </c:scaling>
        <c:delete val="0"/>
        <c:axPos val="b"/>
        <c:title>
          <c:tx>
            <c:rich>
              <a:bodyPr/>
              <a:lstStyle/>
              <a:p>
                <a:pPr>
                  <a:defRPr/>
                </a:pPr>
                <a:r>
                  <a:rPr lang="en-US"/>
                  <a:t>Year</a:t>
                </a:r>
              </a:p>
            </c:rich>
          </c:tx>
          <c:layout>
            <c:manualLayout>
              <c:xMode val="edge"/>
              <c:yMode val="edge"/>
              <c:x val="0.48799159196810277"/>
              <c:y val="0.93103070750388184"/>
            </c:manualLayout>
          </c:layout>
          <c:overlay val="0"/>
        </c:title>
        <c:numFmt formatCode="General" sourceLinked="1"/>
        <c:majorTickMark val="out"/>
        <c:minorTickMark val="none"/>
        <c:tickLblPos val="nextTo"/>
        <c:spPr>
          <a:ln w="28575">
            <a:solidFill>
              <a:schemeClr val="tx1"/>
            </a:solidFill>
          </a:ln>
        </c:spPr>
        <c:crossAx val="43763200"/>
        <c:crosses val="autoZero"/>
        <c:crossBetween val="midCat"/>
        <c:majorUnit val="3"/>
      </c:valAx>
      <c:valAx>
        <c:axId val="43763200"/>
        <c:scaling>
          <c:orientation val="minMax"/>
        </c:scaling>
        <c:delete val="0"/>
        <c:axPos val="l"/>
        <c:title>
          <c:tx>
            <c:rich>
              <a:bodyPr rot="-5400000" vert="horz"/>
              <a:lstStyle/>
              <a:p>
                <a:pPr>
                  <a:defRPr/>
                </a:pPr>
                <a:r>
                  <a:rPr lang="en-US"/>
                  <a:t>% Total Acreage</a:t>
                </a:r>
              </a:p>
            </c:rich>
          </c:tx>
          <c:layout/>
          <c:overlay val="0"/>
        </c:title>
        <c:numFmt formatCode="General" sourceLinked="1"/>
        <c:majorTickMark val="out"/>
        <c:minorTickMark val="none"/>
        <c:tickLblPos val="nextTo"/>
        <c:spPr>
          <a:ln w="28575">
            <a:solidFill>
              <a:schemeClr val="tx1"/>
            </a:solidFill>
          </a:ln>
        </c:spPr>
        <c:crossAx val="43761024"/>
        <c:crosses val="autoZero"/>
        <c:crossBetween val="midCat"/>
      </c:valAx>
      <c:spPr>
        <a:ln w="28575">
          <a:solidFill>
            <a:schemeClr val="tx1"/>
          </a:solidFill>
        </a:ln>
      </c:spPr>
    </c:plotArea>
    <c:legend>
      <c:legendPos val="r"/>
      <c:layout>
        <c:manualLayout>
          <c:xMode val="edge"/>
          <c:yMode val="edge"/>
          <c:x val="0.2194210602329692"/>
          <c:y val="9.7677589911770182E-2"/>
          <c:w val="0.45400376402959536"/>
          <c:h val="0.17766344089308936"/>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8519247594052"/>
          <c:y val="2.5015360804647998E-2"/>
          <c:w val="0.85900853018372703"/>
          <c:h val="0.78829374376370698"/>
        </c:manualLayout>
      </c:layout>
      <c:lineChart>
        <c:grouping val="standard"/>
        <c:varyColors val="0"/>
        <c:ser>
          <c:idx val="2"/>
          <c:order val="0"/>
          <c:tx>
            <c:strRef>
              <c:f>'12s0104'!$B$4:$B$5</c:f>
              <c:strCache>
                <c:ptCount val="1"/>
                <c:pt idx="0">
                  <c:v>Total Male</c:v>
                </c:pt>
              </c:strCache>
            </c:strRef>
          </c:tx>
          <c:spPr>
            <a:ln w="50800"/>
          </c:spPr>
          <c:marker>
            <c:symbol val="none"/>
          </c:marker>
          <c:cat>
            <c:numRef>
              <c:f>'12s0104'!$A$29:$A$45</c:f>
              <c:numCache>
                <c:formatCode>General</c:formatCode>
                <c:ptCount val="17"/>
                <c:pt idx="0">
                  <c:v>1993</c:v>
                </c:pt>
                <c:pt idx="1">
                  <c:v>1994</c:v>
                </c:pt>
                <c:pt idx="2">
                  <c:v>1995</c:v>
                </c:pt>
                <c:pt idx="3">
                  <c:v>1996</c:v>
                </c:pt>
                <c:pt idx="4">
                  <c:v>1997</c:v>
                </c:pt>
                <c:pt idx="5">
                  <c:v>1998</c:v>
                </c:pt>
                <c:pt idx="6" formatCode="0">
                  <c:v>1999</c:v>
                </c:pt>
                <c:pt idx="7" formatCode="0">
                  <c:v>2000</c:v>
                </c:pt>
                <c:pt idx="8" formatCode="0">
                  <c:v>2001</c:v>
                </c:pt>
                <c:pt idx="9" formatCode="0">
                  <c:v>2002</c:v>
                </c:pt>
                <c:pt idx="10" formatCode="0">
                  <c:v>2003</c:v>
                </c:pt>
                <c:pt idx="11" formatCode="0">
                  <c:v>2004</c:v>
                </c:pt>
                <c:pt idx="12" formatCode="0">
                  <c:v>2005</c:v>
                </c:pt>
                <c:pt idx="13" formatCode="0">
                  <c:v>2006</c:v>
                </c:pt>
                <c:pt idx="14" formatCode="0">
                  <c:v>2007</c:v>
                </c:pt>
                <c:pt idx="15" formatCode="0">
                  <c:v>2008</c:v>
                </c:pt>
                <c:pt idx="16">
                  <c:v>2009</c:v>
                </c:pt>
              </c:numCache>
            </c:numRef>
          </c:cat>
          <c:val>
            <c:numRef>
              <c:f>'12s0104'!$B$29:$B$45</c:f>
              <c:numCache>
                <c:formatCode>0.0</c:formatCode>
                <c:ptCount val="17"/>
                <c:pt idx="0">
                  <c:v>72.2</c:v>
                </c:pt>
                <c:pt idx="1">
                  <c:v>72.400000000000006</c:v>
                </c:pt>
                <c:pt idx="2">
                  <c:v>72.5</c:v>
                </c:pt>
                <c:pt idx="3">
                  <c:v>73.099999999999994</c:v>
                </c:pt>
                <c:pt idx="4">
                  <c:v>73.599999999999994</c:v>
                </c:pt>
                <c:pt idx="5">
                  <c:v>73.8</c:v>
                </c:pt>
                <c:pt idx="6">
                  <c:v>73.900000000000006</c:v>
                </c:pt>
                <c:pt idx="7">
                  <c:v>74.099999999999994</c:v>
                </c:pt>
                <c:pt idx="8">
                  <c:v>74.2</c:v>
                </c:pt>
                <c:pt idx="9">
                  <c:v>74.3</c:v>
                </c:pt>
                <c:pt idx="10">
                  <c:v>74.5</c:v>
                </c:pt>
                <c:pt idx="11" formatCode="General">
                  <c:v>74.900000000000006</c:v>
                </c:pt>
                <c:pt idx="12">
                  <c:v>74.900000000000006</c:v>
                </c:pt>
                <c:pt idx="13">
                  <c:v>75.099999999999994</c:v>
                </c:pt>
                <c:pt idx="14">
                  <c:v>75.400000000000006</c:v>
                </c:pt>
                <c:pt idx="15">
                  <c:v>75.3</c:v>
                </c:pt>
                <c:pt idx="16">
                  <c:v>75.8213649851632</c:v>
                </c:pt>
              </c:numCache>
            </c:numRef>
          </c:val>
          <c:smooth val="0"/>
        </c:ser>
        <c:ser>
          <c:idx val="3"/>
          <c:order val="1"/>
          <c:tx>
            <c:strRef>
              <c:f>'12s0104'!$C$4:$C$5</c:f>
              <c:strCache>
                <c:ptCount val="1"/>
                <c:pt idx="0">
                  <c:v>Total Female</c:v>
                </c:pt>
              </c:strCache>
            </c:strRef>
          </c:tx>
          <c:spPr>
            <a:ln w="50800"/>
          </c:spPr>
          <c:marker>
            <c:symbol val="none"/>
          </c:marker>
          <c:cat>
            <c:numRef>
              <c:f>'12s0104'!$A$29:$A$45</c:f>
              <c:numCache>
                <c:formatCode>General</c:formatCode>
                <c:ptCount val="17"/>
                <c:pt idx="0">
                  <c:v>1993</c:v>
                </c:pt>
                <c:pt idx="1">
                  <c:v>1994</c:v>
                </c:pt>
                <c:pt idx="2">
                  <c:v>1995</c:v>
                </c:pt>
                <c:pt idx="3">
                  <c:v>1996</c:v>
                </c:pt>
                <c:pt idx="4">
                  <c:v>1997</c:v>
                </c:pt>
                <c:pt idx="5">
                  <c:v>1998</c:v>
                </c:pt>
                <c:pt idx="6" formatCode="0">
                  <c:v>1999</c:v>
                </c:pt>
                <c:pt idx="7" formatCode="0">
                  <c:v>2000</c:v>
                </c:pt>
                <c:pt idx="8" formatCode="0">
                  <c:v>2001</c:v>
                </c:pt>
                <c:pt idx="9" formatCode="0">
                  <c:v>2002</c:v>
                </c:pt>
                <c:pt idx="10" formatCode="0">
                  <c:v>2003</c:v>
                </c:pt>
                <c:pt idx="11" formatCode="0">
                  <c:v>2004</c:v>
                </c:pt>
                <c:pt idx="12" formatCode="0">
                  <c:v>2005</c:v>
                </c:pt>
                <c:pt idx="13" formatCode="0">
                  <c:v>2006</c:v>
                </c:pt>
                <c:pt idx="14" formatCode="0">
                  <c:v>2007</c:v>
                </c:pt>
                <c:pt idx="15" formatCode="0">
                  <c:v>2008</c:v>
                </c:pt>
                <c:pt idx="16">
                  <c:v>2009</c:v>
                </c:pt>
              </c:numCache>
            </c:numRef>
          </c:cat>
          <c:val>
            <c:numRef>
              <c:f>'12s0104'!$C$29:$C$45</c:f>
              <c:numCache>
                <c:formatCode>0.0</c:formatCode>
                <c:ptCount val="17"/>
                <c:pt idx="0">
                  <c:v>78.8</c:v>
                </c:pt>
                <c:pt idx="1">
                  <c:v>79</c:v>
                </c:pt>
                <c:pt idx="2">
                  <c:v>78.900000000000006</c:v>
                </c:pt>
                <c:pt idx="3">
                  <c:v>79.099999999999994</c:v>
                </c:pt>
                <c:pt idx="4">
                  <c:v>79.400000000000006</c:v>
                </c:pt>
                <c:pt idx="5">
                  <c:v>79.5</c:v>
                </c:pt>
                <c:pt idx="6">
                  <c:v>79.400000000000006</c:v>
                </c:pt>
                <c:pt idx="7">
                  <c:v>79.3</c:v>
                </c:pt>
                <c:pt idx="8">
                  <c:v>79.400000000000006</c:v>
                </c:pt>
                <c:pt idx="9">
                  <c:v>79.5</c:v>
                </c:pt>
                <c:pt idx="10">
                  <c:v>79.599999999999994</c:v>
                </c:pt>
                <c:pt idx="11" formatCode="General">
                  <c:v>79.900000000000006</c:v>
                </c:pt>
                <c:pt idx="12">
                  <c:v>79.900000000000006</c:v>
                </c:pt>
                <c:pt idx="13">
                  <c:v>80.2</c:v>
                </c:pt>
                <c:pt idx="14">
                  <c:v>80.400000000000006</c:v>
                </c:pt>
                <c:pt idx="15">
                  <c:v>80.3</c:v>
                </c:pt>
                <c:pt idx="16">
                  <c:v>80.855984174085066</c:v>
                </c:pt>
              </c:numCache>
            </c:numRef>
          </c:val>
          <c:smooth val="0"/>
        </c:ser>
        <c:ser>
          <c:idx val="4"/>
          <c:order val="2"/>
          <c:tx>
            <c:strRef>
              <c:f>'12s0104'!$D$4:$D$5</c:f>
              <c:strCache>
                <c:ptCount val="1"/>
                <c:pt idx="0">
                  <c:v>White Male</c:v>
                </c:pt>
              </c:strCache>
            </c:strRef>
          </c:tx>
          <c:spPr>
            <a:ln w="50800"/>
          </c:spPr>
          <c:marker>
            <c:symbol val="none"/>
          </c:marker>
          <c:cat>
            <c:numRef>
              <c:f>'12s0104'!$A$29:$A$45</c:f>
              <c:numCache>
                <c:formatCode>General</c:formatCode>
                <c:ptCount val="17"/>
                <c:pt idx="0">
                  <c:v>1993</c:v>
                </c:pt>
                <c:pt idx="1">
                  <c:v>1994</c:v>
                </c:pt>
                <c:pt idx="2">
                  <c:v>1995</c:v>
                </c:pt>
                <c:pt idx="3">
                  <c:v>1996</c:v>
                </c:pt>
                <c:pt idx="4">
                  <c:v>1997</c:v>
                </c:pt>
                <c:pt idx="5">
                  <c:v>1998</c:v>
                </c:pt>
                <c:pt idx="6" formatCode="0">
                  <c:v>1999</c:v>
                </c:pt>
                <c:pt idx="7" formatCode="0">
                  <c:v>2000</c:v>
                </c:pt>
                <c:pt idx="8" formatCode="0">
                  <c:v>2001</c:v>
                </c:pt>
                <c:pt idx="9" formatCode="0">
                  <c:v>2002</c:v>
                </c:pt>
                <c:pt idx="10" formatCode="0">
                  <c:v>2003</c:v>
                </c:pt>
                <c:pt idx="11" formatCode="0">
                  <c:v>2004</c:v>
                </c:pt>
                <c:pt idx="12" formatCode="0">
                  <c:v>2005</c:v>
                </c:pt>
                <c:pt idx="13" formatCode="0">
                  <c:v>2006</c:v>
                </c:pt>
                <c:pt idx="14" formatCode="0">
                  <c:v>2007</c:v>
                </c:pt>
                <c:pt idx="15" formatCode="0">
                  <c:v>2008</c:v>
                </c:pt>
                <c:pt idx="16">
                  <c:v>2009</c:v>
                </c:pt>
              </c:numCache>
            </c:numRef>
          </c:cat>
          <c:val>
            <c:numRef>
              <c:f>'12s0104'!$D$29:$D$45</c:f>
              <c:numCache>
                <c:formatCode>0.0</c:formatCode>
                <c:ptCount val="17"/>
                <c:pt idx="0">
                  <c:v>73.099999999999994</c:v>
                </c:pt>
                <c:pt idx="1">
                  <c:v>73.3</c:v>
                </c:pt>
                <c:pt idx="2">
                  <c:v>73.400000000000006</c:v>
                </c:pt>
                <c:pt idx="3">
                  <c:v>73.900000000000006</c:v>
                </c:pt>
                <c:pt idx="4">
                  <c:v>74.3</c:v>
                </c:pt>
                <c:pt idx="5">
                  <c:v>74.5</c:v>
                </c:pt>
                <c:pt idx="6">
                  <c:v>74.599999999999994</c:v>
                </c:pt>
                <c:pt idx="7">
                  <c:v>74.7</c:v>
                </c:pt>
                <c:pt idx="8">
                  <c:v>74.8</c:v>
                </c:pt>
                <c:pt idx="9">
                  <c:v>74.900000000000006</c:v>
                </c:pt>
                <c:pt idx="10">
                  <c:v>75</c:v>
                </c:pt>
                <c:pt idx="11" formatCode="#,##0.0">
                  <c:v>75.400000000000006</c:v>
                </c:pt>
                <c:pt idx="12" formatCode="#,##0.0">
                  <c:v>75.400000000000006</c:v>
                </c:pt>
                <c:pt idx="13" formatCode="#,##0.0">
                  <c:v>75.7</c:v>
                </c:pt>
                <c:pt idx="14" formatCode="#,##0.0">
                  <c:v>75.900000000000006</c:v>
                </c:pt>
                <c:pt idx="15" formatCode="#,##0.0">
                  <c:v>75.7</c:v>
                </c:pt>
                <c:pt idx="16" formatCode="#,##0.0">
                  <c:v>76.3</c:v>
                </c:pt>
              </c:numCache>
            </c:numRef>
          </c:val>
          <c:smooth val="0"/>
        </c:ser>
        <c:ser>
          <c:idx val="5"/>
          <c:order val="3"/>
          <c:tx>
            <c:strRef>
              <c:f>'12s0104'!$E$4:$E$5</c:f>
              <c:strCache>
                <c:ptCount val="1"/>
                <c:pt idx="0">
                  <c:v>White Female</c:v>
                </c:pt>
              </c:strCache>
            </c:strRef>
          </c:tx>
          <c:spPr>
            <a:ln w="50800"/>
          </c:spPr>
          <c:marker>
            <c:symbol val="none"/>
          </c:marker>
          <c:cat>
            <c:numRef>
              <c:f>'12s0104'!$A$29:$A$45</c:f>
              <c:numCache>
                <c:formatCode>General</c:formatCode>
                <c:ptCount val="17"/>
                <c:pt idx="0">
                  <c:v>1993</c:v>
                </c:pt>
                <c:pt idx="1">
                  <c:v>1994</c:v>
                </c:pt>
                <c:pt idx="2">
                  <c:v>1995</c:v>
                </c:pt>
                <c:pt idx="3">
                  <c:v>1996</c:v>
                </c:pt>
                <c:pt idx="4">
                  <c:v>1997</c:v>
                </c:pt>
                <c:pt idx="5">
                  <c:v>1998</c:v>
                </c:pt>
                <c:pt idx="6" formatCode="0">
                  <c:v>1999</c:v>
                </c:pt>
                <c:pt idx="7" formatCode="0">
                  <c:v>2000</c:v>
                </c:pt>
                <c:pt idx="8" formatCode="0">
                  <c:v>2001</c:v>
                </c:pt>
                <c:pt idx="9" formatCode="0">
                  <c:v>2002</c:v>
                </c:pt>
                <c:pt idx="10" formatCode="0">
                  <c:v>2003</c:v>
                </c:pt>
                <c:pt idx="11" formatCode="0">
                  <c:v>2004</c:v>
                </c:pt>
                <c:pt idx="12" formatCode="0">
                  <c:v>2005</c:v>
                </c:pt>
                <c:pt idx="13" formatCode="0">
                  <c:v>2006</c:v>
                </c:pt>
                <c:pt idx="14" formatCode="0">
                  <c:v>2007</c:v>
                </c:pt>
                <c:pt idx="15" formatCode="0">
                  <c:v>2008</c:v>
                </c:pt>
                <c:pt idx="16">
                  <c:v>2009</c:v>
                </c:pt>
              </c:numCache>
            </c:numRef>
          </c:cat>
          <c:val>
            <c:numRef>
              <c:f>'12s0104'!$E$29:$E$45</c:f>
              <c:numCache>
                <c:formatCode>0.0</c:formatCode>
                <c:ptCount val="17"/>
                <c:pt idx="0">
                  <c:v>79.5</c:v>
                </c:pt>
                <c:pt idx="1">
                  <c:v>79.599999999999994</c:v>
                </c:pt>
                <c:pt idx="2">
                  <c:v>79.599999999999994</c:v>
                </c:pt>
                <c:pt idx="3">
                  <c:v>79.7</c:v>
                </c:pt>
                <c:pt idx="4">
                  <c:v>79.900000000000006</c:v>
                </c:pt>
                <c:pt idx="5">
                  <c:v>80</c:v>
                </c:pt>
                <c:pt idx="6">
                  <c:v>79.900000000000006</c:v>
                </c:pt>
                <c:pt idx="7">
                  <c:v>79.900000000000006</c:v>
                </c:pt>
                <c:pt idx="8">
                  <c:v>79.900000000000006</c:v>
                </c:pt>
                <c:pt idx="9">
                  <c:v>79.900000000000006</c:v>
                </c:pt>
                <c:pt idx="10">
                  <c:v>80</c:v>
                </c:pt>
                <c:pt idx="11" formatCode="#,##0.0">
                  <c:v>80.400000000000006</c:v>
                </c:pt>
                <c:pt idx="12" formatCode="#,##0.0">
                  <c:v>80.400000000000006</c:v>
                </c:pt>
                <c:pt idx="13" formatCode="#,##0.0">
                  <c:v>80.599999999999994</c:v>
                </c:pt>
                <c:pt idx="14" formatCode="#,##0.0">
                  <c:v>80.8</c:v>
                </c:pt>
                <c:pt idx="15" formatCode="#,##0.0">
                  <c:v>80.599999999999994</c:v>
                </c:pt>
                <c:pt idx="16" formatCode="#,##0.0">
                  <c:v>81.099999999999994</c:v>
                </c:pt>
              </c:numCache>
            </c:numRef>
          </c:val>
          <c:smooth val="0"/>
        </c:ser>
        <c:ser>
          <c:idx val="6"/>
          <c:order val="4"/>
          <c:tx>
            <c:strRef>
              <c:f>'12s0104'!$F$4:$F$5</c:f>
              <c:strCache>
                <c:ptCount val="1"/>
                <c:pt idx="0">
                  <c:v>Black Male</c:v>
                </c:pt>
              </c:strCache>
            </c:strRef>
          </c:tx>
          <c:spPr>
            <a:ln w="50800"/>
          </c:spPr>
          <c:marker>
            <c:symbol val="none"/>
          </c:marker>
          <c:cat>
            <c:numRef>
              <c:f>'12s0104'!$A$29:$A$45</c:f>
              <c:numCache>
                <c:formatCode>General</c:formatCode>
                <c:ptCount val="17"/>
                <c:pt idx="0">
                  <c:v>1993</c:v>
                </c:pt>
                <c:pt idx="1">
                  <c:v>1994</c:v>
                </c:pt>
                <c:pt idx="2">
                  <c:v>1995</c:v>
                </c:pt>
                <c:pt idx="3">
                  <c:v>1996</c:v>
                </c:pt>
                <c:pt idx="4">
                  <c:v>1997</c:v>
                </c:pt>
                <c:pt idx="5">
                  <c:v>1998</c:v>
                </c:pt>
                <c:pt idx="6" formatCode="0">
                  <c:v>1999</c:v>
                </c:pt>
                <c:pt idx="7" formatCode="0">
                  <c:v>2000</c:v>
                </c:pt>
                <c:pt idx="8" formatCode="0">
                  <c:v>2001</c:v>
                </c:pt>
                <c:pt idx="9" formatCode="0">
                  <c:v>2002</c:v>
                </c:pt>
                <c:pt idx="10" formatCode="0">
                  <c:v>2003</c:v>
                </c:pt>
                <c:pt idx="11" formatCode="0">
                  <c:v>2004</c:v>
                </c:pt>
                <c:pt idx="12" formatCode="0">
                  <c:v>2005</c:v>
                </c:pt>
                <c:pt idx="13" formatCode="0">
                  <c:v>2006</c:v>
                </c:pt>
                <c:pt idx="14" formatCode="0">
                  <c:v>2007</c:v>
                </c:pt>
                <c:pt idx="15" formatCode="0">
                  <c:v>2008</c:v>
                </c:pt>
                <c:pt idx="16">
                  <c:v>2009</c:v>
                </c:pt>
              </c:numCache>
            </c:numRef>
          </c:cat>
          <c:val>
            <c:numRef>
              <c:f>'12s0104'!$F$29:$F$45</c:f>
              <c:numCache>
                <c:formatCode>0.0</c:formatCode>
                <c:ptCount val="17"/>
                <c:pt idx="0">
                  <c:v>64.599999999999994</c:v>
                </c:pt>
                <c:pt idx="1">
                  <c:v>64.900000000000006</c:v>
                </c:pt>
                <c:pt idx="2">
                  <c:v>65.2</c:v>
                </c:pt>
                <c:pt idx="3">
                  <c:v>66.099999999999994</c:v>
                </c:pt>
                <c:pt idx="4">
                  <c:v>67.2</c:v>
                </c:pt>
                <c:pt idx="5">
                  <c:v>67.599999999999994</c:v>
                </c:pt>
                <c:pt idx="6">
                  <c:v>67.8</c:v>
                </c:pt>
                <c:pt idx="7">
                  <c:v>68.2</c:v>
                </c:pt>
                <c:pt idx="8">
                  <c:v>68.400000000000006</c:v>
                </c:pt>
                <c:pt idx="9">
                  <c:v>68.599999999999994</c:v>
                </c:pt>
                <c:pt idx="10">
                  <c:v>68.8</c:v>
                </c:pt>
                <c:pt idx="11" formatCode="General">
                  <c:v>69.3</c:v>
                </c:pt>
                <c:pt idx="12">
                  <c:v>69.3</c:v>
                </c:pt>
                <c:pt idx="13">
                  <c:v>69.7</c:v>
                </c:pt>
                <c:pt idx="14">
                  <c:v>70</c:v>
                </c:pt>
                <c:pt idx="15">
                  <c:v>70.2</c:v>
                </c:pt>
                <c:pt idx="16">
                  <c:v>70.7</c:v>
                </c:pt>
              </c:numCache>
            </c:numRef>
          </c:val>
          <c:smooth val="0"/>
        </c:ser>
        <c:ser>
          <c:idx val="0"/>
          <c:order val="5"/>
          <c:tx>
            <c:strRef>
              <c:f>'12s0104'!$G$4:$G$5</c:f>
              <c:strCache>
                <c:ptCount val="1"/>
                <c:pt idx="0">
                  <c:v>Black Female</c:v>
                </c:pt>
              </c:strCache>
            </c:strRef>
          </c:tx>
          <c:marker>
            <c:symbol val="none"/>
          </c:marker>
          <c:cat>
            <c:numRef>
              <c:f>'12s0104'!$A$29:$A$45</c:f>
              <c:numCache>
                <c:formatCode>General</c:formatCode>
                <c:ptCount val="17"/>
                <c:pt idx="0">
                  <c:v>1993</c:v>
                </c:pt>
                <c:pt idx="1">
                  <c:v>1994</c:v>
                </c:pt>
                <c:pt idx="2">
                  <c:v>1995</c:v>
                </c:pt>
                <c:pt idx="3">
                  <c:v>1996</c:v>
                </c:pt>
                <c:pt idx="4">
                  <c:v>1997</c:v>
                </c:pt>
                <c:pt idx="5">
                  <c:v>1998</c:v>
                </c:pt>
                <c:pt idx="6" formatCode="0">
                  <c:v>1999</c:v>
                </c:pt>
                <c:pt idx="7" formatCode="0">
                  <c:v>2000</c:v>
                </c:pt>
                <c:pt idx="8" formatCode="0">
                  <c:v>2001</c:v>
                </c:pt>
                <c:pt idx="9" formatCode="0">
                  <c:v>2002</c:v>
                </c:pt>
                <c:pt idx="10" formatCode="0">
                  <c:v>2003</c:v>
                </c:pt>
                <c:pt idx="11" formatCode="0">
                  <c:v>2004</c:v>
                </c:pt>
                <c:pt idx="12" formatCode="0">
                  <c:v>2005</c:v>
                </c:pt>
                <c:pt idx="13" formatCode="0">
                  <c:v>2006</c:v>
                </c:pt>
                <c:pt idx="14" formatCode="0">
                  <c:v>2007</c:v>
                </c:pt>
                <c:pt idx="15" formatCode="0">
                  <c:v>2008</c:v>
                </c:pt>
                <c:pt idx="16">
                  <c:v>2009</c:v>
                </c:pt>
              </c:numCache>
            </c:numRef>
          </c:cat>
          <c:val>
            <c:numRef>
              <c:f>'12s0104'!$G$29:$G$45</c:f>
              <c:numCache>
                <c:formatCode>0.0</c:formatCode>
                <c:ptCount val="17"/>
                <c:pt idx="0">
                  <c:v>73.7</c:v>
                </c:pt>
                <c:pt idx="1">
                  <c:v>73.900000000000006</c:v>
                </c:pt>
                <c:pt idx="2">
                  <c:v>73.900000000000006</c:v>
                </c:pt>
                <c:pt idx="3">
                  <c:v>74.2</c:v>
                </c:pt>
                <c:pt idx="4">
                  <c:v>74.7</c:v>
                </c:pt>
                <c:pt idx="5">
                  <c:v>74.8</c:v>
                </c:pt>
                <c:pt idx="6">
                  <c:v>74.7</c:v>
                </c:pt>
                <c:pt idx="7">
                  <c:v>75.099999999999994</c:v>
                </c:pt>
                <c:pt idx="8">
                  <c:v>75.2</c:v>
                </c:pt>
                <c:pt idx="9">
                  <c:v>75.400000000000006</c:v>
                </c:pt>
                <c:pt idx="10">
                  <c:v>75.599999999999994</c:v>
                </c:pt>
                <c:pt idx="11">
                  <c:v>76</c:v>
                </c:pt>
                <c:pt idx="12">
                  <c:v>76.099999999999994</c:v>
                </c:pt>
                <c:pt idx="13">
                  <c:v>76.5</c:v>
                </c:pt>
                <c:pt idx="14">
                  <c:v>76.8</c:v>
                </c:pt>
                <c:pt idx="15">
                  <c:v>76.8</c:v>
                </c:pt>
                <c:pt idx="16">
                  <c:v>77.3</c:v>
                </c:pt>
              </c:numCache>
            </c:numRef>
          </c:val>
          <c:smooth val="0"/>
        </c:ser>
        <c:dLbls>
          <c:showLegendKey val="0"/>
          <c:showVal val="0"/>
          <c:showCatName val="0"/>
          <c:showSerName val="0"/>
          <c:showPercent val="0"/>
          <c:showBubbleSize val="0"/>
        </c:dLbls>
        <c:marker val="1"/>
        <c:smooth val="0"/>
        <c:axId val="43859968"/>
        <c:axId val="43861888"/>
      </c:lineChart>
      <c:catAx>
        <c:axId val="43859968"/>
        <c:scaling>
          <c:orientation val="minMax"/>
        </c:scaling>
        <c:delete val="0"/>
        <c:axPos val="b"/>
        <c:title>
          <c:tx>
            <c:rich>
              <a:bodyPr/>
              <a:lstStyle/>
              <a:p>
                <a:pPr>
                  <a:defRPr/>
                </a:pPr>
                <a:r>
                  <a:rPr lang="en-US"/>
                  <a:t>Year</a:t>
                </a:r>
              </a:p>
            </c:rich>
          </c:tx>
          <c:layout>
            <c:manualLayout>
              <c:xMode val="edge"/>
              <c:yMode val="edge"/>
              <c:x val="0.47278729221347332"/>
              <c:y val="0.94397211045838447"/>
            </c:manualLayout>
          </c:layout>
          <c:overlay val="0"/>
        </c:title>
        <c:numFmt formatCode="General" sourceLinked="1"/>
        <c:majorTickMark val="out"/>
        <c:minorTickMark val="none"/>
        <c:tickLblPos val="nextTo"/>
        <c:spPr>
          <a:ln w="28575">
            <a:solidFill>
              <a:schemeClr val="tx1"/>
            </a:solidFill>
          </a:ln>
        </c:spPr>
        <c:txPr>
          <a:bodyPr rot="-5400000" vert="horz"/>
          <a:lstStyle/>
          <a:p>
            <a:pPr>
              <a:defRPr/>
            </a:pPr>
            <a:endParaRPr lang="en-US"/>
          </a:p>
        </c:txPr>
        <c:crossAx val="43861888"/>
        <c:crosses val="autoZero"/>
        <c:auto val="1"/>
        <c:lblAlgn val="ctr"/>
        <c:lblOffset val="100"/>
        <c:noMultiLvlLbl val="0"/>
      </c:catAx>
      <c:valAx>
        <c:axId val="43861888"/>
        <c:scaling>
          <c:orientation val="minMax"/>
          <c:min val="64"/>
        </c:scaling>
        <c:delete val="0"/>
        <c:axPos val="l"/>
        <c:majorGridlines/>
        <c:title>
          <c:tx>
            <c:rich>
              <a:bodyPr rot="-5400000" vert="horz"/>
              <a:lstStyle/>
              <a:p>
                <a:pPr>
                  <a:defRPr/>
                </a:pPr>
                <a:r>
                  <a:rPr lang="en-US"/>
                  <a:t>Life expectancy at birth (years)</a:t>
                </a:r>
              </a:p>
            </c:rich>
          </c:tx>
          <c:layout>
            <c:manualLayout>
              <c:xMode val="edge"/>
              <c:yMode val="edge"/>
              <c:x val="3.9151356080489942E-5"/>
              <c:y val="4.4298172580576459E-2"/>
            </c:manualLayout>
          </c:layout>
          <c:overlay val="0"/>
        </c:title>
        <c:numFmt formatCode="0" sourceLinked="0"/>
        <c:majorTickMark val="out"/>
        <c:minorTickMark val="none"/>
        <c:tickLblPos val="nextTo"/>
        <c:spPr>
          <a:ln w="28575">
            <a:solidFill>
              <a:schemeClr val="tx1"/>
            </a:solidFill>
          </a:ln>
        </c:spPr>
        <c:crossAx val="43859968"/>
        <c:crosses val="autoZero"/>
        <c:crossBetween val="midCat"/>
      </c:valAx>
      <c:spPr>
        <a:ln w="28575">
          <a:solidFill>
            <a:schemeClr val="tx1"/>
          </a:solidFill>
        </a:ln>
      </c:spPr>
    </c:plotArea>
    <c:legend>
      <c:legendPos val="r"/>
      <c:layout>
        <c:manualLayout>
          <c:xMode val="edge"/>
          <c:yMode val="edge"/>
          <c:x val="0.31577055993000874"/>
          <c:y val="0.40058929339007793"/>
          <c:w val="0.46075973315835522"/>
          <c:h val="0.15169020484084786"/>
        </c:manualLayout>
      </c:layout>
      <c:overlay val="0"/>
      <c:spPr>
        <a:solidFill>
          <a:srgbClr val="506624"/>
        </a:solidFill>
        <a:ln w="28575">
          <a:solidFill>
            <a:schemeClr val="tx1"/>
          </a:solidFill>
        </a:ln>
      </c:spPr>
    </c:legend>
    <c:plotVisOnly val="1"/>
    <c:dispBlanksAs val="gap"/>
    <c:showDLblsOverMax val="0"/>
  </c:chart>
  <c:spPr>
    <a:ln>
      <a:noFill/>
    </a:ln>
  </c:spPr>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GM </a:t>
            </a:r>
            <a:r>
              <a:rPr lang="en-US" dirty="0"/>
              <a:t>Corn Acreage</a:t>
            </a:r>
          </a:p>
        </c:rich>
      </c:tx>
      <c:layout>
        <c:manualLayout>
          <c:xMode val="edge"/>
          <c:yMode val="edge"/>
          <c:x val="0.24699197337903706"/>
          <c:y val="1.51926027481958E-3"/>
        </c:manualLayout>
      </c:layout>
      <c:overlay val="1"/>
    </c:title>
    <c:autoTitleDeleted val="0"/>
    <c:plotArea>
      <c:layout>
        <c:manualLayout>
          <c:layoutTarget val="inner"/>
          <c:xMode val="edge"/>
          <c:yMode val="edge"/>
          <c:x val="0.19154162007088968"/>
          <c:y val="7.7218925631547516E-2"/>
          <c:w val="0.71876353997638198"/>
          <c:h val="0.78197547560361769"/>
        </c:manualLayout>
      </c:layout>
      <c:scatterChart>
        <c:scatterStyle val="lineMarker"/>
        <c:varyColors val="0"/>
        <c:ser>
          <c:idx val="0"/>
          <c:order val="0"/>
          <c:tx>
            <c:strRef>
              <c:f>Sheet1!$G$1</c:f>
              <c:strCache>
                <c:ptCount val="1"/>
                <c:pt idx="0">
                  <c:v>Global</c:v>
                </c:pt>
              </c:strCache>
            </c:strRef>
          </c:tx>
          <c:spPr>
            <a:ln w="50800"/>
          </c:spPr>
          <c:marker>
            <c:symbol val="none"/>
          </c:marker>
          <c:xVal>
            <c:numRef>
              <c:f>Sheet1!$F$2:$F$14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Sheet1!$G$2:$G$14</c:f>
              <c:numCache>
                <c:formatCode>General</c:formatCode>
                <c:ptCount val="13"/>
                <c:pt idx="0">
                  <c:v>3</c:v>
                </c:pt>
                <c:pt idx="1">
                  <c:v>8</c:v>
                </c:pt>
                <c:pt idx="2">
                  <c:v>11</c:v>
                </c:pt>
                <c:pt idx="3">
                  <c:v>10</c:v>
                </c:pt>
                <c:pt idx="4">
                  <c:v>10</c:v>
                </c:pt>
                <c:pt idx="5">
                  <c:v>12</c:v>
                </c:pt>
                <c:pt idx="6">
                  <c:v>16</c:v>
                </c:pt>
                <c:pt idx="7">
                  <c:v>19</c:v>
                </c:pt>
                <c:pt idx="8">
                  <c:v>21</c:v>
                </c:pt>
                <c:pt idx="9">
                  <c:v>25</c:v>
                </c:pt>
                <c:pt idx="10">
                  <c:v>35</c:v>
                </c:pt>
                <c:pt idx="11">
                  <c:v>37</c:v>
                </c:pt>
                <c:pt idx="12">
                  <c:v>42</c:v>
                </c:pt>
              </c:numCache>
            </c:numRef>
          </c:yVal>
          <c:smooth val="0"/>
        </c:ser>
        <c:ser>
          <c:idx val="1"/>
          <c:order val="1"/>
          <c:tx>
            <c:strRef>
              <c:f>Sheet1!$H$1</c:f>
              <c:strCache>
                <c:ptCount val="1"/>
                <c:pt idx="0">
                  <c:v>USA</c:v>
                </c:pt>
              </c:strCache>
            </c:strRef>
          </c:tx>
          <c:spPr>
            <a:ln w="50800"/>
          </c:spPr>
          <c:marker>
            <c:symbol val="none"/>
          </c:marker>
          <c:xVal>
            <c:numRef>
              <c:f>Sheet1!$F$2:$F$14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Sheet1!$H$2:$H$14</c:f>
              <c:numCache>
                <c:formatCode>General</c:formatCode>
                <c:ptCount val="13"/>
                <c:pt idx="0">
                  <c:v>2.7</c:v>
                </c:pt>
                <c:pt idx="1">
                  <c:v>7</c:v>
                </c:pt>
                <c:pt idx="2">
                  <c:v>10</c:v>
                </c:pt>
                <c:pt idx="3">
                  <c:v>8</c:v>
                </c:pt>
                <c:pt idx="4">
                  <c:v>7</c:v>
                </c:pt>
                <c:pt idx="5">
                  <c:v>10</c:v>
                </c:pt>
                <c:pt idx="6">
                  <c:v>13</c:v>
                </c:pt>
                <c:pt idx="7">
                  <c:v>15</c:v>
                </c:pt>
                <c:pt idx="8">
                  <c:v>17</c:v>
                </c:pt>
                <c:pt idx="9">
                  <c:v>21</c:v>
                </c:pt>
                <c:pt idx="10">
                  <c:v>28</c:v>
                </c:pt>
                <c:pt idx="11">
                  <c:v>27</c:v>
                </c:pt>
                <c:pt idx="12">
                  <c:v>30</c:v>
                </c:pt>
              </c:numCache>
            </c:numRef>
          </c:yVal>
          <c:smooth val="0"/>
        </c:ser>
        <c:ser>
          <c:idx val="2"/>
          <c:order val="2"/>
          <c:tx>
            <c:strRef>
              <c:f>Sheet1!$I$1</c:f>
              <c:strCache>
                <c:ptCount val="1"/>
                <c:pt idx="0">
                  <c:v>Argentina</c:v>
                </c:pt>
              </c:strCache>
            </c:strRef>
          </c:tx>
          <c:spPr>
            <a:ln w="50800"/>
          </c:spPr>
          <c:marker>
            <c:symbol val="none"/>
          </c:marker>
          <c:xVal>
            <c:numRef>
              <c:f>Sheet1!$F$2:$F$14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Sheet1!$I$2:$I$14</c:f>
              <c:numCache>
                <c:formatCode>General</c:formatCode>
                <c:ptCount val="13"/>
                <c:pt idx="0">
                  <c:v>0</c:v>
                </c:pt>
                <c:pt idx="1">
                  <c:v>0</c:v>
                </c:pt>
                <c:pt idx="2">
                  <c:v>0</c:v>
                </c:pt>
                <c:pt idx="3">
                  <c:v>0.5</c:v>
                </c:pt>
                <c:pt idx="4">
                  <c:v>0.7</c:v>
                </c:pt>
                <c:pt idx="5">
                  <c:v>0.8</c:v>
                </c:pt>
                <c:pt idx="6">
                  <c:v>0.9</c:v>
                </c:pt>
                <c:pt idx="7">
                  <c:v>1.9</c:v>
                </c:pt>
                <c:pt idx="8">
                  <c:v>1.9</c:v>
                </c:pt>
                <c:pt idx="9">
                  <c:v>1.9</c:v>
                </c:pt>
                <c:pt idx="10">
                  <c:v>2.6</c:v>
                </c:pt>
                <c:pt idx="11">
                  <c:v>2.6</c:v>
                </c:pt>
                <c:pt idx="12">
                  <c:v>2.1</c:v>
                </c:pt>
              </c:numCache>
            </c:numRef>
          </c:yVal>
          <c:smooth val="0"/>
        </c:ser>
        <c:ser>
          <c:idx val="3"/>
          <c:order val="3"/>
          <c:tx>
            <c:strRef>
              <c:f>Sheet1!$J$1</c:f>
              <c:strCache>
                <c:ptCount val="1"/>
                <c:pt idx="0">
                  <c:v>South Africa</c:v>
                </c:pt>
              </c:strCache>
            </c:strRef>
          </c:tx>
          <c:spPr>
            <a:ln w="50800"/>
          </c:spPr>
          <c:marker>
            <c:symbol val="none"/>
          </c:marker>
          <c:xVal>
            <c:numRef>
              <c:f>Sheet1!$F$2:$F$14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Sheet1!$J$2:$J$14</c:f>
              <c:numCache>
                <c:formatCode>General</c:formatCode>
                <c:ptCount val="13"/>
                <c:pt idx="0">
                  <c:v>0</c:v>
                </c:pt>
                <c:pt idx="1">
                  <c:v>0</c:v>
                </c:pt>
                <c:pt idx="2">
                  <c:v>0</c:v>
                </c:pt>
                <c:pt idx="3">
                  <c:v>0.5</c:v>
                </c:pt>
                <c:pt idx="4">
                  <c:v>0.6</c:v>
                </c:pt>
                <c:pt idx="5">
                  <c:v>0.7</c:v>
                </c:pt>
                <c:pt idx="6">
                  <c:v>0.8</c:v>
                </c:pt>
                <c:pt idx="7">
                  <c:v>0.9</c:v>
                </c:pt>
                <c:pt idx="8">
                  <c:v>1</c:v>
                </c:pt>
                <c:pt idx="9">
                  <c:v>1.2</c:v>
                </c:pt>
                <c:pt idx="10">
                  <c:v>1.5</c:v>
                </c:pt>
                <c:pt idx="11">
                  <c:v>2</c:v>
                </c:pt>
                <c:pt idx="12">
                  <c:v>2.1</c:v>
                </c:pt>
              </c:numCache>
            </c:numRef>
          </c:yVal>
          <c:smooth val="0"/>
        </c:ser>
        <c:dLbls>
          <c:showLegendKey val="0"/>
          <c:showVal val="0"/>
          <c:showCatName val="0"/>
          <c:showSerName val="0"/>
          <c:showPercent val="0"/>
          <c:showBubbleSize val="0"/>
        </c:dLbls>
        <c:axId val="44343680"/>
        <c:axId val="44345600"/>
      </c:scatterChart>
      <c:valAx>
        <c:axId val="44343680"/>
        <c:scaling>
          <c:orientation val="minMax"/>
          <c:max val="2009"/>
          <c:min val="1997"/>
        </c:scaling>
        <c:delete val="0"/>
        <c:axPos val="b"/>
        <c:title>
          <c:tx>
            <c:rich>
              <a:bodyPr/>
              <a:lstStyle/>
              <a:p>
                <a:pPr>
                  <a:defRPr/>
                </a:pPr>
                <a:r>
                  <a:rPr lang="en-US"/>
                  <a:t>Year</a:t>
                </a:r>
              </a:p>
            </c:rich>
          </c:tx>
          <c:layout>
            <c:manualLayout>
              <c:xMode val="edge"/>
              <c:yMode val="edge"/>
              <c:x val="0.49083093479661588"/>
              <c:y val="0.93103070750388184"/>
            </c:manualLayout>
          </c:layout>
          <c:overlay val="0"/>
        </c:title>
        <c:numFmt formatCode="General" sourceLinked="1"/>
        <c:majorTickMark val="out"/>
        <c:minorTickMark val="none"/>
        <c:tickLblPos val="nextTo"/>
        <c:spPr>
          <a:ln w="28575">
            <a:solidFill>
              <a:schemeClr val="tx1"/>
            </a:solidFill>
          </a:ln>
        </c:spPr>
        <c:crossAx val="44345600"/>
        <c:crosses val="autoZero"/>
        <c:crossBetween val="midCat"/>
        <c:majorUnit val="3"/>
      </c:valAx>
      <c:valAx>
        <c:axId val="44345600"/>
        <c:scaling>
          <c:orientation val="minMax"/>
        </c:scaling>
        <c:delete val="0"/>
        <c:axPos val="l"/>
        <c:title>
          <c:tx>
            <c:rich>
              <a:bodyPr rot="-5400000" vert="horz"/>
              <a:lstStyle/>
              <a:p>
                <a:pPr>
                  <a:defRPr/>
                </a:pPr>
                <a:r>
                  <a:rPr lang="en-US"/>
                  <a:t>Acreage (million hectacres)</a:t>
                </a:r>
              </a:p>
            </c:rich>
          </c:tx>
          <c:layout/>
          <c:overlay val="0"/>
        </c:title>
        <c:numFmt formatCode="General" sourceLinked="1"/>
        <c:majorTickMark val="out"/>
        <c:minorTickMark val="none"/>
        <c:tickLblPos val="nextTo"/>
        <c:spPr>
          <a:ln w="28575">
            <a:solidFill>
              <a:schemeClr val="tx1"/>
            </a:solidFill>
          </a:ln>
        </c:spPr>
        <c:crossAx val="44343680"/>
        <c:crosses val="autoZero"/>
        <c:crossBetween val="midCat"/>
      </c:valAx>
      <c:spPr>
        <a:ln w="28575">
          <a:solidFill>
            <a:schemeClr val="tx1"/>
          </a:solidFill>
        </a:ln>
      </c:spPr>
    </c:plotArea>
    <c:legend>
      <c:legendPos val="r"/>
      <c:layout>
        <c:manualLayout>
          <c:xMode val="edge"/>
          <c:yMode val="edge"/>
          <c:x val="0.20806368891891686"/>
          <c:y val="8.8781676235131279E-2"/>
          <c:w val="0.47103982100067382"/>
          <c:h val="0.17332513724155285"/>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GM </a:t>
            </a:r>
            <a:r>
              <a:rPr lang="en-US" dirty="0"/>
              <a:t>Soybeans %</a:t>
            </a:r>
          </a:p>
        </c:rich>
      </c:tx>
      <c:layout>
        <c:manualLayout>
          <c:xMode val="edge"/>
          <c:yMode val="edge"/>
          <c:x val="0.28514867442167785"/>
          <c:y val="0"/>
        </c:manualLayout>
      </c:layout>
      <c:overlay val="1"/>
    </c:title>
    <c:autoTitleDeleted val="0"/>
    <c:plotArea>
      <c:layout>
        <c:manualLayout>
          <c:layoutTarget val="inner"/>
          <c:xMode val="edge"/>
          <c:yMode val="edge"/>
          <c:x val="0.26860595519141689"/>
          <c:y val="7.7218925631547516E-2"/>
          <c:w val="0.64183915733005703"/>
          <c:h val="0.80468936657989043"/>
        </c:manualLayout>
      </c:layout>
      <c:scatterChart>
        <c:scatterStyle val="lineMarker"/>
        <c:varyColors val="0"/>
        <c:ser>
          <c:idx val="0"/>
          <c:order val="0"/>
          <c:tx>
            <c:strRef>
              <c:f>Sheet1!$T$1</c:f>
              <c:strCache>
                <c:ptCount val="1"/>
                <c:pt idx="0">
                  <c:v>Global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Sheet1!$T$2:$T$14</c:f>
              <c:numCache>
                <c:formatCode>0%</c:formatCode>
                <c:ptCount val="13"/>
                <c:pt idx="0">
                  <c:v>7.0000000000000007E-2</c:v>
                </c:pt>
                <c:pt idx="1">
                  <c:v>0.2</c:v>
                </c:pt>
                <c:pt idx="2">
                  <c:v>0.3</c:v>
                </c:pt>
                <c:pt idx="3">
                  <c:v>0.34</c:v>
                </c:pt>
                <c:pt idx="4">
                  <c:v>0.42</c:v>
                </c:pt>
                <c:pt idx="5">
                  <c:v>0.44</c:v>
                </c:pt>
                <c:pt idx="6">
                  <c:v>0.46</c:v>
                </c:pt>
                <c:pt idx="7">
                  <c:v>0.55000000000000004</c:v>
                </c:pt>
                <c:pt idx="8">
                  <c:v>0.56999999999999995</c:v>
                </c:pt>
                <c:pt idx="9">
                  <c:v>0.63</c:v>
                </c:pt>
                <c:pt idx="10">
                  <c:v>0.65</c:v>
                </c:pt>
                <c:pt idx="11">
                  <c:v>0.72</c:v>
                </c:pt>
                <c:pt idx="12">
                  <c:v>0.77</c:v>
                </c:pt>
              </c:numCache>
            </c:numRef>
          </c:yVal>
          <c:smooth val="0"/>
        </c:ser>
        <c:ser>
          <c:idx val="1"/>
          <c:order val="1"/>
          <c:tx>
            <c:strRef>
              <c:f>Sheet1!$U$1</c:f>
              <c:strCache>
                <c:ptCount val="1"/>
                <c:pt idx="0">
                  <c:v>USA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Sheet1!$U$2:$U$14</c:f>
              <c:numCache>
                <c:formatCode>0%</c:formatCode>
                <c:ptCount val="13"/>
                <c:pt idx="0">
                  <c:v>0.04</c:v>
                </c:pt>
                <c:pt idx="1">
                  <c:v>0.35</c:v>
                </c:pt>
                <c:pt idx="2">
                  <c:v>0.51</c:v>
                </c:pt>
                <c:pt idx="3">
                  <c:v>0.53</c:v>
                </c:pt>
                <c:pt idx="4">
                  <c:v>0.71</c:v>
                </c:pt>
                <c:pt idx="5">
                  <c:v>0.75</c:v>
                </c:pt>
                <c:pt idx="6">
                  <c:v>0.81</c:v>
                </c:pt>
                <c:pt idx="7">
                  <c:v>0.85</c:v>
                </c:pt>
                <c:pt idx="8">
                  <c:v>0.87</c:v>
                </c:pt>
                <c:pt idx="9">
                  <c:v>0.92</c:v>
                </c:pt>
                <c:pt idx="10">
                  <c:v>0.93</c:v>
                </c:pt>
                <c:pt idx="11">
                  <c:v>0.92</c:v>
                </c:pt>
                <c:pt idx="12">
                  <c:v>0.91</c:v>
                </c:pt>
              </c:numCache>
            </c:numRef>
          </c:yVal>
          <c:smooth val="0"/>
        </c:ser>
        <c:ser>
          <c:idx val="2"/>
          <c:order val="2"/>
          <c:tx>
            <c:strRef>
              <c:f>Sheet1!$V$1</c:f>
              <c:strCache>
                <c:ptCount val="1"/>
                <c:pt idx="0">
                  <c:v>Argentina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Sheet1!$V$2:$V$14</c:f>
              <c:numCache>
                <c:formatCode>0%</c:formatCode>
                <c:ptCount val="13"/>
                <c:pt idx="0">
                  <c:v>0.23</c:v>
                </c:pt>
                <c:pt idx="1">
                  <c:v>0.61</c:v>
                </c:pt>
                <c:pt idx="2">
                  <c:v>0.8</c:v>
                </c:pt>
                <c:pt idx="3">
                  <c:v>0.88</c:v>
                </c:pt>
                <c:pt idx="4">
                  <c:v>0.98</c:v>
                </c:pt>
                <c:pt idx="5">
                  <c:v>0.99</c:v>
                </c:pt>
                <c:pt idx="6">
                  <c:v>0.92</c:v>
                </c:pt>
                <c:pt idx="7">
                  <c:v>0.97</c:v>
                </c:pt>
                <c:pt idx="8">
                  <c:v>0.97</c:v>
                </c:pt>
                <c:pt idx="9">
                  <c:v>0.97</c:v>
                </c:pt>
                <c:pt idx="10">
                  <c:v>0.97</c:v>
                </c:pt>
                <c:pt idx="11">
                  <c:v>0.98</c:v>
                </c:pt>
                <c:pt idx="12">
                  <c:v>0.99</c:v>
                </c:pt>
              </c:numCache>
            </c:numRef>
          </c:yVal>
          <c:smooth val="0"/>
        </c:ser>
        <c:ser>
          <c:idx val="3"/>
          <c:order val="3"/>
          <c:tx>
            <c:strRef>
              <c:f>Sheet1!$W$1</c:f>
              <c:strCache>
                <c:ptCount val="1"/>
                <c:pt idx="0">
                  <c:v>Brazil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Sheet1!$W$2:$W$14</c:f>
              <c:numCache>
                <c:formatCode>0%</c:formatCode>
                <c:ptCount val="13"/>
                <c:pt idx="0">
                  <c:v>0</c:v>
                </c:pt>
                <c:pt idx="1">
                  <c:v>0</c:v>
                </c:pt>
                <c:pt idx="2">
                  <c:v>0.1</c:v>
                </c:pt>
                <c:pt idx="3">
                  <c:v>0.25</c:v>
                </c:pt>
                <c:pt idx="4">
                  <c:v>0.34</c:v>
                </c:pt>
                <c:pt idx="5">
                  <c:v>0.34</c:v>
                </c:pt>
                <c:pt idx="6">
                  <c:v>0.14000000000000001</c:v>
                </c:pt>
                <c:pt idx="7">
                  <c:v>0.22</c:v>
                </c:pt>
                <c:pt idx="8">
                  <c:v>0.4</c:v>
                </c:pt>
                <c:pt idx="9">
                  <c:v>0.55000000000000004</c:v>
                </c:pt>
                <c:pt idx="10">
                  <c:v>0.64</c:v>
                </c:pt>
                <c:pt idx="11">
                  <c:v>0.68</c:v>
                </c:pt>
                <c:pt idx="12">
                  <c:v>0.71</c:v>
                </c:pt>
              </c:numCache>
            </c:numRef>
          </c:yVal>
          <c:smooth val="0"/>
        </c:ser>
        <c:dLbls>
          <c:showLegendKey val="0"/>
          <c:showVal val="0"/>
          <c:showCatName val="0"/>
          <c:showSerName val="0"/>
          <c:showPercent val="0"/>
          <c:showBubbleSize val="0"/>
        </c:dLbls>
        <c:axId val="44395520"/>
        <c:axId val="44401792"/>
      </c:scatterChart>
      <c:valAx>
        <c:axId val="44395520"/>
        <c:scaling>
          <c:orientation val="minMax"/>
          <c:max val="2009"/>
          <c:min val="1997"/>
        </c:scaling>
        <c:delete val="0"/>
        <c:axPos val="b"/>
        <c:title>
          <c:tx>
            <c:rich>
              <a:bodyPr/>
              <a:lstStyle/>
              <a:p>
                <a:pPr>
                  <a:defRPr/>
                </a:pPr>
                <a:r>
                  <a:rPr lang="en-US"/>
                  <a:t>Year</a:t>
                </a:r>
              </a:p>
            </c:rich>
          </c:tx>
          <c:layout>
            <c:manualLayout>
              <c:xMode val="edge"/>
              <c:yMode val="edge"/>
              <c:x val="0.5021706054837477"/>
              <c:y val="0.9420858738960205"/>
            </c:manualLayout>
          </c:layout>
          <c:overlay val="0"/>
        </c:title>
        <c:numFmt formatCode="0" sourceLinked="1"/>
        <c:majorTickMark val="out"/>
        <c:minorTickMark val="none"/>
        <c:tickLblPos val="nextTo"/>
        <c:spPr>
          <a:ln w="28575">
            <a:solidFill>
              <a:schemeClr val="tx1"/>
            </a:solidFill>
          </a:ln>
        </c:spPr>
        <c:crossAx val="44401792"/>
        <c:crosses val="autoZero"/>
        <c:crossBetween val="midCat"/>
        <c:majorUnit val="3"/>
      </c:valAx>
      <c:valAx>
        <c:axId val="44401792"/>
        <c:scaling>
          <c:orientation val="minMax"/>
          <c:max val="1"/>
        </c:scaling>
        <c:delete val="0"/>
        <c:axPos val="l"/>
        <c:title>
          <c:tx>
            <c:rich>
              <a:bodyPr rot="-5400000" vert="horz"/>
              <a:lstStyle/>
              <a:p>
                <a:pPr>
                  <a:defRPr/>
                </a:pPr>
                <a:r>
                  <a:rPr lang="en-US"/>
                  <a:t>% Total Acreage</a:t>
                </a:r>
              </a:p>
            </c:rich>
          </c:tx>
          <c:layout/>
          <c:overlay val="0"/>
        </c:title>
        <c:numFmt formatCode="0%" sourceLinked="1"/>
        <c:majorTickMark val="out"/>
        <c:minorTickMark val="none"/>
        <c:tickLblPos val="nextTo"/>
        <c:spPr>
          <a:ln w="28575">
            <a:solidFill>
              <a:schemeClr val="tx1"/>
            </a:solidFill>
          </a:ln>
        </c:spPr>
        <c:crossAx val="44395520"/>
        <c:crosses val="autoZero"/>
        <c:crossBetween val="midCat"/>
      </c:valAx>
      <c:spPr>
        <a:ln w="28575">
          <a:solidFill>
            <a:schemeClr val="tx1"/>
          </a:solidFill>
        </a:ln>
      </c:spPr>
    </c:plotArea>
    <c:legend>
      <c:legendPos val="r"/>
      <c:layout>
        <c:manualLayout>
          <c:xMode val="edge"/>
          <c:yMode val="edge"/>
          <c:x val="0.58303257961863064"/>
          <c:y val="0.67730618642838891"/>
          <c:w val="0.32705069091506511"/>
          <c:h val="0.19420216549162045"/>
        </c:manualLayout>
      </c:layout>
      <c:overlay val="0"/>
      <c:spPr>
        <a:ln w="28575">
          <a:solidFill>
            <a:schemeClr val="tx1"/>
          </a:solidFill>
        </a:ln>
      </c:spPr>
      <c:txPr>
        <a:bodyPr/>
        <a:lstStyle/>
        <a:p>
          <a:pPr>
            <a:defRPr sz="1600"/>
          </a:pPr>
          <a:endParaRPr lang="en-US"/>
        </a:p>
      </c:tx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GM </a:t>
            </a:r>
            <a:r>
              <a:rPr lang="en-US" dirty="0"/>
              <a:t>Soybeans </a:t>
            </a:r>
            <a:r>
              <a:rPr lang="en-US" dirty="0" smtClean="0"/>
              <a:t>Acres</a:t>
            </a:r>
            <a:endParaRPr lang="en-US" dirty="0"/>
          </a:p>
        </c:rich>
      </c:tx>
      <c:layout>
        <c:manualLayout>
          <c:xMode val="edge"/>
          <c:yMode val="edge"/>
          <c:x val="0.18764215348272151"/>
          <c:y val="0"/>
        </c:manualLayout>
      </c:layout>
      <c:overlay val="1"/>
    </c:title>
    <c:autoTitleDeleted val="0"/>
    <c:plotArea>
      <c:layout>
        <c:manualLayout>
          <c:layoutTarget val="inner"/>
          <c:xMode val="edge"/>
          <c:yMode val="edge"/>
          <c:x val="0.1839788865194793"/>
          <c:y val="7.7218925631547516E-2"/>
          <c:w val="0.72701450841850346"/>
          <c:h val="0.80249694441950881"/>
        </c:manualLayout>
      </c:layout>
      <c:scatterChart>
        <c:scatterStyle val="lineMarker"/>
        <c:varyColors val="0"/>
        <c:ser>
          <c:idx val="0"/>
          <c:order val="0"/>
          <c:tx>
            <c:strRef>
              <c:f>Sheet1!$X$1</c:f>
              <c:strCache>
                <c:ptCount val="1"/>
                <c:pt idx="0">
                  <c:v>Global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Sheet1!$X$2:$X$14</c:f>
              <c:numCache>
                <c:formatCode>General</c:formatCode>
                <c:ptCount val="13"/>
                <c:pt idx="0">
                  <c:v>6</c:v>
                </c:pt>
                <c:pt idx="1">
                  <c:v>14</c:v>
                </c:pt>
                <c:pt idx="2">
                  <c:v>23</c:v>
                </c:pt>
                <c:pt idx="3">
                  <c:v>28</c:v>
                </c:pt>
                <c:pt idx="4">
                  <c:v>38</c:v>
                </c:pt>
                <c:pt idx="5">
                  <c:v>41</c:v>
                </c:pt>
                <c:pt idx="6">
                  <c:v>42</c:v>
                </c:pt>
                <c:pt idx="7">
                  <c:v>48</c:v>
                </c:pt>
                <c:pt idx="8">
                  <c:v>55</c:v>
                </c:pt>
                <c:pt idx="9">
                  <c:v>59</c:v>
                </c:pt>
                <c:pt idx="10">
                  <c:v>59</c:v>
                </c:pt>
                <c:pt idx="11">
                  <c:v>68</c:v>
                </c:pt>
                <c:pt idx="12">
                  <c:v>69</c:v>
                </c:pt>
              </c:numCache>
            </c:numRef>
          </c:yVal>
          <c:smooth val="0"/>
        </c:ser>
        <c:ser>
          <c:idx val="1"/>
          <c:order val="1"/>
          <c:tx>
            <c:strRef>
              <c:f>Sheet1!$Y$1</c:f>
              <c:strCache>
                <c:ptCount val="1"/>
                <c:pt idx="0">
                  <c:v>USA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Sheet1!$Y$2:$Y$14</c:f>
              <c:numCache>
                <c:formatCode>General</c:formatCode>
                <c:ptCount val="13"/>
                <c:pt idx="0">
                  <c:v>4</c:v>
                </c:pt>
                <c:pt idx="1">
                  <c:v>10</c:v>
                </c:pt>
                <c:pt idx="2">
                  <c:v>16</c:v>
                </c:pt>
                <c:pt idx="3">
                  <c:v>17</c:v>
                </c:pt>
                <c:pt idx="4">
                  <c:v>21</c:v>
                </c:pt>
                <c:pt idx="5">
                  <c:v>22</c:v>
                </c:pt>
                <c:pt idx="6">
                  <c:v>24</c:v>
                </c:pt>
                <c:pt idx="7">
                  <c:v>26</c:v>
                </c:pt>
                <c:pt idx="8">
                  <c:v>26</c:v>
                </c:pt>
                <c:pt idx="9">
                  <c:v>28.000000000000004</c:v>
                </c:pt>
                <c:pt idx="10">
                  <c:v>24</c:v>
                </c:pt>
                <c:pt idx="11">
                  <c:v>28.000000000000004</c:v>
                </c:pt>
                <c:pt idx="12">
                  <c:v>29</c:v>
                </c:pt>
              </c:numCache>
            </c:numRef>
          </c:yVal>
          <c:smooth val="0"/>
        </c:ser>
        <c:ser>
          <c:idx val="2"/>
          <c:order val="2"/>
          <c:tx>
            <c:strRef>
              <c:f>Sheet1!$Z$1</c:f>
              <c:strCache>
                <c:ptCount val="1"/>
                <c:pt idx="0">
                  <c:v>Argentina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Sheet1!$Z$2:$Z$14</c:f>
              <c:numCache>
                <c:formatCode>0</c:formatCode>
                <c:ptCount val="13"/>
                <c:pt idx="0" formatCode="General">
                  <c:v>2</c:v>
                </c:pt>
                <c:pt idx="1">
                  <c:v>6</c:v>
                </c:pt>
                <c:pt idx="2">
                  <c:v>7</c:v>
                </c:pt>
                <c:pt idx="3">
                  <c:v>9</c:v>
                </c:pt>
                <c:pt idx="4">
                  <c:v>11</c:v>
                </c:pt>
                <c:pt idx="5">
                  <c:v>12</c:v>
                </c:pt>
                <c:pt idx="6">
                  <c:v>13</c:v>
                </c:pt>
                <c:pt idx="7">
                  <c:v>13</c:v>
                </c:pt>
                <c:pt idx="8">
                  <c:v>15</c:v>
                </c:pt>
                <c:pt idx="9">
                  <c:v>15</c:v>
                </c:pt>
                <c:pt idx="10">
                  <c:v>16</c:v>
                </c:pt>
                <c:pt idx="11">
                  <c:v>16</c:v>
                </c:pt>
                <c:pt idx="12" formatCode="General">
                  <c:v>17</c:v>
                </c:pt>
              </c:numCache>
            </c:numRef>
          </c:yVal>
          <c:smooth val="0"/>
        </c:ser>
        <c:ser>
          <c:idx val="3"/>
          <c:order val="3"/>
          <c:tx>
            <c:strRef>
              <c:f>Sheet1!$AA$1</c:f>
              <c:strCache>
                <c:ptCount val="1"/>
                <c:pt idx="0">
                  <c:v>Brazil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Sheet1!$AA$2:$AA$14</c:f>
              <c:numCache>
                <c:formatCode>0</c:formatCode>
                <c:ptCount val="13"/>
                <c:pt idx="0">
                  <c:v>0</c:v>
                </c:pt>
                <c:pt idx="1">
                  <c:v>0</c:v>
                </c:pt>
                <c:pt idx="2">
                  <c:v>2</c:v>
                </c:pt>
                <c:pt idx="3">
                  <c:v>4</c:v>
                </c:pt>
                <c:pt idx="4">
                  <c:v>6</c:v>
                </c:pt>
                <c:pt idx="5">
                  <c:v>7</c:v>
                </c:pt>
                <c:pt idx="6">
                  <c:v>4</c:v>
                </c:pt>
                <c:pt idx="7">
                  <c:v>5</c:v>
                </c:pt>
                <c:pt idx="8">
                  <c:v>9</c:v>
                </c:pt>
                <c:pt idx="9">
                  <c:v>11</c:v>
                </c:pt>
                <c:pt idx="10">
                  <c:v>14</c:v>
                </c:pt>
                <c:pt idx="11">
                  <c:v>15</c:v>
                </c:pt>
                <c:pt idx="12">
                  <c:v>16</c:v>
                </c:pt>
              </c:numCache>
            </c:numRef>
          </c:yVal>
          <c:smooth val="0"/>
        </c:ser>
        <c:dLbls>
          <c:showLegendKey val="0"/>
          <c:showVal val="0"/>
          <c:showCatName val="0"/>
          <c:showSerName val="0"/>
          <c:showPercent val="0"/>
          <c:showBubbleSize val="0"/>
        </c:dLbls>
        <c:axId val="44445696"/>
        <c:axId val="44447616"/>
      </c:scatterChart>
      <c:valAx>
        <c:axId val="44445696"/>
        <c:scaling>
          <c:orientation val="minMax"/>
          <c:max val="2009"/>
          <c:min val="1997"/>
        </c:scaling>
        <c:delete val="0"/>
        <c:axPos val="b"/>
        <c:title>
          <c:tx>
            <c:rich>
              <a:bodyPr/>
              <a:lstStyle/>
              <a:p>
                <a:pPr>
                  <a:defRPr/>
                </a:pPr>
                <a:r>
                  <a:rPr lang="en-US"/>
                  <a:t>Year</a:t>
                </a:r>
              </a:p>
            </c:rich>
          </c:tx>
          <c:layout>
            <c:manualLayout>
              <c:xMode val="edge"/>
              <c:yMode val="edge"/>
              <c:x val="0.49083096170519397"/>
              <c:y val="0.9420858738960205"/>
            </c:manualLayout>
          </c:layout>
          <c:overlay val="0"/>
        </c:title>
        <c:numFmt formatCode="0" sourceLinked="1"/>
        <c:majorTickMark val="out"/>
        <c:minorTickMark val="none"/>
        <c:tickLblPos val="nextTo"/>
        <c:spPr>
          <a:ln w="28575">
            <a:solidFill>
              <a:schemeClr val="tx1"/>
            </a:solidFill>
          </a:ln>
        </c:spPr>
        <c:crossAx val="44447616"/>
        <c:crosses val="autoZero"/>
        <c:crossBetween val="midCat"/>
        <c:majorUnit val="3"/>
      </c:valAx>
      <c:valAx>
        <c:axId val="44447616"/>
        <c:scaling>
          <c:orientation val="minMax"/>
        </c:scaling>
        <c:delete val="0"/>
        <c:axPos val="l"/>
        <c:title>
          <c:tx>
            <c:rich>
              <a:bodyPr rot="-5400000" vert="horz"/>
              <a:lstStyle/>
              <a:p>
                <a:pPr>
                  <a:defRPr/>
                </a:pPr>
                <a:r>
                  <a:rPr lang="en-US"/>
                  <a:t>Acreage (million hectacres)</a:t>
                </a:r>
              </a:p>
            </c:rich>
          </c:tx>
          <c:layout>
            <c:manualLayout>
              <c:xMode val="edge"/>
              <c:yMode val="edge"/>
              <c:x val="1.3550893054435189E-3"/>
              <c:y val="0.16580235745803326"/>
            </c:manualLayout>
          </c:layout>
          <c:overlay val="0"/>
        </c:title>
        <c:numFmt formatCode="0" sourceLinked="0"/>
        <c:majorTickMark val="out"/>
        <c:minorTickMark val="none"/>
        <c:tickLblPos val="nextTo"/>
        <c:spPr>
          <a:ln w="28575">
            <a:solidFill>
              <a:schemeClr val="tx1"/>
            </a:solidFill>
          </a:ln>
        </c:spPr>
        <c:crossAx val="44445696"/>
        <c:crosses val="autoZero"/>
        <c:crossBetween val="midCat"/>
      </c:valAx>
      <c:spPr>
        <a:ln w="28575">
          <a:solidFill>
            <a:schemeClr val="tx1"/>
          </a:solidFill>
        </a:ln>
      </c:spPr>
    </c:plotArea>
    <c:legend>
      <c:legendPos val="r"/>
      <c:layout>
        <c:manualLayout>
          <c:xMode val="edge"/>
          <c:yMode val="edge"/>
          <c:x val="0.17839169446507694"/>
          <c:y val="9.4549673035624268E-2"/>
          <c:w val="0.39202547248423275"/>
          <c:h val="0.20516427629352907"/>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GMO Cotton %</a:t>
            </a:r>
          </a:p>
        </c:rich>
      </c:tx>
      <c:layout>
        <c:manualLayout>
          <c:xMode val="edge"/>
          <c:yMode val="edge"/>
          <c:x val="0.36736111111111114"/>
          <c:y val="0"/>
        </c:manualLayout>
      </c:layout>
      <c:overlay val="1"/>
    </c:title>
    <c:autoTitleDeleted val="0"/>
    <c:plotArea>
      <c:layout>
        <c:manualLayout>
          <c:layoutTarget val="inner"/>
          <c:xMode val="edge"/>
          <c:yMode val="edge"/>
          <c:x val="0.2497759788712704"/>
          <c:y val="6.2503414026293211E-2"/>
          <c:w val="0.66059767321212615"/>
          <c:h val="0.80324598171174399"/>
        </c:manualLayout>
      </c:layout>
      <c:scatterChart>
        <c:scatterStyle val="lineMarker"/>
        <c:varyColors val="0"/>
        <c:ser>
          <c:idx val="0"/>
          <c:order val="0"/>
          <c:tx>
            <c:strRef>
              <c:f>Sheet1!$L$1</c:f>
              <c:strCache>
                <c:ptCount val="1"/>
                <c:pt idx="0">
                  <c:v>Global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Sheet1!$L$2:$L$14</c:f>
              <c:numCache>
                <c:formatCode>0%</c:formatCode>
                <c:ptCount val="13"/>
                <c:pt idx="0">
                  <c:v>0.05</c:v>
                </c:pt>
                <c:pt idx="1">
                  <c:v>7.0000000000000007E-2</c:v>
                </c:pt>
                <c:pt idx="2">
                  <c:v>0.11</c:v>
                </c:pt>
                <c:pt idx="3">
                  <c:v>0.17</c:v>
                </c:pt>
                <c:pt idx="4">
                  <c:v>0.2</c:v>
                </c:pt>
                <c:pt idx="5">
                  <c:v>0.21</c:v>
                </c:pt>
                <c:pt idx="6">
                  <c:v>0.22</c:v>
                </c:pt>
                <c:pt idx="7">
                  <c:v>0.24</c:v>
                </c:pt>
                <c:pt idx="8">
                  <c:v>0.28000000000000003</c:v>
                </c:pt>
                <c:pt idx="9">
                  <c:v>0.4</c:v>
                </c:pt>
                <c:pt idx="10">
                  <c:v>0.43</c:v>
                </c:pt>
                <c:pt idx="11">
                  <c:v>0.47</c:v>
                </c:pt>
                <c:pt idx="12">
                  <c:v>0.49</c:v>
                </c:pt>
              </c:numCache>
            </c:numRef>
          </c:yVal>
          <c:smooth val="0"/>
        </c:ser>
        <c:ser>
          <c:idx val="1"/>
          <c:order val="1"/>
          <c:tx>
            <c:strRef>
              <c:f>Sheet1!$M$1</c:f>
              <c:strCache>
                <c:ptCount val="1"/>
                <c:pt idx="0">
                  <c:v>USA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Sheet1!$M$2:$M$14</c:f>
              <c:numCache>
                <c:formatCode>0%</c:formatCode>
                <c:ptCount val="13"/>
                <c:pt idx="0">
                  <c:v>0.25</c:v>
                </c:pt>
                <c:pt idx="1">
                  <c:v>0.43</c:v>
                </c:pt>
                <c:pt idx="2">
                  <c:v>0.76</c:v>
                </c:pt>
                <c:pt idx="3">
                  <c:v>0.82</c:v>
                </c:pt>
                <c:pt idx="4">
                  <c:v>0.86</c:v>
                </c:pt>
                <c:pt idx="5">
                  <c:v>0.72</c:v>
                </c:pt>
                <c:pt idx="6">
                  <c:v>0.73</c:v>
                </c:pt>
                <c:pt idx="7">
                  <c:v>0.77</c:v>
                </c:pt>
                <c:pt idx="8">
                  <c:v>0.79</c:v>
                </c:pt>
                <c:pt idx="9">
                  <c:v>0.88</c:v>
                </c:pt>
                <c:pt idx="10">
                  <c:v>0.91</c:v>
                </c:pt>
                <c:pt idx="11">
                  <c:v>0.86</c:v>
                </c:pt>
                <c:pt idx="12">
                  <c:v>0.88</c:v>
                </c:pt>
              </c:numCache>
            </c:numRef>
          </c:yVal>
          <c:smooth val="0"/>
        </c:ser>
        <c:ser>
          <c:idx val="2"/>
          <c:order val="2"/>
          <c:tx>
            <c:strRef>
              <c:f>Sheet1!$N$1</c:f>
              <c:strCache>
                <c:ptCount val="1"/>
                <c:pt idx="0">
                  <c:v>China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Sheet1!$N$2:$N$14</c:f>
              <c:numCache>
                <c:formatCode>0%</c:formatCode>
                <c:ptCount val="13"/>
                <c:pt idx="0">
                  <c:v>0</c:v>
                </c:pt>
                <c:pt idx="1">
                  <c:v>7.0000000000000001E-3</c:v>
                </c:pt>
                <c:pt idx="2">
                  <c:v>7.0000000000000007E-2</c:v>
                </c:pt>
                <c:pt idx="3">
                  <c:v>0.16</c:v>
                </c:pt>
                <c:pt idx="4">
                  <c:v>0.24</c:v>
                </c:pt>
                <c:pt idx="5">
                  <c:v>0.5</c:v>
                </c:pt>
                <c:pt idx="6">
                  <c:v>0.56000000000000005</c:v>
                </c:pt>
                <c:pt idx="7">
                  <c:v>0.65</c:v>
                </c:pt>
                <c:pt idx="8">
                  <c:v>0.61</c:v>
                </c:pt>
                <c:pt idx="9">
                  <c:v>0.64</c:v>
                </c:pt>
                <c:pt idx="10">
                  <c:v>0.68</c:v>
                </c:pt>
                <c:pt idx="11">
                  <c:v>0.69</c:v>
                </c:pt>
                <c:pt idx="12">
                  <c:v>0.6</c:v>
                </c:pt>
              </c:numCache>
            </c:numRef>
          </c:yVal>
          <c:smooth val="0"/>
        </c:ser>
        <c:ser>
          <c:idx val="3"/>
          <c:order val="3"/>
          <c:tx>
            <c:strRef>
              <c:f>Sheet1!$O$1</c:f>
              <c:strCache>
                <c:ptCount val="1"/>
                <c:pt idx="0">
                  <c:v>India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Sheet1!$O$2:$O$14</c:f>
              <c:numCache>
                <c:formatCode>0%</c:formatCode>
                <c:ptCount val="13"/>
                <c:pt idx="0">
                  <c:v>0</c:v>
                </c:pt>
                <c:pt idx="1">
                  <c:v>0</c:v>
                </c:pt>
                <c:pt idx="2">
                  <c:v>0</c:v>
                </c:pt>
                <c:pt idx="3">
                  <c:v>0</c:v>
                </c:pt>
                <c:pt idx="4">
                  <c:v>0</c:v>
                </c:pt>
                <c:pt idx="5">
                  <c:v>5.0000000000000001E-3</c:v>
                </c:pt>
                <c:pt idx="6">
                  <c:v>0.01</c:v>
                </c:pt>
                <c:pt idx="7">
                  <c:v>0.06</c:v>
                </c:pt>
                <c:pt idx="8">
                  <c:v>0.14000000000000001</c:v>
                </c:pt>
                <c:pt idx="9">
                  <c:v>0.4</c:v>
                </c:pt>
                <c:pt idx="10">
                  <c:v>0.66</c:v>
                </c:pt>
                <c:pt idx="11">
                  <c:v>0.76</c:v>
                </c:pt>
                <c:pt idx="12">
                  <c:v>0.89</c:v>
                </c:pt>
              </c:numCache>
            </c:numRef>
          </c:yVal>
          <c:smooth val="0"/>
        </c:ser>
        <c:dLbls>
          <c:showLegendKey val="0"/>
          <c:showVal val="0"/>
          <c:showCatName val="0"/>
          <c:showSerName val="0"/>
          <c:showPercent val="0"/>
          <c:showBubbleSize val="0"/>
        </c:dLbls>
        <c:axId val="44182144"/>
        <c:axId val="44188416"/>
      </c:scatterChart>
      <c:valAx>
        <c:axId val="44182144"/>
        <c:scaling>
          <c:orientation val="minMax"/>
          <c:max val="2009"/>
          <c:min val="1997"/>
        </c:scaling>
        <c:delete val="0"/>
        <c:axPos val="b"/>
        <c:title>
          <c:tx>
            <c:rich>
              <a:bodyPr/>
              <a:lstStyle/>
              <a:p>
                <a:pPr>
                  <a:defRPr/>
                </a:pPr>
                <a:r>
                  <a:rPr lang="en-US"/>
                  <a:t>Year</a:t>
                </a:r>
              </a:p>
            </c:rich>
          </c:tx>
          <c:layout>
            <c:manualLayout>
              <c:xMode val="edge"/>
              <c:yMode val="edge"/>
              <c:x val="0.50954847951975257"/>
              <c:y val="0.93496747529569191"/>
            </c:manualLayout>
          </c:layout>
          <c:overlay val="0"/>
        </c:title>
        <c:numFmt formatCode="0" sourceLinked="1"/>
        <c:majorTickMark val="out"/>
        <c:minorTickMark val="none"/>
        <c:tickLblPos val="nextTo"/>
        <c:spPr>
          <a:ln w="28575">
            <a:solidFill>
              <a:schemeClr val="tx1"/>
            </a:solidFill>
          </a:ln>
        </c:spPr>
        <c:crossAx val="44188416"/>
        <c:crosses val="autoZero"/>
        <c:crossBetween val="midCat"/>
        <c:majorUnit val="3"/>
      </c:valAx>
      <c:valAx>
        <c:axId val="44188416"/>
        <c:scaling>
          <c:orientation val="minMax"/>
        </c:scaling>
        <c:delete val="0"/>
        <c:axPos val="l"/>
        <c:title>
          <c:tx>
            <c:rich>
              <a:bodyPr rot="-5400000" vert="horz"/>
              <a:lstStyle/>
              <a:p>
                <a:pPr>
                  <a:defRPr/>
                </a:pPr>
                <a:r>
                  <a:rPr lang="en-US"/>
                  <a:t>% Total Acreage</a:t>
                </a:r>
              </a:p>
            </c:rich>
          </c:tx>
          <c:layout/>
          <c:overlay val="0"/>
        </c:title>
        <c:numFmt formatCode="0%" sourceLinked="1"/>
        <c:majorTickMark val="out"/>
        <c:minorTickMark val="none"/>
        <c:tickLblPos val="nextTo"/>
        <c:spPr>
          <a:ln w="28575">
            <a:solidFill>
              <a:schemeClr val="tx1"/>
            </a:solidFill>
          </a:ln>
        </c:spPr>
        <c:crossAx val="44182144"/>
        <c:crosses val="autoZero"/>
        <c:crossBetween val="midCat"/>
      </c:valAx>
      <c:spPr>
        <a:ln w="28575">
          <a:solidFill>
            <a:schemeClr val="tx1"/>
          </a:solidFill>
        </a:ln>
      </c:spPr>
    </c:plotArea>
    <c:legend>
      <c:legendPos val="r"/>
      <c:layout>
        <c:manualLayout>
          <c:xMode val="edge"/>
          <c:yMode val="edge"/>
          <c:x val="0.62147967244288127"/>
          <c:y val="0.64729855755113097"/>
          <c:w val="0.27156005154270679"/>
          <c:h val="0.2036661593768446"/>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GMO Cotton Acreage</a:t>
            </a:r>
          </a:p>
        </c:rich>
      </c:tx>
      <c:layout>
        <c:manualLayout>
          <c:xMode val="edge"/>
          <c:yMode val="edge"/>
          <c:x val="0.14340096079608822"/>
          <c:y val="0"/>
        </c:manualLayout>
      </c:layout>
      <c:overlay val="1"/>
    </c:title>
    <c:autoTitleDeleted val="0"/>
    <c:plotArea>
      <c:layout>
        <c:manualLayout>
          <c:layoutTarget val="inner"/>
          <c:xMode val="edge"/>
          <c:yMode val="edge"/>
          <c:x val="0.19593288010065479"/>
          <c:y val="6.6707839134060573E-2"/>
          <c:w val="0.71444084920362572"/>
          <c:h val="0.79693934405009292"/>
        </c:manualLayout>
      </c:layout>
      <c:scatterChart>
        <c:scatterStyle val="lineMarker"/>
        <c:varyColors val="0"/>
        <c:ser>
          <c:idx val="0"/>
          <c:order val="0"/>
          <c:tx>
            <c:strRef>
              <c:f>Sheet1!$P$1</c:f>
              <c:strCache>
                <c:ptCount val="1"/>
                <c:pt idx="0">
                  <c:v>Global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Sheet1!$P$2:$P$14</c:f>
              <c:numCache>
                <c:formatCode>0.0</c:formatCode>
                <c:ptCount val="13"/>
                <c:pt idx="0">
                  <c:v>1.4</c:v>
                </c:pt>
                <c:pt idx="1">
                  <c:v>2.4</c:v>
                </c:pt>
                <c:pt idx="2">
                  <c:v>3.8</c:v>
                </c:pt>
                <c:pt idx="3">
                  <c:v>5.3</c:v>
                </c:pt>
                <c:pt idx="4">
                  <c:v>6.7</c:v>
                </c:pt>
                <c:pt idx="5">
                  <c:v>6.2</c:v>
                </c:pt>
                <c:pt idx="6">
                  <c:v>7.1</c:v>
                </c:pt>
                <c:pt idx="7">
                  <c:v>9</c:v>
                </c:pt>
                <c:pt idx="8">
                  <c:v>9.6999999999999993</c:v>
                </c:pt>
                <c:pt idx="9">
                  <c:v>13.5</c:v>
                </c:pt>
                <c:pt idx="10">
                  <c:v>14.5</c:v>
                </c:pt>
                <c:pt idx="11">
                  <c:v>15</c:v>
                </c:pt>
                <c:pt idx="12">
                  <c:v>16</c:v>
                </c:pt>
              </c:numCache>
            </c:numRef>
          </c:yVal>
          <c:smooth val="0"/>
        </c:ser>
        <c:ser>
          <c:idx val="1"/>
          <c:order val="1"/>
          <c:tx>
            <c:strRef>
              <c:f>Sheet1!$Q$1</c:f>
              <c:strCache>
                <c:ptCount val="1"/>
                <c:pt idx="0">
                  <c:v>USA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Sheet1!$Q$2:$Q$14</c:f>
              <c:numCache>
                <c:formatCode>0.0</c:formatCode>
                <c:ptCount val="13"/>
                <c:pt idx="0">
                  <c:v>1.3</c:v>
                </c:pt>
                <c:pt idx="1">
                  <c:v>2.4</c:v>
                </c:pt>
                <c:pt idx="2">
                  <c:v>3.2</c:v>
                </c:pt>
                <c:pt idx="3">
                  <c:v>4.5999999999999996</c:v>
                </c:pt>
                <c:pt idx="4">
                  <c:v>4.5</c:v>
                </c:pt>
                <c:pt idx="5">
                  <c:v>4.0999999999999996</c:v>
                </c:pt>
                <c:pt idx="6">
                  <c:v>4.0999999999999996</c:v>
                </c:pt>
                <c:pt idx="7">
                  <c:v>4.3</c:v>
                </c:pt>
                <c:pt idx="8">
                  <c:v>4.5</c:v>
                </c:pt>
                <c:pt idx="9">
                  <c:v>5.3</c:v>
                </c:pt>
                <c:pt idx="10">
                  <c:v>3.8</c:v>
                </c:pt>
                <c:pt idx="11">
                  <c:v>3.2</c:v>
                </c:pt>
                <c:pt idx="12">
                  <c:v>3.2</c:v>
                </c:pt>
              </c:numCache>
            </c:numRef>
          </c:yVal>
          <c:smooth val="0"/>
        </c:ser>
        <c:ser>
          <c:idx val="2"/>
          <c:order val="2"/>
          <c:tx>
            <c:strRef>
              <c:f>Sheet1!$R$1</c:f>
              <c:strCache>
                <c:ptCount val="1"/>
                <c:pt idx="0">
                  <c:v>China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Sheet1!$R$2:$R$14</c:f>
              <c:numCache>
                <c:formatCode>0.0</c:formatCode>
                <c:ptCount val="13"/>
                <c:pt idx="0">
                  <c:v>0</c:v>
                </c:pt>
                <c:pt idx="1">
                  <c:v>3.4000000000000002E-2</c:v>
                </c:pt>
                <c:pt idx="2">
                  <c:v>0.3</c:v>
                </c:pt>
                <c:pt idx="3">
                  <c:v>0.6</c:v>
                </c:pt>
                <c:pt idx="4">
                  <c:v>1.2</c:v>
                </c:pt>
                <c:pt idx="5">
                  <c:v>2</c:v>
                </c:pt>
                <c:pt idx="6">
                  <c:v>2.7</c:v>
                </c:pt>
                <c:pt idx="7">
                  <c:v>3.6</c:v>
                </c:pt>
                <c:pt idx="8">
                  <c:v>3.1</c:v>
                </c:pt>
                <c:pt idx="9">
                  <c:v>3.4</c:v>
                </c:pt>
                <c:pt idx="10">
                  <c:v>3.8</c:v>
                </c:pt>
                <c:pt idx="11">
                  <c:v>3.75</c:v>
                </c:pt>
                <c:pt idx="12">
                  <c:v>3.7</c:v>
                </c:pt>
              </c:numCache>
            </c:numRef>
          </c:yVal>
          <c:smooth val="0"/>
        </c:ser>
        <c:ser>
          <c:idx val="3"/>
          <c:order val="3"/>
          <c:tx>
            <c:strRef>
              <c:f>Sheet1!$S$1</c:f>
              <c:strCache>
                <c:ptCount val="1"/>
                <c:pt idx="0">
                  <c:v>India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Sheet1!$S$2:$S$14</c:f>
              <c:numCache>
                <c:formatCode>0.0</c:formatCode>
                <c:ptCount val="13"/>
                <c:pt idx="0">
                  <c:v>0</c:v>
                </c:pt>
                <c:pt idx="1">
                  <c:v>0</c:v>
                </c:pt>
                <c:pt idx="2">
                  <c:v>0</c:v>
                </c:pt>
                <c:pt idx="3">
                  <c:v>0</c:v>
                </c:pt>
                <c:pt idx="4">
                  <c:v>0</c:v>
                </c:pt>
                <c:pt idx="5">
                  <c:v>0.04</c:v>
                </c:pt>
                <c:pt idx="6">
                  <c:v>0.1</c:v>
                </c:pt>
                <c:pt idx="7">
                  <c:v>0.5</c:v>
                </c:pt>
                <c:pt idx="8">
                  <c:v>1.2</c:v>
                </c:pt>
                <c:pt idx="9">
                  <c:v>3.6</c:v>
                </c:pt>
                <c:pt idx="10">
                  <c:v>6</c:v>
                </c:pt>
                <c:pt idx="11">
                  <c:v>6.95</c:v>
                </c:pt>
                <c:pt idx="12">
                  <c:v>8.3000000000000007</c:v>
                </c:pt>
              </c:numCache>
            </c:numRef>
          </c:yVal>
          <c:smooth val="0"/>
        </c:ser>
        <c:dLbls>
          <c:showLegendKey val="0"/>
          <c:showVal val="0"/>
          <c:showCatName val="0"/>
          <c:showSerName val="0"/>
          <c:showPercent val="0"/>
          <c:showBubbleSize val="0"/>
        </c:dLbls>
        <c:axId val="44219776"/>
        <c:axId val="44238336"/>
      </c:scatterChart>
      <c:valAx>
        <c:axId val="44219776"/>
        <c:scaling>
          <c:orientation val="minMax"/>
          <c:max val="2009"/>
          <c:min val="1997"/>
        </c:scaling>
        <c:delete val="0"/>
        <c:axPos val="b"/>
        <c:title>
          <c:tx>
            <c:rich>
              <a:bodyPr/>
              <a:lstStyle/>
              <a:p>
                <a:pPr>
                  <a:defRPr/>
                </a:pPr>
                <a:r>
                  <a:rPr lang="en-US"/>
                  <a:t>Year</a:t>
                </a:r>
              </a:p>
            </c:rich>
          </c:tx>
          <c:layout>
            <c:manualLayout>
              <c:xMode val="edge"/>
              <c:yMode val="edge"/>
              <c:x val="0.49366819114409083"/>
              <c:y val="0.93496747529569191"/>
            </c:manualLayout>
          </c:layout>
          <c:overlay val="0"/>
        </c:title>
        <c:numFmt formatCode="0" sourceLinked="1"/>
        <c:majorTickMark val="out"/>
        <c:minorTickMark val="none"/>
        <c:tickLblPos val="nextTo"/>
        <c:spPr>
          <a:ln w="28575">
            <a:solidFill>
              <a:schemeClr val="tx1"/>
            </a:solidFill>
          </a:ln>
        </c:spPr>
        <c:crossAx val="44238336"/>
        <c:crosses val="autoZero"/>
        <c:crossBetween val="midCat"/>
        <c:majorUnit val="3"/>
      </c:valAx>
      <c:valAx>
        <c:axId val="44238336"/>
        <c:scaling>
          <c:orientation val="minMax"/>
          <c:max val="16"/>
        </c:scaling>
        <c:delete val="0"/>
        <c:axPos val="l"/>
        <c:title>
          <c:tx>
            <c:rich>
              <a:bodyPr rot="-5400000" vert="horz"/>
              <a:lstStyle/>
              <a:p>
                <a:pPr>
                  <a:defRPr/>
                </a:pPr>
                <a:r>
                  <a:rPr lang="en-US"/>
                  <a:t>Acreage (million hectacres)</a:t>
                </a:r>
              </a:p>
            </c:rich>
          </c:tx>
          <c:layout>
            <c:manualLayout>
              <c:xMode val="edge"/>
              <c:yMode val="edge"/>
              <c:x val="1.3551807118202129E-3"/>
              <c:y val="0.17313849774343237"/>
            </c:manualLayout>
          </c:layout>
          <c:overlay val="0"/>
        </c:title>
        <c:numFmt formatCode="0" sourceLinked="0"/>
        <c:majorTickMark val="out"/>
        <c:minorTickMark val="none"/>
        <c:tickLblPos val="nextTo"/>
        <c:spPr>
          <a:ln w="28575">
            <a:solidFill>
              <a:schemeClr val="tx1"/>
            </a:solidFill>
          </a:ln>
        </c:spPr>
        <c:crossAx val="44219776"/>
        <c:crosses val="autoZero"/>
        <c:crossBetween val="midCat"/>
      </c:valAx>
      <c:spPr>
        <a:ln w="28575">
          <a:solidFill>
            <a:schemeClr val="tx1"/>
          </a:solidFill>
        </a:ln>
      </c:spPr>
    </c:plotArea>
    <c:legend>
      <c:legendPos val="r"/>
      <c:layout>
        <c:manualLayout>
          <c:xMode val="edge"/>
          <c:yMode val="edge"/>
          <c:x val="0.2180728764547768"/>
          <c:y val="9.2627954394898807E-2"/>
          <c:w val="0.30276894605530297"/>
          <c:h val="0.19946173426907723"/>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GMO Canola %</a:t>
            </a:r>
          </a:p>
        </c:rich>
      </c:tx>
      <c:layout>
        <c:manualLayout>
          <c:xMode val="edge"/>
          <c:yMode val="edge"/>
          <c:x val="0.33497110833968807"/>
          <c:y val="1.4293925885431531E-2"/>
        </c:manualLayout>
      </c:layout>
      <c:overlay val="1"/>
    </c:title>
    <c:autoTitleDeleted val="0"/>
    <c:plotArea>
      <c:layout>
        <c:manualLayout>
          <c:layoutTarget val="inner"/>
          <c:xMode val="edge"/>
          <c:yMode val="edge"/>
          <c:x val="0.24224787913875054"/>
          <c:y val="7.7218874735204612E-2"/>
          <c:w val="0.67248559242568373"/>
          <c:h val="0.80228252611776807"/>
        </c:manualLayout>
      </c:layout>
      <c:scatterChart>
        <c:scatterStyle val="lineMarker"/>
        <c:varyColors val="0"/>
        <c:ser>
          <c:idx val="0"/>
          <c:order val="0"/>
          <c:tx>
            <c:strRef>
              <c:f>Sheet1!$AB$1</c:f>
              <c:strCache>
                <c:ptCount val="1"/>
                <c:pt idx="0">
                  <c:v>Global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Sheet1!$AB$2:$AB$14</c:f>
              <c:numCache>
                <c:formatCode>0%</c:formatCode>
                <c:ptCount val="13"/>
                <c:pt idx="0">
                  <c:v>0.1</c:v>
                </c:pt>
                <c:pt idx="1">
                  <c:v>0.1</c:v>
                </c:pt>
                <c:pt idx="2">
                  <c:v>0.12</c:v>
                </c:pt>
                <c:pt idx="3">
                  <c:v>0.11</c:v>
                </c:pt>
                <c:pt idx="4">
                  <c:v>0.11</c:v>
                </c:pt>
                <c:pt idx="5">
                  <c:v>0.13</c:v>
                </c:pt>
                <c:pt idx="6">
                  <c:v>0.13</c:v>
                </c:pt>
                <c:pt idx="7">
                  <c:v>0.16</c:v>
                </c:pt>
                <c:pt idx="8">
                  <c:v>0.17</c:v>
                </c:pt>
                <c:pt idx="9">
                  <c:v>0.17</c:v>
                </c:pt>
                <c:pt idx="10">
                  <c:v>0.19</c:v>
                </c:pt>
                <c:pt idx="11">
                  <c:v>0.2</c:v>
                </c:pt>
                <c:pt idx="12">
                  <c:v>0.21</c:v>
                </c:pt>
              </c:numCache>
            </c:numRef>
          </c:yVal>
          <c:smooth val="0"/>
        </c:ser>
        <c:ser>
          <c:idx val="1"/>
          <c:order val="1"/>
          <c:tx>
            <c:strRef>
              <c:f>Sheet1!$AC$1</c:f>
              <c:strCache>
                <c:ptCount val="1"/>
                <c:pt idx="0">
                  <c:v>Canada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Sheet1!$AC$2:$AC$14</c:f>
              <c:numCache>
                <c:formatCode>0%</c:formatCode>
                <c:ptCount val="13"/>
                <c:pt idx="0">
                  <c:v>0.2</c:v>
                </c:pt>
                <c:pt idx="1">
                  <c:v>0.45</c:v>
                </c:pt>
                <c:pt idx="2">
                  <c:v>0.57999999999999996</c:v>
                </c:pt>
                <c:pt idx="3">
                  <c:v>0.56999999999999995</c:v>
                </c:pt>
                <c:pt idx="4">
                  <c:v>0.62</c:v>
                </c:pt>
                <c:pt idx="5">
                  <c:v>0.66</c:v>
                </c:pt>
                <c:pt idx="6">
                  <c:v>0.68</c:v>
                </c:pt>
                <c:pt idx="7">
                  <c:v>0.77</c:v>
                </c:pt>
                <c:pt idx="8">
                  <c:v>0.81</c:v>
                </c:pt>
                <c:pt idx="9">
                  <c:v>0.83</c:v>
                </c:pt>
                <c:pt idx="10">
                  <c:v>0.85</c:v>
                </c:pt>
                <c:pt idx="11">
                  <c:v>0.92</c:v>
                </c:pt>
                <c:pt idx="12">
                  <c:v>0.94</c:v>
                </c:pt>
              </c:numCache>
            </c:numRef>
          </c:yVal>
          <c:smooth val="0"/>
        </c:ser>
        <c:dLbls>
          <c:showLegendKey val="0"/>
          <c:showVal val="0"/>
          <c:showCatName val="0"/>
          <c:showSerName val="0"/>
          <c:showPercent val="0"/>
          <c:showBubbleSize val="0"/>
        </c:dLbls>
        <c:axId val="44762624"/>
        <c:axId val="44764544"/>
      </c:scatterChart>
      <c:valAx>
        <c:axId val="44762624"/>
        <c:scaling>
          <c:orientation val="minMax"/>
          <c:max val="2009"/>
          <c:min val="1997"/>
        </c:scaling>
        <c:delete val="0"/>
        <c:axPos val="b"/>
        <c:title>
          <c:tx>
            <c:rich>
              <a:bodyPr/>
              <a:lstStyle/>
              <a:p>
                <a:pPr>
                  <a:defRPr/>
                </a:pPr>
                <a:r>
                  <a:rPr lang="en-US"/>
                  <a:t>Year</a:t>
                </a:r>
              </a:p>
            </c:rich>
          </c:tx>
          <c:layout>
            <c:manualLayout>
              <c:xMode val="edge"/>
              <c:yMode val="edge"/>
              <c:x val="0.49083092534075329"/>
              <c:y val="0.94890009928570562"/>
            </c:manualLayout>
          </c:layout>
          <c:overlay val="0"/>
        </c:title>
        <c:numFmt formatCode="0" sourceLinked="1"/>
        <c:majorTickMark val="out"/>
        <c:minorTickMark val="none"/>
        <c:tickLblPos val="nextTo"/>
        <c:spPr>
          <a:ln w="28575">
            <a:solidFill>
              <a:schemeClr val="tx1"/>
            </a:solidFill>
          </a:ln>
        </c:spPr>
        <c:crossAx val="44764544"/>
        <c:crosses val="autoZero"/>
        <c:crossBetween val="midCat"/>
        <c:majorUnit val="3"/>
      </c:valAx>
      <c:valAx>
        <c:axId val="44764544"/>
        <c:scaling>
          <c:orientation val="minMax"/>
          <c:max val="1"/>
        </c:scaling>
        <c:delete val="0"/>
        <c:axPos val="l"/>
        <c:title>
          <c:tx>
            <c:rich>
              <a:bodyPr rot="-5400000" vert="horz"/>
              <a:lstStyle/>
              <a:p>
                <a:pPr>
                  <a:defRPr/>
                </a:pPr>
                <a:r>
                  <a:rPr lang="en-US"/>
                  <a:t>% Total Acreage</a:t>
                </a:r>
              </a:p>
            </c:rich>
          </c:tx>
          <c:overlay val="0"/>
        </c:title>
        <c:numFmt formatCode="0%" sourceLinked="1"/>
        <c:majorTickMark val="out"/>
        <c:minorTickMark val="none"/>
        <c:tickLblPos val="nextTo"/>
        <c:spPr>
          <a:ln w="28575">
            <a:solidFill>
              <a:schemeClr val="tx1"/>
            </a:solidFill>
          </a:ln>
        </c:spPr>
        <c:crossAx val="44762624"/>
        <c:crosses val="autoZero"/>
        <c:crossBetween val="midCat"/>
      </c:valAx>
      <c:spPr>
        <a:ln w="28575">
          <a:solidFill>
            <a:schemeClr val="tx1"/>
          </a:solidFill>
        </a:ln>
      </c:spPr>
    </c:plotArea>
    <c:legend>
      <c:legendPos val="r"/>
      <c:layout>
        <c:manualLayout>
          <c:xMode val="edge"/>
          <c:yMode val="edge"/>
          <c:x val="0.26789140612314472"/>
          <c:y val="9.4018659281203648E-2"/>
          <c:w val="0.30136654110249927"/>
          <c:h val="0.10092138742729433"/>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GMO Canola Acreage</a:t>
            </a:r>
          </a:p>
        </c:rich>
      </c:tx>
      <c:layout>
        <c:manualLayout>
          <c:xMode val="edge"/>
          <c:yMode val="edge"/>
          <c:x val="0.17090953313817558"/>
          <c:y val="1.4293925885431531E-2"/>
        </c:manualLayout>
      </c:layout>
      <c:overlay val="1"/>
    </c:title>
    <c:autoTitleDeleted val="0"/>
    <c:plotArea>
      <c:layout>
        <c:manualLayout>
          <c:layoutTarget val="inner"/>
          <c:xMode val="edge"/>
          <c:yMode val="edge"/>
          <c:x val="0.16902498714409409"/>
          <c:y val="7.7218925631547516E-2"/>
          <c:w val="0.73960744052919414"/>
          <c:h val="0.80024053670556361"/>
        </c:manualLayout>
      </c:layout>
      <c:scatterChart>
        <c:scatterStyle val="lineMarker"/>
        <c:varyColors val="0"/>
        <c:ser>
          <c:idx val="0"/>
          <c:order val="0"/>
          <c:tx>
            <c:strRef>
              <c:f>Sheet1!$AD$1</c:f>
              <c:strCache>
                <c:ptCount val="1"/>
                <c:pt idx="0">
                  <c:v>Global</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Sheet1!$AD$2:$AD$14</c:f>
              <c:numCache>
                <c:formatCode>General</c:formatCode>
                <c:ptCount val="13"/>
                <c:pt idx="0">
                  <c:v>1.1000000000000001</c:v>
                </c:pt>
                <c:pt idx="1">
                  <c:v>2.4</c:v>
                </c:pt>
                <c:pt idx="2">
                  <c:v>3.4</c:v>
                </c:pt>
                <c:pt idx="3">
                  <c:v>2.8</c:v>
                </c:pt>
                <c:pt idx="4">
                  <c:v>2.7</c:v>
                </c:pt>
                <c:pt idx="5">
                  <c:v>3</c:v>
                </c:pt>
                <c:pt idx="6">
                  <c:v>3.6</c:v>
                </c:pt>
                <c:pt idx="7">
                  <c:v>4.3</c:v>
                </c:pt>
                <c:pt idx="8">
                  <c:v>4.5999999999999996</c:v>
                </c:pt>
                <c:pt idx="9">
                  <c:v>4.8</c:v>
                </c:pt>
                <c:pt idx="10">
                  <c:v>5.5</c:v>
                </c:pt>
                <c:pt idx="11">
                  <c:v>5.8</c:v>
                </c:pt>
                <c:pt idx="12">
                  <c:v>6.4</c:v>
                </c:pt>
              </c:numCache>
            </c:numRef>
          </c:yVal>
          <c:smooth val="0"/>
        </c:ser>
        <c:ser>
          <c:idx val="1"/>
          <c:order val="1"/>
          <c:tx>
            <c:strRef>
              <c:f>Sheet1!$AE$1</c:f>
              <c:strCache>
                <c:ptCount val="1"/>
                <c:pt idx="0">
                  <c:v>Canada</c:v>
                </c:pt>
              </c:strCache>
            </c:strRef>
          </c:tx>
          <c:spPr>
            <a:ln w="50800"/>
          </c:spPr>
          <c:marker>
            <c:symbol val="none"/>
          </c:marker>
          <c:xVal>
            <c:numRef>
              <c:f>Sheet1!$K$2:$K$14</c:f>
              <c:numCache>
                <c:formatCode>0</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Sheet1!$AE$2:$AE$14</c:f>
              <c:numCache>
                <c:formatCode>General</c:formatCode>
                <c:ptCount val="13"/>
                <c:pt idx="0">
                  <c:v>1.1000000000000001</c:v>
                </c:pt>
                <c:pt idx="1">
                  <c:v>2.4</c:v>
                </c:pt>
                <c:pt idx="2">
                  <c:v>3.2</c:v>
                </c:pt>
                <c:pt idx="3">
                  <c:v>2.7</c:v>
                </c:pt>
                <c:pt idx="4">
                  <c:v>2.5</c:v>
                </c:pt>
                <c:pt idx="5">
                  <c:v>2.6</c:v>
                </c:pt>
                <c:pt idx="6">
                  <c:v>3.2</c:v>
                </c:pt>
                <c:pt idx="7">
                  <c:v>4.0999999999999996</c:v>
                </c:pt>
                <c:pt idx="8">
                  <c:v>4.3</c:v>
                </c:pt>
                <c:pt idx="9">
                  <c:v>4.4000000000000004</c:v>
                </c:pt>
                <c:pt idx="10">
                  <c:v>5.2</c:v>
                </c:pt>
                <c:pt idx="11">
                  <c:v>5.5</c:v>
                </c:pt>
                <c:pt idx="12">
                  <c:v>6.2</c:v>
                </c:pt>
              </c:numCache>
            </c:numRef>
          </c:yVal>
          <c:smooth val="0"/>
        </c:ser>
        <c:dLbls>
          <c:showLegendKey val="0"/>
          <c:showVal val="0"/>
          <c:showCatName val="0"/>
          <c:showSerName val="0"/>
          <c:showPercent val="0"/>
          <c:showBubbleSize val="0"/>
        </c:dLbls>
        <c:axId val="44786432"/>
        <c:axId val="44788352"/>
      </c:scatterChart>
      <c:valAx>
        <c:axId val="44786432"/>
        <c:scaling>
          <c:orientation val="minMax"/>
          <c:max val="2009"/>
          <c:min val="1997"/>
        </c:scaling>
        <c:delete val="0"/>
        <c:axPos val="b"/>
        <c:title>
          <c:tx>
            <c:rich>
              <a:bodyPr/>
              <a:lstStyle/>
              <a:p>
                <a:pPr>
                  <a:defRPr/>
                </a:pPr>
                <a:r>
                  <a:rPr lang="en-US"/>
                  <a:t>Year</a:t>
                </a:r>
              </a:p>
            </c:rich>
          </c:tx>
          <c:layout>
            <c:manualLayout>
              <c:xMode val="edge"/>
              <c:yMode val="edge"/>
              <c:x val="0.49083097205223986"/>
              <c:y val="0.94890009928570562"/>
            </c:manualLayout>
          </c:layout>
          <c:overlay val="0"/>
        </c:title>
        <c:numFmt formatCode="0" sourceLinked="1"/>
        <c:majorTickMark val="out"/>
        <c:minorTickMark val="none"/>
        <c:tickLblPos val="nextTo"/>
        <c:spPr>
          <a:ln w="28575">
            <a:solidFill>
              <a:schemeClr val="tx1"/>
            </a:solidFill>
          </a:ln>
        </c:spPr>
        <c:crossAx val="44788352"/>
        <c:crosses val="autoZero"/>
        <c:crossBetween val="midCat"/>
        <c:majorUnit val="3"/>
      </c:valAx>
      <c:valAx>
        <c:axId val="44788352"/>
        <c:scaling>
          <c:orientation val="minMax"/>
        </c:scaling>
        <c:delete val="0"/>
        <c:axPos val="l"/>
        <c:title>
          <c:tx>
            <c:rich>
              <a:bodyPr rot="-5400000" vert="horz"/>
              <a:lstStyle/>
              <a:p>
                <a:pPr>
                  <a:defRPr/>
                </a:pPr>
                <a:r>
                  <a:rPr lang="en-US"/>
                  <a:t>Acreage (million hectacres)</a:t>
                </a:r>
              </a:p>
            </c:rich>
          </c:tx>
          <c:layout>
            <c:manualLayout>
              <c:xMode val="edge"/>
              <c:yMode val="edge"/>
              <c:x val="1.3551807118202129E-3"/>
              <c:y val="0.16580241443787411"/>
            </c:manualLayout>
          </c:layout>
          <c:overlay val="0"/>
        </c:title>
        <c:numFmt formatCode="0" sourceLinked="0"/>
        <c:majorTickMark val="out"/>
        <c:minorTickMark val="none"/>
        <c:tickLblPos val="nextTo"/>
        <c:spPr>
          <a:ln w="28575">
            <a:solidFill>
              <a:schemeClr val="tx1"/>
            </a:solidFill>
          </a:ln>
        </c:spPr>
        <c:crossAx val="44786432"/>
        <c:crosses val="autoZero"/>
        <c:crossBetween val="midCat"/>
      </c:valAx>
      <c:spPr>
        <a:ln w="28575">
          <a:solidFill>
            <a:schemeClr val="tx1"/>
          </a:solidFill>
        </a:ln>
      </c:spPr>
    </c:plotArea>
    <c:legend>
      <c:legendPos val="r"/>
      <c:layout>
        <c:manualLayout>
          <c:xMode val="edge"/>
          <c:yMode val="edge"/>
          <c:x val="0.18402683253214791"/>
          <c:y val="9.8934592752065204E-2"/>
          <c:w val="0.30168541040287605"/>
          <c:h val="0.10621560674821226"/>
        </c:manualLayout>
      </c:layout>
      <c:overlay val="0"/>
      <c:spPr>
        <a:ln w="28575">
          <a:solidFill>
            <a:schemeClr val="tx1"/>
          </a:solidFill>
        </a:ln>
      </c:spPr>
    </c:legend>
    <c:plotVisOnly val="1"/>
    <c:dispBlanksAs val="gap"/>
    <c:showDLblsOverMax val="0"/>
  </c:chart>
  <c:spPr>
    <a:ln>
      <a:noFill/>
    </a:ln>
  </c:spPr>
  <c:txPr>
    <a:bodyPr/>
    <a:lstStyle/>
    <a:p>
      <a:pPr>
        <a:defRPr sz="18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8635170603674"/>
          <c:y val="3.3382457260410017E-2"/>
          <c:w val="0.8566886482939633"/>
          <c:h val="0.81147336312690643"/>
        </c:manualLayout>
      </c:layout>
      <c:scatterChart>
        <c:scatterStyle val="lineMarker"/>
        <c:varyColors val="0"/>
        <c:ser>
          <c:idx val="0"/>
          <c:order val="0"/>
          <c:tx>
            <c:strRef>
              <c:f>Sheet1!$B$1</c:f>
              <c:strCache>
                <c:ptCount val="1"/>
                <c:pt idx="0">
                  <c:v>AquAdvantage Salmon</c:v>
                </c:pt>
              </c:strCache>
            </c:strRef>
          </c:tx>
          <c:spPr>
            <a:ln w="50800">
              <a:solidFill>
                <a:schemeClr val="accent3"/>
              </a:solidFill>
            </a:ln>
          </c:spPr>
          <c:marker>
            <c:symbol val="none"/>
          </c:marker>
          <c:xVal>
            <c:numRef>
              <c:f>Sheet1!$A$2:$A$12</c:f>
              <c:numCache>
                <c:formatCode>General</c:formatCode>
                <c:ptCount val="11"/>
                <c:pt idx="0">
                  <c:v>0</c:v>
                </c:pt>
                <c:pt idx="1">
                  <c:v>230</c:v>
                </c:pt>
                <c:pt idx="2">
                  <c:v>350</c:v>
                </c:pt>
                <c:pt idx="3">
                  <c:v>495</c:v>
                </c:pt>
                <c:pt idx="4">
                  <c:v>620</c:v>
                </c:pt>
                <c:pt idx="5">
                  <c:v>720</c:v>
                </c:pt>
                <c:pt idx="6">
                  <c:v>0</c:v>
                </c:pt>
                <c:pt idx="7">
                  <c:v>440</c:v>
                </c:pt>
                <c:pt idx="8">
                  <c:v>580</c:v>
                </c:pt>
                <c:pt idx="9">
                  <c:v>680</c:v>
                </c:pt>
                <c:pt idx="10">
                  <c:v>840</c:v>
                </c:pt>
              </c:numCache>
            </c:numRef>
          </c:xVal>
          <c:yVal>
            <c:numRef>
              <c:f>Sheet1!$B$2:$B$12</c:f>
              <c:numCache>
                <c:formatCode>General</c:formatCode>
                <c:ptCount val="11"/>
                <c:pt idx="0">
                  <c:v>0</c:v>
                </c:pt>
                <c:pt idx="1">
                  <c:v>0.5</c:v>
                </c:pt>
                <c:pt idx="2">
                  <c:v>1</c:v>
                </c:pt>
                <c:pt idx="3">
                  <c:v>2</c:v>
                </c:pt>
                <c:pt idx="4">
                  <c:v>4</c:v>
                </c:pt>
                <c:pt idx="5">
                  <c:v>6</c:v>
                </c:pt>
              </c:numCache>
            </c:numRef>
          </c:yVal>
          <c:smooth val="1"/>
        </c:ser>
        <c:ser>
          <c:idx val="1"/>
          <c:order val="1"/>
          <c:tx>
            <c:strRef>
              <c:f>Sheet1!$C$1</c:f>
              <c:strCache>
                <c:ptCount val="1"/>
                <c:pt idx="0">
                  <c:v>Standard Salmon</c:v>
                </c:pt>
              </c:strCache>
            </c:strRef>
          </c:tx>
          <c:spPr>
            <a:ln w="50800">
              <a:solidFill>
                <a:schemeClr val="accent4"/>
              </a:solidFill>
            </a:ln>
          </c:spPr>
          <c:marker>
            <c:symbol val="none"/>
          </c:marker>
          <c:xVal>
            <c:numRef>
              <c:f>Sheet1!$A$2:$A$12</c:f>
              <c:numCache>
                <c:formatCode>General</c:formatCode>
                <c:ptCount val="11"/>
                <c:pt idx="0">
                  <c:v>0</c:v>
                </c:pt>
                <c:pt idx="1">
                  <c:v>230</c:v>
                </c:pt>
                <c:pt idx="2">
                  <c:v>350</c:v>
                </c:pt>
                <c:pt idx="3">
                  <c:v>495</c:v>
                </c:pt>
                <c:pt idx="4">
                  <c:v>620</c:v>
                </c:pt>
                <c:pt idx="5">
                  <c:v>720</c:v>
                </c:pt>
                <c:pt idx="6">
                  <c:v>0</c:v>
                </c:pt>
                <c:pt idx="7">
                  <c:v>440</c:v>
                </c:pt>
                <c:pt idx="8">
                  <c:v>580</c:v>
                </c:pt>
                <c:pt idx="9">
                  <c:v>680</c:v>
                </c:pt>
                <c:pt idx="10">
                  <c:v>840</c:v>
                </c:pt>
              </c:numCache>
            </c:numRef>
          </c:xVal>
          <c:yVal>
            <c:numRef>
              <c:f>Sheet1!$C$2:$C$12</c:f>
              <c:numCache>
                <c:formatCode>General</c:formatCode>
                <c:ptCount val="11"/>
                <c:pt idx="6">
                  <c:v>0</c:v>
                </c:pt>
                <c:pt idx="7">
                  <c:v>0.5</c:v>
                </c:pt>
                <c:pt idx="8">
                  <c:v>1</c:v>
                </c:pt>
                <c:pt idx="9">
                  <c:v>2</c:v>
                </c:pt>
                <c:pt idx="10">
                  <c:v>4</c:v>
                </c:pt>
              </c:numCache>
            </c:numRef>
          </c:yVal>
          <c:smooth val="1"/>
        </c:ser>
        <c:dLbls>
          <c:showLegendKey val="0"/>
          <c:showVal val="0"/>
          <c:showCatName val="0"/>
          <c:showSerName val="0"/>
          <c:showPercent val="0"/>
          <c:showBubbleSize val="0"/>
        </c:dLbls>
        <c:axId val="44574592"/>
        <c:axId val="44593152"/>
      </c:scatterChart>
      <c:valAx>
        <c:axId val="44574592"/>
        <c:scaling>
          <c:orientation val="minMax"/>
          <c:max val="900"/>
          <c:min val="0"/>
        </c:scaling>
        <c:delete val="0"/>
        <c:axPos val="b"/>
        <c:title>
          <c:tx>
            <c:rich>
              <a:bodyPr/>
              <a:lstStyle/>
              <a:p>
                <a:pPr>
                  <a:defRPr/>
                </a:pPr>
                <a:r>
                  <a:rPr lang="en-US"/>
                  <a:t>Days (from first feeding)</a:t>
                </a:r>
              </a:p>
            </c:rich>
          </c:tx>
          <c:overlay val="0"/>
        </c:title>
        <c:numFmt formatCode="General" sourceLinked="1"/>
        <c:majorTickMark val="out"/>
        <c:minorTickMark val="none"/>
        <c:tickLblPos val="nextTo"/>
        <c:spPr>
          <a:ln w="28575">
            <a:solidFill>
              <a:schemeClr val="tx1"/>
            </a:solidFill>
          </a:ln>
        </c:spPr>
        <c:crossAx val="44593152"/>
        <c:crosses val="autoZero"/>
        <c:crossBetween val="midCat"/>
      </c:valAx>
      <c:valAx>
        <c:axId val="44593152"/>
        <c:scaling>
          <c:orientation val="minMax"/>
        </c:scaling>
        <c:delete val="0"/>
        <c:axPos val="l"/>
        <c:title>
          <c:tx>
            <c:rich>
              <a:bodyPr rot="-5400000" vert="horz"/>
              <a:lstStyle/>
              <a:p>
                <a:pPr>
                  <a:defRPr/>
                </a:pPr>
                <a:r>
                  <a:rPr lang="en-US"/>
                  <a:t>Weight (kg)</a:t>
                </a:r>
              </a:p>
            </c:rich>
          </c:tx>
          <c:layout>
            <c:manualLayout>
              <c:xMode val="edge"/>
              <c:yMode val="edge"/>
              <c:x val="0"/>
              <c:y val="0.25130779831095446"/>
            </c:manualLayout>
          </c:layout>
          <c:overlay val="0"/>
        </c:title>
        <c:numFmt formatCode="General" sourceLinked="1"/>
        <c:majorTickMark val="out"/>
        <c:minorTickMark val="none"/>
        <c:tickLblPos val="nextTo"/>
        <c:spPr>
          <a:ln w="28575">
            <a:solidFill>
              <a:schemeClr val="tx1"/>
            </a:solidFill>
          </a:ln>
        </c:spPr>
        <c:crossAx val="44574592"/>
        <c:crosses val="autoZero"/>
        <c:crossBetween val="midCat"/>
      </c:valAx>
      <c:spPr>
        <a:ln w="28575">
          <a:solidFill>
            <a:schemeClr val="tx1"/>
          </a:solidFill>
        </a:ln>
      </c:spPr>
    </c:plotArea>
    <c:legend>
      <c:legendPos val="r"/>
      <c:layout>
        <c:manualLayout>
          <c:xMode val="edge"/>
          <c:yMode val="edge"/>
          <c:x val="0.16062357830271215"/>
          <c:y val="0.10146799358413532"/>
          <c:w val="0.44354308836395451"/>
          <c:h val="0.16743438320209975"/>
        </c:manualLayout>
      </c:layout>
      <c:overlay val="0"/>
      <c:spPr>
        <a:ln w="28575">
          <a:solidFill>
            <a:schemeClr val="tx1"/>
          </a:solidFill>
        </a:ln>
      </c:spPr>
    </c:legend>
    <c:plotVisOnly val="1"/>
    <c:dispBlanksAs val="gap"/>
    <c:showDLblsOverMax val="0"/>
  </c:chart>
  <c:txPr>
    <a:bodyPr/>
    <a:lstStyle/>
    <a:p>
      <a:pPr>
        <a:defRPr sz="2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09E0F-2360-4ED8-ACCD-78FC1465314D}" type="datetimeFigureOut">
              <a:rPr lang="en-US" smtClean="0"/>
              <a:t>4/2/2013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56E9EC-83EF-4E42-8698-85123165CD37}" type="slidenum">
              <a:rPr lang="en-US" smtClean="0"/>
              <a:t>‹#›</a:t>
            </a:fld>
            <a:endParaRPr lang="en-US"/>
          </a:p>
        </p:txBody>
      </p:sp>
    </p:spTree>
    <p:extLst>
      <p:ext uri="{BB962C8B-B14F-4D97-AF65-F5344CB8AC3E}">
        <p14:creationId xmlns:p14="http://schemas.microsoft.com/office/powerpoint/2010/main" val="182170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fda.gov/AnimalVeterinary/DevelopmentApprovalProcess/GeneticEngineering/GeneticallyEngineeredAnimals/ucm280853.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lofish.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Today, we are going to cover</a:t>
            </a:r>
            <a:r>
              <a:rPr lang="en-US" sz="1400" baseline="0" dirty="0" smtClean="0"/>
              <a:t> the topic of genetic modification of organisms (GMOs) that are used to produce the food we eat. Is it safe? Why are companies doing this? Are we playing God? Here is a short video clip from an opponent of genetic modification of organisms.</a:t>
            </a:r>
            <a:r>
              <a:rPr lang="en-US" sz="1400" dirty="0" smtClean="0">
                <a:cs typeface="Arial" charset="0"/>
                <a:sym typeface="Wingdings" pitchFamily="2" charset="2"/>
              </a:rPr>
              <a:t> </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1</a:t>
            </a:fld>
            <a:endParaRPr lang="en-US"/>
          </a:p>
        </p:txBody>
      </p:sp>
    </p:spTree>
    <p:extLst>
      <p:ext uri="{BB962C8B-B14F-4D97-AF65-F5344CB8AC3E}">
        <p14:creationId xmlns:p14="http://schemas.microsoft.com/office/powerpoint/2010/main" val="301154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Now, let’s look at how genetically modified plants</a:t>
            </a:r>
            <a:r>
              <a:rPr lang="en-US" sz="1400" baseline="0" dirty="0" smtClean="0"/>
              <a:t> are made. </a:t>
            </a:r>
            <a:r>
              <a:rPr lang="en-US" sz="1400" dirty="0" smtClean="0">
                <a:cs typeface="Arial" charset="0"/>
                <a:sym typeface="Wingdings" pitchFamily="2" charset="2"/>
              </a:rPr>
              <a:t> </a:t>
            </a:r>
            <a:r>
              <a:rPr lang="en-US" sz="1400" baseline="0" dirty="0" smtClean="0"/>
              <a:t>First, scientists start with a plant, which is disrupted to produce </a:t>
            </a:r>
            <a:r>
              <a:rPr lang="en-US" sz="1400" dirty="0" smtClean="0">
                <a:cs typeface="Arial" charset="0"/>
                <a:sym typeface="Wingdings" pitchFamily="2" charset="2"/>
              </a:rPr>
              <a:t> </a:t>
            </a:r>
            <a:r>
              <a:rPr lang="en-US" sz="1400" baseline="0" dirty="0" smtClean="0"/>
              <a:t>individual plant cells, which can be grown in </a:t>
            </a:r>
            <a:r>
              <a:rPr lang="en-US" sz="1400" dirty="0" smtClean="0">
                <a:cs typeface="Arial" charset="0"/>
                <a:sym typeface="Wingdings" pitchFamily="2" charset="2"/>
              </a:rPr>
              <a:t> </a:t>
            </a:r>
            <a:r>
              <a:rPr lang="en-US" sz="1400" baseline="0" dirty="0" smtClean="0"/>
              <a:t>tissue culture. </a:t>
            </a:r>
            <a:r>
              <a:rPr lang="en-US" sz="1400" dirty="0" smtClean="0">
                <a:cs typeface="Arial" charset="0"/>
                <a:sym typeface="Wingdings" pitchFamily="2" charset="2"/>
              </a:rPr>
              <a:t> </a:t>
            </a:r>
            <a:r>
              <a:rPr lang="en-US" sz="1400" baseline="0" dirty="0" smtClean="0"/>
              <a:t>The scientist then creates a plasmid, a circular piece of DNA that contains the gene of interest, along with a gene that confers antibiotic resistance. </a:t>
            </a:r>
            <a:r>
              <a:rPr lang="en-US" sz="1400" dirty="0" smtClean="0">
                <a:cs typeface="Arial" charset="0"/>
                <a:sym typeface="Wingdings" pitchFamily="2" charset="2"/>
              </a:rPr>
              <a:t> </a:t>
            </a:r>
            <a:r>
              <a:rPr lang="en-US" sz="1400" baseline="0" dirty="0" smtClean="0"/>
              <a:t>The plasmid is introduced into the plant cells, and </a:t>
            </a:r>
            <a:r>
              <a:rPr lang="en-US" sz="1400" dirty="0" smtClean="0">
                <a:cs typeface="Arial" charset="0"/>
                <a:sym typeface="Wingdings" pitchFamily="2" charset="2"/>
              </a:rPr>
              <a:t> </a:t>
            </a:r>
            <a:r>
              <a:rPr lang="en-US" sz="1400" baseline="0" dirty="0" smtClean="0">
                <a:sym typeface="Wingdings" pitchFamily="2" charset="2"/>
              </a:rPr>
              <a:t>a</a:t>
            </a:r>
            <a:r>
              <a:rPr lang="en-US" sz="1400" baseline="0" dirty="0" smtClean="0"/>
              <a:t>n antibiotic is added to the tissue culture medium so that only plant cells that have incorporated the trans gene (which confers antibiotic resistance) can grow. The tissue culture medium is changed to encourage the plant cells to </a:t>
            </a:r>
            <a:r>
              <a:rPr lang="en-US" sz="1400" dirty="0" smtClean="0">
                <a:cs typeface="Arial" charset="0"/>
                <a:sym typeface="Wingdings" pitchFamily="2" charset="2"/>
              </a:rPr>
              <a:t> </a:t>
            </a:r>
            <a:r>
              <a:rPr lang="en-US" sz="1400" baseline="0" dirty="0" smtClean="0"/>
              <a:t>differentiate into whole plants. Unlike animal cells, all plant cells are totipotent, meaning that each cell can form an entire plant. After successful differentiation, </a:t>
            </a:r>
            <a:r>
              <a:rPr lang="en-US" sz="1400" dirty="0" smtClean="0">
                <a:cs typeface="Arial" charset="0"/>
                <a:sym typeface="Wingdings" pitchFamily="2" charset="2"/>
              </a:rPr>
              <a:t> </a:t>
            </a:r>
            <a:r>
              <a:rPr lang="en-US" sz="1400" baseline="0" dirty="0" smtClean="0"/>
              <a:t>the new transgenic plant is backcrossed with the original to render it as close as possible to the </a:t>
            </a:r>
            <a:r>
              <a:rPr lang="en-US" sz="1400" dirty="0" smtClean="0">
                <a:cs typeface="Arial" charset="0"/>
                <a:sym typeface="Wingdings" pitchFamily="2" charset="2"/>
              </a:rPr>
              <a:t> </a:t>
            </a:r>
            <a:r>
              <a:rPr lang="en-US" sz="1400" baseline="0" dirty="0" smtClean="0"/>
              <a:t>original breed. To create a transgenic animal, scientists must incorporate the trans gene into a fertilized egg cell.</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10</a:t>
            </a:fld>
            <a:endParaRPr lang="en-US"/>
          </a:p>
        </p:txBody>
      </p:sp>
    </p:spTree>
    <p:extLst>
      <p:ext uri="{BB962C8B-B14F-4D97-AF65-F5344CB8AC3E}">
        <p14:creationId xmlns:p14="http://schemas.microsoft.com/office/powerpoint/2010/main" val="2643491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Why would scientist want to incorporate foreign genes into crop plants? One reason are these hungry guys. Pests that eat crops can do a tremendous amount of damage and reduce crop yields significantly.</a:t>
            </a:r>
            <a:r>
              <a:rPr lang="en-US" sz="1400" baseline="0" dirty="0" smtClean="0"/>
              <a:t> For years, farmers sprayed insecticides on crops to prevent pests from eating them.</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11</a:t>
            </a:fld>
            <a:endParaRPr lang="en-US"/>
          </a:p>
        </p:txBody>
      </p:sp>
    </p:spTree>
    <p:extLst>
      <p:ext uri="{BB962C8B-B14F-4D97-AF65-F5344CB8AC3E}">
        <p14:creationId xmlns:p14="http://schemas.microsoft.com/office/powerpoint/2010/main" val="268202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dirty="0" smtClean="0"/>
              <a:t>One of the most popular insecticides comes from the soil bacterium, </a:t>
            </a:r>
            <a:r>
              <a:rPr lang="en-US" sz="1400" i="1" dirty="0" smtClean="0"/>
              <a:t>Bacillus </a:t>
            </a:r>
            <a:r>
              <a:rPr lang="en-US" sz="1400" i="1" dirty="0" err="1" smtClean="0"/>
              <a:t>thuringiensis</a:t>
            </a:r>
            <a:r>
              <a:rPr lang="en-US" sz="1400" i="0" baseline="0" dirty="0" smtClean="0"/>
              <a:t> (</a:t>
            </a:r>
            <a:r>
              <a:rPr lang="en-US" sz="1400" i="0" baseline="0" dirty="0" err="1" smtClean="0"/>
              <a:t>Bt</a:t>
            </a:r>
            <a:r>
              <a:rPr lang="en-US" sz="1400" i="0" baseline="0" dirty="0" smtClean="0"/>
              <a:t> for short) which produces a toxin when it </a:t>
            </a:r>
            <a:r>
              <a:rPr lang="en-US" sz="1400" i="0" baseline="0" dirty="0" err="1" smtClean="0"/>
              <a:t>sporulates</a:t>
            </a:r>
            <a:r>
              <a:rPr lang="en-US" sz="1400" i="0" baseline="0" dirty="0" smtClean="0"/>
              <a:t>. When nutritional conditions become poor, the bacterium encloses its DNA in a hard shell,</a:t>
            </a:r>
            <a:r>
              <a:rPr lang="en-US" sz="1400" dirty="0" smtClean="0">
                <a:cs typeface="Arial" charset="0"/>
                <a:sym typeface="Wingdings" pitchFamily="2" charset="2"/>
              </a:rPr>
              <a:t> </a:t>
            </a:r>
            <a:r>
              <a:rPr lang="en-US" sz="1400" i="0" baseline="0" dirty="0" smtClean="0"/>
              <a:t> called a spore. At the same time, it</a:t>
            </a:r>
            <a:r>
              <a:rPr lang="en-US" sz="1400" dirty="0" smtClean="0">
                <a:cs typeface="Arial" charset="0"/>
                <a:sym typeface="Wingdings" pitchFamily="2" charset="2"/>
              </a:rPr>
              <a:t></a:t>
            </a:r>
            <a:r>
              <a:rPr lang="en-US" sz="1400" i="0" baseline="0" dirty="0" smtClean="0"/>
              <a:t> produces a toxin. Here is a </a:t>
            </a:r>
            <a:r>
              <a:rPr lang="en-US" sz="1400" dirty="0" smtClean="0">
                <a:cs typeface="Arial" charset="0"/>
                <a:sym typeface="Wingdings" pitchFamily="2" charset="2"/>
              </a:rPr>
              <a:t> </a:t>
            </a:r>
            <a:r>
              <a:rPr lang="en-US" sz="1400" i="0" baseline="0" dirty="0" smtClean="0"/>
              <a:t>close-up electron micrograph of the toxin crystals. Scientists discovered early in the 20</a:t>
            </a:r>
            <a:r>
              <a:rPr lang="en-US" sz="1400" i="0" baseline="30000" dirty="0" smtClean="0"/>
              <a:t>th</a:t>
            </a:r>
            <a:r>
              <a:rPr lang="en-US" sz="1400" i="0" baseline="0" dirty="0" smtClean="0"/>
              <a:t> century that this toxin kills caterpillars, and farmers have been using it as an insecticide for nearly 100 years.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12</a:t>
            </a:fld>
            <a:endParaRPr lang="en-US"/>
          </a:p>
        </p:txBody>
      </p:sp>
    </p:spTree>
    <p:extLst>
      <p:ext uri="{BB962C8B-B14F-4D97-AF65-F5344CB8AC3E}">
        <p14:creationId xmlns:p14="http://schemas.microsoft.com/office/powerpoint/2010/main" val="2853606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 is how the </a:t>
            </a:r>
            <a:r>
              <a:rPr lang="en-US" sz="1400" dirty="0" err="1" smtClean="0"/>
              <a:t>Bt</a:t>
            </a:r>
            <a:r>
              <a:rPr lang="en-US" sz="1400" dirty="0" smtClean="0"/>
              <a:t> toxin works. </a:t>
            </a:r>
            <a:r>
              <a:rPr lang="en-US" sz="1400" dirty="0" smtClean="0">
                <a:cs typeface="Arial" charset="0"/>
                <a:sym typeface="Wingdings" pitchFamily="2" charset="2"/>
              </a:rPr>
              <a:t></a:t>
            </a:r>
            <a:r>
              <a:rPr lang="en-US" sz="1400" dirty="0" smtClean="0"/>
              <a:t>The toxin, either </a:t>
            </a:r>
            <a:r>
              <a:rPr lang="en-US" sz="1400" baseline="0" dirty="0" smtClean="0"/>
              <a:t>sprayed on plants or contained within the </a:t>
            </a:r>
            <a:r>
              <a:rPr lang="en-US" sz="1400" dirty="0" smtClean="0">
                <a:cs typeface="Arial" charset="0"/>
                <a:sym typeface="Wingdings" pitchFamily="2" charset="2"/>
              </a:rPr>
              <a:t> </a:t>
            </a:r>
            <a:r>
              <a:rPr lang="en-US" sz="1400" baseline="0" dirty="0" smtClean="0"/>
              <a:t>leaves of GM crops that produce it, </a:t>
            </a:r>
            <a:r>
              <a:rPr lang="en-US" sz="1400" dirty="0" smtClean="0">
                <a:cs typeface="Arial" charset="0"/>
                <a:sym typeface="Wingdings" pitchFamily="2" charset="2"/>
              </a:rPr>
              <a:t> </a:t>
            </a:r>
            <a:r>
              <a:rPr lang="en-US" sz="1400" baseline="0" dirty="0" smtClean="0"/>
              <a:t>is ingested by the </a:t>
            </a:r>
            <a:r>
              <a:rPr lang="en-US" sz="1400" dirty="0" smtClean="0"/>
              <a:t>caterpillar</a:t>
            </a:r>
            <a:r>
              <a:rPr lang="en-US" sz="1400" baseline="0" dirty="0" smtClean="0"/>
              <a:t>. </a:t>
            </a:r>
            <a:r>
              <a:rPr lang="en-US" sz="1400" dirty="0" smtClean="0">
                <a:cs typeface="Arial" charset="0"/>
                <a:sym typeface="Wingdings" pitchFamily="2" charset="2"/>
              </a:rPr>
              <a:t> </a:t>
            </a:r>
            <a:r>
              <a:rPr lang="en-US" sz="1400" baseline="0" dirty="0" smtClean="0"/>
              <a:t>The toxin goes down the caterpillar’s digestive tract where it becomes </a:t>
            </a:r>
            <a:r>
              <a:rPr lang="en-US" sz="1400" dirty="0" smtClean="0">
                <a:cs typeface="Arial" charset="0"/>
                <a:sym typeface="Wingdings" pitchFamily="2" charset="2"/>
              </a:rPr>
              <a:t> </a:t>
            </a:r>
            <a:r>
              <a:rPr lang="en-US" sz="1400" baseline="0" dirty="0" smtClean="0"/>
              <a:t>solubilized and then </a:t>
            </a:r>
            <a:r>
              <a:rPr lang="en-US" sz="1400" dirty="0" smtClean="0">
                <a:cs typeface="Arial" charset="0"/>
                <a:sym typeface="Wingdings" pitchFamily="2" charset="2"/>
              </a:rPr>
              <a:t> </a:t>
            </a:r>
            <a:r>
              <a:rPr lang="en-US" sz="1400" baseline="0" dirty="0" smtClean="0"/>
              <a:t>activated. The </a:t>
            </a:r>
            <a:r>
              <a:rPr lang="en-US" sz="1400" dirty="0" smtClean="0">
                <a:cs typeface="Arial" charset="0"/>
                <a:sym typeface="Wingdings" pitchFamily="2" charset="2"/>
              </a:rPr>
              <a:t> </a:t>
            </a:r>
            <a:r>
              <a:rPr lang="en-US" sz="1400" baseline="0" dirty="0" smtClean="0"/>
              <a:t>toxin binds to the </a:t>
            </a:r>
            <a:r>
              <a:rPr lang="en-US" sz="1400" baseline="0" dirty="0" err="1" smtClean="0"/>
              <a:t>midgut</a:t>
            </a:r>
            <a:r>
              <a:rPr lang="en-US" sz="1400" baseline="0" dirty="0" smtClean="0"/>
              <a:t> cells of the caterpillar, forming an </a:t>
            </a:r>
            <a:r>
              <a:rPr lang="en-US" sz="1400" dirty="0" smtClean="0">
                <a:cs typeface="Arial" charset="0"/>
                <a:sym typeface="Wingdings" pitchFamily="2" charset="2"/>
              </a:rPr>
              <a:t> </a:t>
            </a:r>
            <a:r>
              <a:rPr lang="en-US" sz="1400" baseline="0" dirty="0" smtClean="0"/>
              <a:t>oligomer. It turns out that the toxin binds to a specific protein found only in the </a:t>
            </a:r>
            <a:r>
              <a:rPr lang="en-US" sz="1400" baseline="0" dirty="0" err="1" smtClean="0"/>
              <a:t>midgut</a:t>
            </a:r>
            <a:r>
              <a:rPr lang="en-US" sz="1400" baseline="0" dirty="0" smtClean="0"/>
              <a:t> of Lepidoptera (butterflies and moths). </a:t>
            </a:r>
            <a:r>
              <a:rPr lang="en-US" sz="1400" dirty="0" smtClean="0">
                <a:cs typeface="Arial" charset="0"/>
                <a:sym typeface="Wingdings" pitchFamily="2" charset="2"/>
              </a:rPr>
              <a:t> </a:t>
            </a:r>
            <a:r>
              <a:rPr lang="en-US" sz="1400" baseline="0" dirty="0" smtClean="0"/>
              <a:t>Once the oligomer binds to the membrane, it </a:t>
            </a:r>
            <a:r>
              <a:rPr lang="en-US" sz="1400" dirty="0" smtClean="0">
                <a:cs typeface="Arial" charset="0"/>
                <a:sym typeface="Wingdings" pitchFamily="2" charset="2"/>
              </a:rPr>
              <a:t> </a:t>
            </a:r>
            <a:r>
              <a:rPr lang="en-US" sz="1400" baseline="0" dirty="0" smtClean="0"/>
              <a:t>activates the gut cells’ death pathway, </a:t>
            </a:r>
            <a:r>
              <a:rPr lang="en-US" sz="1400" dirty="0" smtClean="0">
                <a:cs typeface="Arial" charset="0"/>
                <a:sym typeface="Wingdings" pitchFamily="2" charset="2"/>
              </a:rPr>
              <a:t> </a:t>
            </a:r>
            <a:r>
              <a:rPr lang="en-US" sz="1400" baseline="0" dirty="0" smtClean="0"/>
              <a:t>which creates pores in the cells, leading to osmotic </a:t>
            </a:r>
            <a:r>
              <a:rPr lang="en-US" sz="1400" baseline="0" dirty="0" err="1" smtClean="0"/>
              <a:t>lysis</a:t>
            </a:r>
            <a:r>
              <a:rPr lang="en-US" sz="1400" baseline="0" dirty="0" smtClean="0"/>
              <a:t>. When the integrity of the </a:t>
            </a:r>
            <a:r>
              <a:rPr lang="en-US" sz="1400" dirty="0" smtClean="0">
                <a:cs typeface="Arial" charset="0"/>
                <a:sym typeface="Wingdings" pitchFamily="2" charset="2"/>
              </a:rPr>
              <a:t> </a:t>
            </a:r>
            <a:r>
              <a:rPr lang="en-US" sz="1400" baseline="0" dirty="0" smtClean="0"/>
              <a:t>gut is disrupted, the caterpillar dies of septicemia.</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13</a:t>
            </a:fld>
            <a:endParaRPr lang="en-US"/>
          </a:p>
        </p:txBody>
      </p:sp>
    </p:spTree>
    <p:extLst>
      <p:ext uri="{BB962C8B-B14F-4D97-AF65-F5344CB8AC3E}">
        <p14:creationId xmlns:p14="http://schemas.microsoft.com/office/powerpoint/2010/main" val="112158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second main reason why scientists have created genetically modified crops is to make them resistant to herbicides,</a:t>
            </a:r>
            <a:r>
              <a:rPr lang="en-US" sz="1400" baseline="0" dirty="0" smtClean="0"/>
              <a:t> which kill weeds. The problem with most herbicides is that their action is not restricted to killing weeds, but will also kill crops and are somewhat toxic to animals. So farmers had to apply herbicides before planting crops and let those herbicides decay before planting seeds. Alternatively, they would plow all of their fields, turning over the weeds and burying them. Both processes cost farmers money, either in additional fuel costs or time lost between plantings. With herbicide resistant GM crops, farmers can apply herbicides while crops are growing, preventing weeds from interfering with the growth or harvest of the crop.</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14</a:t>
            </a:fld>
            <a:endParaRPr lang="en-US"/>
          </a:p>
        </p:txBody>
      </p:sp>
    </p:spTree>
    <p:extLst>
      <p:ext uri="{BB962C8B-B14F-4D97-AF65-F5344CB8AC3E}">
        <p14:creationId xmlns:p14="http://schemas.microsoft.com/office/powerpoint/2010/main" val="274259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Herbicides</a:t>
            </a:r>
            <a:r>
              <a:rPr lang="en-US" sz="1400" baseline="0" dirty="0" smtClean="0"/>
              <a:t> have varying degrees of toxicity to animals. One of the least toxic to animals is Monsanto’s herbicide Roundup. Roundup acts by inhibiting the plant’s </a:t>
            </a:r>
            <a:r>
              <a:rPr lang="en-US" sz="1400" baseline="0" dirty="0" err="1" smtClean="0"/>
              <a:t>shikimate</a:t>
            </a:r>
            <a:r>
              <a:rPr lang="en-US" sz="1400" baseline="0" dirty="0" smtClean="0"/>
              <a:t> pathway. The pathway, partially </a:t>
            </a:r>
            <a:r>
              <a:rPr lang="en-US" sz="1400" dirty="0" smtClean="0">
                <a:cs typeface="Arial" charset="0"/>
                <a:sym typeface="Wingdings" pitchFamily="2" charset="2"/>
              </a:rPr>
              <a:t> </a:t>
            </a:r>
            <a:r>
              <a:rPr lang="en-US" sz="1400" baseline="0" dirty="0" smtClean="0"/>
              <a:t>shown here, produces the aromatic amino acids phenylalanine, tryptophan, and tyrosine. </a:t>
            </a:r>
            <a:r>
              <a:rPr lang="en-US" sz="1400" dirty="0" smtClean="0">
                <a:cs typeface="Arial" charset="0"/>
                <a:sym typeface="Wingdings" pitchFamily="2" charset="2"/>
              </a:rPr>
              <a:t> </a:t>
            </a:r>
            <a:r>
              <a:rPr lang="en-US" sz="1400" baseline="0" dirty="0" smtClean="0"/>
              <a:t>Roundup, or glyphosate, acts by inhibiting an upstream reaction in the pathway, blocking the production of all three aromatic amino acids. No animals possess the </a:t>
            </a:r>
            <a:r>
              <a:rPr lang="en-US" sz="1400" baseline="0" dirty="0" err="1" smtClean="0"/>
              <a:t>shikimate</a:t>
            </a:r>
            <a:r>
              <a:rPr lang="en-US" sz="1400" baseline="0" dirty="0" smtClean="0"/>
              <a:t> pathway (but instead get all their aromatic amino acids from their diet, the so-called essential amino acids), so Roundup is much less toxic to animals than other herbicides.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15</a:t>
            </a:fld>
            <a:endParaRPr lang="en-US"/>
          </a:p>
        </p:txBody>
      </p:sp>
    </p:spTree>
    <p:extLst>
      <p:ext uri="{BB962C8B-B14F-4D97-AF65-F5344CB8AC3E}">
        <p14:creationId xmlns:p14="http://schemas.microsoft.com/office/powerpoint/2010/main" val="2742593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Now we are going to look at some other transgenic or genetically modified</a:t>
            </a:r>
            <a:r>
              <a:rPr lang="en-US" sz="1400" baseline="0" dirty="0" smtClean="0"/>
              <a:t> plants.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16</a:t>
            </a:fld>
            <a:endParaRPr lang="en-US"/>
          </a:p>
        </p:txBody>
      </p:sp>
    </p:spTree>
    <p:extLst>
      <p:ext uri="{BB962C8B-B14F-4D97-AF65-F5344CB8AC3E}">
        <p14:creationId xmlns:p14="http://schemas.microsoft.com/office/powerpoint/2010/main" val="292674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is a table of most of the genetically modified plants, to date. Other than the five main crops mentioned previously, most</a:t>
            </a:r>
            <a:r>
              <a:rPr lang="en-US" sz="1400" baseline="0" dirty="0" smtClean="0"/>
              <a:t> are not yet grown extensively. There are some unusual plants in this group. One is creeping </a:t>
            </a:r>
            <a:r>
              <a:rPr lang="en-US" sz="1400" baseline="0" dirty="0" err="1" smtClean="0"/>
              <a:t>bentgrass</a:t>
            </a:r>
            <a:r>
              <a:rPr lang="en-US" sz="1400" baseline="0" dirty="0" smtClean="0"/>
              <a:t>, a favorite of golf courses. Now, the grass can be grown and sprayed with Roundup to get rid of all the weeds. Several crops have been developed with resistance to various viral diseases. Scientists have also genetically engineered oils from plants to be healthier and better tasting than oils from non-GM crops.</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17</a:t>
            </a:fld>
            <a:endParaRPr lang="en-US"/>
          </a:p>
        </p:txBody>
      </p:sp>
    </p:spTree>
    <p:extLst>
      <p:ext uri="{BB962C8B-B14F-4D97-AF65-F5344CB8AC3E}">
        <p14:creationId xmlns:p14="http://schemas.microsoft.com/office/powerpoint/2010/main" val="1259543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Scientists have altered flower pigmentation pathways to create the </a:t>
            </a:r>
            <a:r>
              <a:rPr lang="en-US" sz="1400" dirty="0" smtClean="0">
                <a:cs typeface="Arial" charset="0"/>
                <a:sym typeface="Wingdings" pitchFamily="2" charset="2"/>
              </a:rPr>
              <a:t> </a:t>
            </a:r>
            <a:r>
              <a:rPr lang="en-US" sz="1400" dirty="0" smtClean="0"/>
              <a:t>Blue Rose and the </a:t>
            </a:r>
            <a:r>
              <a:rPr lang="en-US" sz="1400" dirty="0" smtClean="0">
                <a:cs typeface="Arial" charset="0"/>
                <a:sym typeface="Wingdings" pitchFamily="2" charset="2"/>
              </a:rPr>
              <a:t> </a:t>
            </a:r>
            <a:r>
              <a:rPr lang="en-US" sz="1400" dirty="0" err="1" smtClean="0"/>
              <a:t>Moonshade</a:t>
            </a:r>
            <a:r>
              <a:rPr lang="en-US" sz="1400" dirty="0" smtClean="0"/>
              <a:t> carnation.</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18</a:t>
            </a:fld>
            <a:endParaRPr lang="en-US"/>
          </a:p>
        </p:txBody>
      </p:sp>
    </p:spTree>
    <p:extLst>
      <p:ext uri="{BB962C8B-B14F-4D97-AF65-F5344CB8AC3E}">
        <p14:creationId xmlns:p14="http://schemas.microsoft.com/office/powerpoint/2010/main" val="1301585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Artist</a:t>
            </a:r>
            <a:r>
              <a:rPr lang="en-US" sz="1400" baseline="0" dirty="0" smtClean="0"/>
              <a:t> Eduardo </a:t>
            </a:r>
            <a:r>
              <a:rPr lang="en-US" sz="1400" baseline="0" dirty="0" err="1" smtClean="0"/>
              <a:t>Kac</a:t>
            </a:r>
            <a:r>
              <a:rPr lang="en-US" sz="1400" baseline="0" dirty="0" smtClean="0"/>
              <a:t> wanted to create a flower that was a combination of a plant and animal. So, he employed Dr. Neil </a:t>
            </a:r>
            <a:r>
              <a:rPr lang="en-US" sz="1400" baseline="0" dirty="0" err="1" smtClean="0"/>
              <a:t>Olszewski</a:t>
            </a:r>
            <a:r>
              <a:rPr lang="en-US" sz="1400" baseline="0" dirty="0" smtClean="0"/>
              <a:t> University of Minnesota professor of plant biology. Dr. </a:t>
            </a:r>
            <a:r>
              <a:rPr lang="en-US" sz="1400" baseline="0" dirty="0" err="1" smtClean="0"/>
              <a:t>Olszewski</a:t>
            </a:r>
            <a:r>
              <a:rPr lang="en-US" sz="1400" baseline="0" dirty="0" smtClean="0"/>
              <a:t> attempted to put a transgene from </a:t>
            </a:r>
            <a:r>
              <a:rPr lang="en-US" sz="1400" baseline="0" dirty="0" err="1" smtClean="0"/>
              <a:t>Kac’s</a:t>
            </a:r>
            <a:r>
              <a:rPr lang="en-US" sz="1400" baseline="0" dirty="0" smtClean="0"/>
              <a:t> blood into a petunia to give it red veins. </a:t>
            </a:r>
            <a:r>
              <a:rPr lang="en-US" sz="1400" dirty="0" smtClean="0">
                <a:cs typeface="Arial" charset="0"/>
                <a:sym typeface="Wingdings" pitchFamily="2" charset="2"/>
              </a:rPr>
              <a:t> </a:t>
            </a:r>
            <a:r>
              <a:rPr lang="en-US" sz="1400" baseline="0" dirty="0" smtClean="0"/>
              <a:t>However, the idea didn’t work, so </a:t>
            </a:r>
            <a:r>
              <a:rPr lang="en-US" sz="1400" baseline="0" dirty="0" err="1" smtClean="0"/>
              <a:t>Kac</a:t>
            </a:r>
            <a:r>
              <a:rPr lang="en-US" sz="1400" baseline="0" dirty="0" smtClean="0"/>
              <a:t> selected a Petunia that already had red veins and had Dr. </a:t>
            </a:r>
            <a:r>
              <a:rPr lang="en-US" sz="1400" baseline="0" dirty="0" err="1" smtClean="0"/>
              <a:t>Olszewski</a:t>
            </a:r>
            <a:r>
              <a:rPr lang="en-US" sz="1400" baseline="0" dirty="0" smtClean="0"/>
              <a:t> add one of his genes that did nothing to change the appearance of the flower. However, it seems that </a:t>
            </a:r>
            <a:r>
              <a:rPr lang="en-US" sz="1400" baseline="0" dirty="0" err="1" smtClean="0"/>
              <a:t>Kac’s</a:t>
            </a:r>
            <a:r>
              <a:rPr lang="en-US" sz="1400" baseline="0" dirty="0" smtClean="0"/>
              <a:t> sole purpose was to create shock at his “</a:t>
            </a:r>
            <a:r>
              <a:rPr lang="en-US" sz="1400" baseline="0" dirty="0" err="1" smtClean="0"/>
              <a:t>plantimal</a:t>
            </a:r>
            <a:r>
              <a:rPr lang="en-US" sz="1400" baseline="0" dirty="0" smtClean="0"/>
              <a:t>” creation.</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19</a:t>
            </a:fld>
            <a:endParaRPr lang="en-US"/>
          </a:p>
        </p:txBody>
      </p:sp>
    </p:spTree>
    <p:extLst>
      <p:ext uri="{BB962C8B-B14F-4D97-AF65-F5344CB8AC3E}">
        <p14:creationId xmlns:p14="http://schemas.microsoft.com/office/powerpoint/2010/main" val="17051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B656E9EC-83EF-4E42-8698-85123165CD37}" type="slidenum">
              <a:rPr lang="en-US" smtClean="0"/>
              <a:t>2</a:t>
            </a:fld>
            <a:endParaRPr lang="en-US"/>
          </a:p>
        </p:txBody>
      </p:sp>
    </p:spTree>
    <p:extLst>
      <p:ext uri="{BB962C8B-B14F-4D97-AF65-F5344CB8AC3E}">
        <p14:creationId xmlns:p14="http://schemas.microsoft.com/office/powerpoint/2010/main" val="647926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Now we are going to look at some genetically engineered animals.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20</a:t>
            </a:fld>
            <a:endParaRPr lang="en-US"/>
          </a:p>
        </p:txBody>
      </p:sp>
    </p:spTree>
    <p:extLst>
      <p:ext uri="{BB962C8B-B14F-4D97-AF65-F5344CB8AC3E}">
        <p14:creationId xmlns:p14="http://schemas.microsoft.com/office/powerpoint/2010/main" val="1811578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 1989</a:t>
            </a:r>
            <a:r>
              <a:rPr lang="en-US" sz="1400" baseline="0" dirty="0" smtClean="0"/>
              <a:t> </a:t>
            </a:r>
            <a:r>
              <a:rPr lang="en-US" sz="1400" dirty="0" smtClean="0"/>
              <a:t>genetically engineered salmon was the inspiration for the </a:t>
            </a:r>
            <a:r>
              <a:rPr lang="en-US" sz="1400" i="1" dirty="0" err="1" smtClean="0"/>
              <a:t>Frankenfish</a:t>
            </a:r>
            <a:r>
              <a:rPr lang="en-US" sz="1400" dirty="0" smtClean="0"/>
              <a:t> movie, mentioned previously. </a:t>
            </a:r>
            <a:r>
              <a:rPr lang="en-US" sz="1400" dirty="0" smtClean="0">
                <a:cs typeface="Arial" charset="0"/>
                <a:sym typeface="Wingdings" pitchFamily="2" charset="2"/>
              </a:rPr>
              <a:t> </a:t>
            </a:r>
            <a:r>
              <a:rPr lang="en-US" sz="1400" dirty="0" err="1" smtClean="0"/>
              <a:t>AquaBounty</a:t>
            </a:r>
            <a:r>
              <a:rPr lang="en-US" sz="1400" dirty="0" smtClean="0"/>
              <a:t> took an Atlantic salmon (which are already extensively grown in farms) and added a </a:t>
            </a:r>
            <a:r>
              <a:rPr lang="en-US" sz="1400" dirty="0" smtClean="0">
                <a:cs typeface="Arial" charset="0"/>
                <a:sym typeface="Wingdings" pitchFamily="2" charset="2"/>
              </a:rPr>
              <a:t> </a:t>
            </a:r>
            <a:r>
              <a:rPr lang="en-US" sz="1400" dirty="0" smtClean="0"/>
              <a:t>growth hormone regulating gene from a Pacific Chinook salmon and a </a:t>
            </a:r>
            <a:r>
              <a:rPr lang="en-US" sz="1400" dirty="0" smtClean="0">
                <a:cs typeface="Arial" charset="0"/>
                <a:sym typeface="Wingdings" pitchFamily="2" charset="2"/>
              </a:rPr>
              <a:t> </a:t>
            </a:r>
            <a:r>
              <a:rPr lang="en-US" sz="1400" dirty="0" smtClean="0"/>
              <a:t>promoter gene from an ocean pout. So, instead of growing only during warmer months, the </a:t>
            </a:r>
            <a:r>
              <a:rPr lang="en-US" sz="1400" dirty="0" err="1" smtClean="0"/>
              <a:t>AquAdvantage</a:t>
            </a:r>
            <a:r>
              <a:rPr lang="en-US" sz="1400" dirty="0" smtClean="0"/>
              <a:t> salmon grows all year long, achieving maturity in about half the time as wild Atlantic salmon. </a:t>
            </a:r>
            <a:r>
              <a:rPr lang="en-US" sz="1400" dirty="0" smtClean="0">
                <a:cs typeface="Arial" charset="0"/>
                <a:sym typeface="Wingdings" pitchFamily="2" charset="2"/>
              </a:rPr>
              <a:t> </a:t>
            </a:r>
            <a:r>
              <a:rPr lang="en-US" sz="1400" dirty="0" smtClean="0"/>
              <a:t>This graph shows the growth rate of the </a:t>
            </a:r>
            <a:r>
              <a:rPr lang="en-US" sz="1400" dirty="0" smtClean="0">
                <a:cs typeface="Arial" charset="0"/>
                <a:sym typeface="Wingdings" pitchFamily="2" charset="2"/>
              </a:rPr>
              <a:t> </a:t>
            </a:r>
            <a:r>
              <a:rPr lang="en-US" sz="1400" dirty="0" err="1" smtClean="0"/>
              <a:t>AquAdvantage</a:t>
            </a:r>
            <a:r>
              <a:rPr lang="en-US" sz="1400" dirty="0" smtClean="0"/>
              <a:t> salmon compared with </a:t>
            </a:r>
            <a:r>
              <a:rPr lang="en-US" sz="1400" dirty="0" smtClean="0">
                <a:cs typeface="Arial" charset="0"/>
                <a:sym typeface="Wingdings" pitchFamily="2" charset="2"/>
              </a:rPr>
              <a:t> </a:t>
            </a:r>
            <a:r>
              <a:rPr lang="en-US" sz="1400" dirty="0" smtClean="0"/>
              <a:t>wild salmon. No,</a:t>
            </a:r>
            <a:r>
              <a:rPr lang="en-US" sz="1400" baseline="0" dirty="0" smtClean="0"/>
              <a:t> the fish does not turn into a giant </a:t>
            </a:r>
            <a:r>
              <a:rPr lang="en-US" sz="1400" baseline="0" dirty="0" err="1" smtClean="0"/>
              <a:t>Frankenfish</a:t>
            </a:r>
            <a:r>
              <a:rPr lang="en-US" sz="1400" baseline="0" dirty="0" smtClean="0"/>
              <a:t>, but just reaches full size earlier. </a:t>
            </a:r>
            <a:r>
              <a:rPr lang="en-US" sz="1400" dirty="0" smtClean="0">
                <a:cs typeface="Arial" charset="0"/>
                <a:sym typeface="Wingdings" pitchFamily="2" charset="2"/>
              </a:rPr>
              <a:t> </a:t>
            </a:r>
            <a:r>
              <a:rPr lang="en-US" sz="1400" baseline="0" dirty="0" smtClean="0"/>
              <a:t>Here is a picture of two comparably-aged salmon. </a:t>
            </a:r>
            <a:r>
              <a:rPr lang="en-US" sz="1400" kern="1200" dirty="0" smtClean="0">
                <a:solidFill>
                  <a:schemeClr val="tx1"/>
                </a:solidFill>
                <a:effectLst/>
                <a:latin typeface="+mn-lt"/>
                <a:ea typeface="+mn-ea"/>
                <a:cs typeface="+mn-cs"/>
              </a:rPr>
              <a:t>Although these genetically modified salmon could probably out-compete wild salmon because of their high growth rate, they are provided by </a:t>
            </a:r>
            <a:r>
              <a:rPr lang="en-US" sz="1400" kern="1200" dirty="0" err="1" smtClean="0">
                <a:solidFill>
                  <a:schemeClr val="tx1"/>
                </a:solidFill>
                <a:effectLst/>
                <a:latin typeface="+mn-lt"/>
                <a:ea typeface="+mn-ea"/>
                <a:cs typeface="+mn-cs"/>
              </a:rPr>
              <a:t>AquaBounty</a:t>
            </a:r>
            <a:r>
              <a:rPr lang="en-US" sz="1400" kern="1200" dirty="0" smtClean="0">
                <a:solidFill>
                  <a:schemeClr val="tx1"/>
                </a:solidFill>
                <a:effectLst/>
                <a:latin typeface="+mn-lt"/>
                <a:ea typeface="+mn-ea"/>
                <a:cs typeface="+mn-cs"/>
              </a:rPr>
              <a:t> as sterile females, to prevent breeding, should they be inadvertently released into the wild. Despite these precautions, activist groups, along with the Alaska salmon fishing lobby, convinced the FDA not to approve </a:t>
            </a:r>
            <a:r>
              <a:rPr lang="en-US" sz="1400" kern="1200" dirty="0" err="1" smtClean="0">
                <a:solidFill>
                  <a:schemeClr val="tx1"/>
                </a:solidFill>
                <a:effectLst/>
                <a:latin typeface="+mn-lt"/>
                <a:ea typeface="+mn-ea"/>
                <a:cs typeface="+mn-cs"/>
              </a:rPr>
              <a:t>AquaBounty's</a:t>
            </a:r>
            <a:r>
              <a:rPr lang="en-US" sz="1400" kern="1200" dirty="0" smtClean="0">
                <a:solidFill>
                  <a:schemeClr val="tx1"/>
                </a:solidFill>
                <a:effectLst/>
                <a:latin typeface="+mn-lt"/>
                <a:ea typeface="+mn-ea"/>
                <a:cs typeface="+mn-cs"/>
              </a:rPr>
              <a:t> application in 2010. From a scientific perspective, the genes inserted into the genetically modified salmon are naturally-occurring, and have been eaten in their respective host species without incident. The FDA finally released the </a:t>
            </a:r>
            <a:r>
              <a:rPr lang="en-US" sz="1400" u="sng" kern="1200" dirty="0" smtClean="0">
                <a:solidFill>
                  <a:schemeClr val="tx1"/>
                </a:solidFill>
                <a:effectLst/>
                <a:latin typeface="+mn-lt"/>
                <a:ea typeface="+mn-ea"/>
                <a:cs typeface="+mn-cs"/>
                <a:hlinkClick r:id="rId3"/>
              </a:rPr>
              <a:t>environmental report for </a:t>
            </a:r>
            <a:r>
              <a:rPr lang="en-US" sz="1400" u="sng" kern="1200" dirty="0" err="1" smtClean="0">
                <a:solidFill>
                  <a:schemeClr val="tx1"/>
                </a:solidFill>
                <a:effectLst/>
                <a:latin typeface="+mn-lt"/>
                <a:ea typeface="+mn-ea"/>
                <a:cs typeface="+mn-cs"/>
                <a:hlinkClick r:id="rId3"/>
              </a:rPr>
              <a:t>AquAdvantage</a:t>
            </a:r>
            <a:r>
              <a:rPr lang="en-US" sz="1400" u="sng" kern="1200" dirty="0" smtClean="0">
                <a:solidFill>
                  <a:schemeClr val="tx1"/>
                </a:solidFill>
                <a:effectLst/>
                <a:latin typeface="+mn-lt"/>
                <a:ea typeface="+mn-ea"/>
                <a:cs typeface="+mn-cs"/>
                <a:hlinkClick r:id="rId3"/>
              </a:rPr>
              <a:t> salmon</a:t>
            </a:r>
            <a:r>
              <a:rPr lang="en-US" sz="1400" kern="1200" dirty="0" smtClean="0">
                <a:solidFill>
                  <a:schemeClr val="tx1"/>
                </a:solidFill>
                <a:effectLst/>
                <a:latin typeface="+mn-lt"/>
                <a:ea typeface="+mn-ea"/>
                <a:cs typeface="+mn-cs"/>
              </a:rPr>
              <a:t> immediately before Christmas, 2012, after the November election, although the report itself was dated May, 2012. So, it is likely the </a:t>
            </a:r>
            <a:r>
              <a:rPr lang="en-US" sz="1400" dirty="0" err="1" smtClean="0"/>
              <a:t>AquAdvantage</a:t>
            </a:r>
            <a:r>
              <a:rPr lang="en-US" sz="1400" dirty="0" smtClean="0"/>
              <a:t> salmon will be the first transgenic</a:t>
            </a:r>
            <a:r>
              <a:rPr lang="en-US" sz="1400" baseline="0" dirty="0" smtClean="0"/>
              <a:t> animal </a:t>
            </a:r>
            <a:r>
              <a:rPr lang="en-US" sz="1400" dirty="0" smtClean="0"/>
              <a:t>approved for human consumption</a:t>
            </a:r>
            <a:r>
              <a:rPr lang="en-US" sz="1400" baseline="0" dirty="0" smtClean="0"/>
              <a:t> in 2013.</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21</a:t>
            </a:fld>
            <a:endParaRPr lang="en-US"/>
          </a:p>
        </p:txBody>
      </p:sp>
    </p:spTree>
    <p:extLst>
      <p:ext uri="{BB962C8B-B14F-4D97-AF65-F5344CB8AC3E}">
        <p14:creationId xmlns:p14="http://schemas.microsoft.com/office/powerpoint/2010/main" val="390657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kern="1200" dirty="0" err="1" smtClean="0">
                <a:solidFill>
                  <a:schemeClr val="tx1"/>
                </a:solidFill>
                <a:effectLst/>
                <a:latin typeface="+mn-lt"/>
                <a:ea typeface="+mn-ea"/>
                <a:cs typeface="+mn-cs"/>
              </a:rPr>
              <a:t>Enviropig</a:t>
            </a:r>
            <a:r>
              <a:rPr lang="en-US" sz="1400" kern="1200" dirty="0" smtClean="0">
                <a:solidFill>
                  <a:schemeClr val="tx1"/>
                </a:solidFill>
                <a:effectLst/>
                <a:latin typeface="+mn-lt"/>
                <a:ea typeface="+mn-ea"/>
                <a:cs typeface="+mn-cs"/>
              </a:rPr>
              <a:t> is a genetically modified pig that produces the enzyme </a:t>
            </a:r>
            <a:r>
              <a:rPr lang="en-US" sz="1400" kern="1200" dirty="0" err="1" smtClean="0">
                <a:solidFill>
                  <a:schemeClr val="tx1"/>
                </a:solidFill>
                <a:effectLst/>
                <a:latin typeface="+mn-lt"/>
                <a:ea typeface="+mn-ea"/>
                <a:cs typeface="+mn-cs"/>
              </a:rPr>
              <a:t>phytase</a:t>
            </a:r>
            <a:r>
              <a:rPr lang="en-US" sz="1400" kern="1200" dirty="0" smtClean="0">
                <a:solidFill>
                  <a:schemeClr val="tx1"/>
                </a:solidFill>
                <a:effectLst/>
                <a:latin typeface="+mn-lt"/>
                <a:ea typeface="+mn-ea"/>
                <a:cs typeface="+mn-cs"/>
              </a:rPr>
              <a:t>, which allows the pig to digest </a:t>
            </a:r>
            <a:r>
              <a:rPr lang="en-US" sz="1400" kern="1200" dirty="0" err="1" smtClean="0">
                <a:solidFill>
                  <a:schemeClr val="tx1"/>
                </a:solidFill>
                <a:effectLst/>
                <a:latin typeface="+mn-lt"/>
                <a:ea typeface="+mn-ea"/>
                <a:cs typeface="+mn-cs"/>
              </a:rPr>
              <a:t>phytic</a:t>
            </a:r>
            <a:r>
              <a:rPr lang="en-US" sz="1400" kern="1200" dirty="0" smtClean="0">
                <a:solidFill>
                  <a:schemeClr val="tx1"/>
                </a:solidFill>
                <a:effectLst/>
                <a:latin typeface="+mn-lt"/>
                <a:ea typeface="+mn-ea"/>
                <a:cs typeface="+mn-cs"/>
              </a:rPr>
              <a:t> acid, which contains a form of phosphorus that is normally indigestible to pigs. This results in reduced phosphorus being excreted into the environment, reducing pollution of waterways. Another novel idea in genetic engineering was the cloning of pigs that were rich in omega-3 fatty acids. With this GM pig, you could get healthy omega-3 fatty acids by eating bacon, instead of smelly fish.</a:t>
            </a:r>
            <a:r>
              <a:rPr lang="en-US" sz="1400" dirty="0" smtClean="0">
                <a:cs typeface="Arial" charset="0"/>
                <a:sym typeface="Wingdings" pitchFamily="2" charset="2"/>
              </a:rPr>
              <a:t>  </a:t>
            </a:r>
            <a:r>
              <a:rPr lang="en-US" sz="1400" kern="1200" dirty="0" smtClean="0">
                <a:solidFill>
                  <a:schemeClr val="tx1"/>
                </a:solidFill>
                <a:effectLst/>
                <a:latin typeface="+mn-lt"/>
                <a:ea typeface="+mn-ea"/>
                <a:cs typeface="+mn-cs"/>
              </a:rPr>
              <a:t>Genetic engineering has been used to alter cows so that they produce milk that is free of β-</a:t>
            </a:r>
            <a:r>
              <a:rPr lang="en-US" sz="1400" kern="1200" dirty="0" err="1" smtClean="0">
                <a:solidFill>
                  <a:schemeClr val="tx1"/>
                </a:solidFill>
                <a:effectLst/>
                <a:latin typeface="+mn-lt"/>
                <a:ea typeface="+mn-ea"/>
                <a:cs typeface="+mn-cs"/>
              </a:rPr>
              <a:t>lactoglobulin</a:t>
            </a:r>
            <a:r>
              <a:rPr lang="en-US" sz="1400" kern="1200" dirty="0" smtClean="0">
                <a:solidFill>
                  <a:schemeClr val="tx1"/>
                </a:solidFill>
                <a:effectLst/>
                <a:latin typeface="+mn-lt"/>
                <a:ea typeface="+mn-ea"/>
                <a:cs typeface="+mn-cs"/>
              </a:rPr>
              <a:t> (which many people are allergic to) and high in casein protein.</a:t>
            </a:r>
            <a:r>
              <a:rPr lang="en-US" sz="1400" u="sng" kern="1200" baseline="3000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Other cows have been genetically modified to produce milk that is nearly identical with human milk, which would allow mothers who cannot nurse the opportunity to give their infants milk that is more "natural" than standard baby formula.</a:t>
            </a:r>
            <a:r>
              <a:rPr lang="en-US" sz="1400" dirty="0" smtClean="0">
                <a:cs typeface="Arial" charset="0"/>
                <a:sym typeface="Wingdings" pitchFamily="2" charset="2"/>
              </a:rPr>
              <a:t> Due to intensive lobbying efforts, none of these GM</a:t>
            </a:r>
            <a:r>
              <a:rPr lang="en-US" sz="1400" baseline="0" dirty="0" smtClean="0">
                <a:cs typeface="Arial" charset="0"/>
                <a:sym typeface="Wingdings" pitchFamily="2" charset="2"/>
              </a:rPr>
              <a:t> animals</a:t>
            </a:r>
            <a:r>
              <a:rPr lang="en-US" sz="1400" dirty="0" smtClean="0">
                <a:cs typeface="Arial" charset="0"/>
                <a:sym typeface="Wingdings" pitchFamily="2" charset="2"/>
              </a:rPr>
              <a:t> have been approved for</a:t>
            </a:r>
            <a:r>
              <a:rPr lang="en-US" sz="1400" baseline="0" dirty="0" smtClean="0">
                <a:cs typeface="Arial" charset="0"/>
                <a:sym typeface="Wingdings" pitchFamily="2" charset="2"/>
              </a:rPr>
              <a:t> human consumption.</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22</a:t>
            </a:fld>
            <a:endParaRPr lang="en-US"/>
          </a:p>
        </p:txBody>
      </p:sp>
    </p:spTree>
    <p:extLst>
      <p:ext uri="{BB962C8B-B14F-4D97-AF65-F5344CB8AC3E}">
        <p14:creationId xmlns:p14="http://schemas.microsoft.com/office/powerpoint/2010/main" val="137180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Fluorescent proteins have been used for years in molecular biology research to report expression of genes to which they are attached. When the gene of interest is transcribed, the fluorescent protein is also expressed, which shows up as a fluorescent glow that can be measured. Most of these fluorescent proteins have been isolated from species of jellyfish that naturally</a:t>
            </a:r>
            <a:r>
              <a:rPr lang="en-US" sz="1400" kern="1200" baseline="0" dirty="0" smtClean="0">
                <a:solidFill>
                  <a:schemeClr val="tx1"/>
                </a:solidFill>
                <a:effectLst/>
                <a:latin typeface="+mn-lt"/>
                <a:ea typeface="+mn-ea"/>
                <a:cs typeface="+mn-cs"/>
              </a:rPr>
              <a:t> glow</a:t>
            </a:r>
            <a:r>
              <a:rPr lang="en-US" sz="1400" kern="1200" dirty="0" smtClean="0">
                <a:solidFill>
                  <a:schemeClr val="tx1"/>
                </a:solidFill>
                <a:effectLst/>
                <a:latin typeface="+mn-lt"/>
                <a:ea typeface="+mn-ea"/>
                <a:cs typeface="+mn-cs"/>
              </a:rPr>
              <a:t>.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Entrepreneurs have incorporated different fluorescent proteins into tropical fish. Here is shown the </a:t>
            </a:r>
            <a:r>
              <a:rPr lang="en-US" sz="1400" kern="1200" dirty="0" err="1" smtClean="0">
                <a:solidFill>
                  <a:schemeClr val="tx1"/>
                </a:solidFill>
                <a:effectLst/>
                <a:latin typeface="+mn-lt"/>
                <a:ea typeface="+mn-ea"/>
                <a:cs typeface="+mn-cs"/>
              </a:rPr>
              <a:t>Glofish</a:t>
            </a:r>
            <a:r>
              <a:rPr lang="en-US" sz="1400" kern="1200" dirty="0" smtClean="0">
                <a:solidFill>
                  <a:schemeClr val="tx1"/>
                </a:solidFill>
                <a:effectLst/>
                <a:latin typeface="+mn-lt"/>
                <a:ea typeface="+mn-ea"/>
                <a:cs typeface="+mn-cs"/>
              </a:rPr>
              <a:t> Electric Green Tetra.</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23</a:t>
            </a:fld>
            <a:endParaRPr lang="en-US"/>
          </a:p>
        </p:txBody>
      </p:sp>
    </p:spTree>
    <p:extLst>
      <p:ext uri="{BB962C8B-B14F-4D97-AF65-F5344CB8AC3E}">
        <p14:creationId xmlns:p14="http://schemas.microsoft.com/office/powerpoint/2010/main" val="3135757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Here are transgenic </a:t>
            </a:r>
            <a:r>
              <a:rPr lang="en-US" sz="1400" kern="1200" dirty="0" err="1" smtClean="0">
                <a:solidFill>
                  <a:schemeClr val="tx1"/>
                </a:solidFill>
                <a:effectLst/>
                <a:latin typeface="+mn-lt"/>
                <a:ea typeface="+mn-ea"/>
                <a:cs typeface="+mn-cs"/>
              </a:rPr>
              <a:t>zebrafish</a:t>
            </a:r>
            <a:r>
              <a:rPr lang="en-US" sz="1400" kern="1200" dirty="0" smtClean="0">
                <a:solidFill>
                  <a:schemeClr val="tx1"/>
                </a:solidFill>
                <a:effectLst/>
                <a:latin typeface="+mn-lt"/>
                <a:ea typeface="+mn-ea"/>
                <a:cs typeface="+mn-cs"/>
              </a:rPr>
              <a:t>, which have been genetically engineered with different colors of fluorescent proteins. These "</a:t>
            </a:r>
            <a:r>
              <a:rPr lang="en-US" sz="1400" u="sng" kern="1200" dirty="0" err="1" smtClean="0">
                <a:solidFill>
                  <a:schemeClr val="tx1"/>
                </a:solidFill>
                <a:effectLst/>
                <a:latin typeface="+mn-lt"/>
                <a:ea typeface="+mn-ea"/>
                <a:cs typeface="+mn-cs"/>
                <a:hlinkClick r:id="rId3"/>
              </a:rPr>
              <a:t>Glofish</a:t>
            </a:r>
            <a:r>
              <a:rPr lang="en-US" sz="1400" kern="1200" dirty="0" smtClean="0">
                <a:solidFill>
                  <a:schemeClr val="tx1"/>
                </a:solidFill>
                <a:effectLst/>
                <a:latin typeface="+mn-lt"/>
                <a:ea typeface="+mn-ea"/>
                <a:cs typeface="+mn-cs"/>
              </a:rPr>
              <a:t>" have been marketed as unique tropical fish, notable for their stunning fluorescent colors.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24</a:t>
            </a:fld>
            <a:endParaRPr lang="en-US"/>
          </a:p>
        </p:txBody>
      </p:sp>
    </p:spTree>
    <p:extLst>
      <p:ext uri="{BB962C8B-B14F-4D97-AF65-F5344CB8AC3E}">
        <p14:creationId xmlns:p14="http://schemas.microsoft.com/office/powerpoint/2010/main" val="37031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Now, we are going to examine the studies that have looked at GMO food safety. Here is a short video clip from a GMO opponent.</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25</a:t>
            </a:fld>
            <a:endParaRPr lang="en-US"/>
          </a:p>
        </p:txBody>
      </p:sp>
    </p:spTree>
    <p:extLst>
      <p:ext uri="{BB962C8B-B14F-4D97-AF65-F5344CB8AC3E}">
        <p14:creationId xmlns:p14="http://schemas.microsoft.com/office/powerpoint/2010/main" val="1015374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B656E9EC-83EF-4E42-8698-85123165CD37}" type="slidenum">
              <a:rPr lang="en-US" smtClean="0"/>
              <a:t>26</a:t>
            </a:fld>
            <a:endParaRPr lang="en-US"/>
          </a:p>
        </p:txBody>
      </p:sp>
    </p:spTree>
    <p:extLst>
      <p:ext uri="{BB962C8B-B14F-4D97-AF65-F5344CB8AC3E}">
        <p14:creationId xmlns:p14="http://schemas.microsoft.com/office/powerpoint/2010/main" val="2406649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If genetically modified food were really bad for you, one would expect that life</a:t>
            </a:r>
            <a:r>
              <a:rPr lang="en-US" sz="1400" baseline="0" dirty="0" smtClean="0"/>
              <a:t> expectancy in the United States would have decreased during the 17 years since their introduction. </a:t>
            </a:r>
            <a:r>
              <a:rPr lang="en-US" sz="1400" dirty="0" smtClean="0">
                <a:cs typeface="Arial" charset="0"/>
                <a:sym typeface="Wingdings" pitchFamily="2" charset="2"/>
              </a:rPr>
              <a:t> </a:t>
            </a:r>
            <a:r>
              <a:rPr lang="en-US" sz="1400" baseline="0" dirty="0" smtClean="0"/>
              <a:t>However, this graph shows that the </a:t>
            </a:r>
            <a:r>
              <a:rPr lang="en-US" sz="1400" dirty="0" smtClean="0"/>
              <a:t>life</a:t>
            </a:r>
            <a:r>
              <a:rPr lang="en-US" sz="1400" baseline="0" dirty="0" smtClean="0"/>
              <a:t> expectancy of both males and females from different races has continued to increase since the </a:t>
            </a:r>
            <a:r>
              <a:rPr lang="en-US" sz="1400" dirty="0" smtClean="0">
                <a:cs typeface="Arial" charset="0"/>
                <a:sym typeface="Wingdings" pitchFamily="2" charset="2"/>
              </a:rPr>
              <a:t> </a:t>
            </a:r>
            <a:r>
              <a:rPr lang="en-US" sz="1400" baseline="0" dirty="0" smtClean="0"/>
              <a:t>introduction of GMO crops in 1996. In addition, cancer deaths have declined about 20% since that time.</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27</a:t>
            </a:fld>
            <a:endParaRPr lang="en-US"/>
          </a:p>
        </p:txBody>
      </p:sp>
    </p:spTree>
    <p:extLst>
      <p:ext uri="{BB962C8B-B14F-4D97-AF65-F5344CB8AC3E}">
        <p14:creationId xmlns:p14="http://schemas.microsoft.com/office/powerpoint/2010/main" val="2735494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For a number of GM crops, the genes/gene products never enter the food supply, since those parts of the plants are removed during processing. For example,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sugar from GM sugar beets is chemically identical to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non-GM sugar. Likewise, oils purified from GM canola, soybean, cottonseed, and corn are identical to non-GM oils. Much of the corn crop is dedicated to generating ethanol, which, of course, is identical to non-GM ethanol. Genetically modified cotton is worn, rather than ingested, and there have been no reports of adverse effects of wearing GM clothing. For GM crops in which whole plant cells are ingested, the genes and gene products are usually destroyed through digestion in the stomach and small intestine. So, it is unlikely, even in theory, that eating GM crops can harm human beings.</a:t>
            </a:r>
            <a:r>
              <a:rPr lang="en-US" sz="1400" dirty="0" smtClean="0">
                <a:cs typeface="Arial" charset="0"/>
                <a:sym typeface="Wingdings" pitchFamily="2" charset="2"/>
              </a:rPr>
              <a:t> Here</a:t>
            </a:r>
            <a:r>
              <a:rPr lang="en-US" sz="1400" baseline="0" dirty="0" smtClean="0">
                <a:cs typeface="Arial" charset="0"/>
                <a:sym typeface="Wingdings" pitchFamily="2" charset="2"/>
              </a:rPr>
              <a:t> is a</a:t>
            </a:r>
            <a:r>
              <a:rPr lang="en-US" sz="1400" dirty="0" smtClean="0">
                <a:cs typeface="Arial" charset="0"/>
                <a:sym typeface="Wingdings" pitchFamily="2" charset="2"/>
              </a:rPr>
              <a:t>nother video clip.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28</a:t>
            </a:fld>
            <a:endParaRPr lang="en-US"/>
          </a:p>
        </p:txBody>
      </p:sp>
    </p:spTree>
    <p:extLst>
      <p:ext uri="{BB962C8B-B14F-4D97-AF65-F5344CB8AC3E}">
        <p14:creationId xmlns:p14="http://schemas.microsoft.com/office/powerpoint/2010/main" val="426619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B656E9EC-83EF-4E42-8698-85123165CD37}" type="slidenum">
              <a:rPr lang="en-US" smtClean="0"/>
              <a:t>29</a:t>
            </a:fld>
            <a:endParaRPr lang="en-US"/>
          </a:p>
        </p:txBody>
      </p:sp>
    </p:spTree>
    <p:extLst>
      <p:ext uri="{BB962C8B-B14F-4D97-AF65-F5344CB8AC3E}">
        <p14:creationId xmlns:p14="http://schemas.microsoft.com/office/powerpoint/2010/main" val="119723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If you search the Internet for the term “genetically modified,” you will find these kinds of pictures and articles in abundance. My favorite is the one showing how your children will become zombies if they eat Monsanto’s GM corn.</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a:t>
            </a:fld>
            <a:endParaRPr lang="en-US"/>
          </a:p>
        </p:txBody>
      </p:sp>
    </p:spTree>
    <p:extLst>
      <p:ext uri="{BB962C8B-B14F-4D97-AF65-F5344CB8AC3E}">
        <p14:creationId xmlns:p14="http://schemas.microsoft.com/office/powerpoint/2010/main" val="905618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In the United States all applications for the approval of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GMO released for public consumption are handled by the FDA. Development and testing of a new GM crop typically requires 8 to 12 years, including more than 4 years of safety and environmental testing, before regulatory approval and commercial release. The so-called “</a:t>
            </a:r>
            <a:r>
              <a:rPr lang="en-US" sz="1400" kern="1200" dirty="0" err="1" smtClean="0">
                <a:solidFill>
                  <a:schemeClr val="tx1"/>
                </a:solidFill>
                <a:effectLst/>
                <a:latin typeface="+mn-lt"/>
                <a:ea typeface="+mn-ea"/>
                <a:cs typeface="+mn-cs"/>
              </a:rPr>
              <a:t>Frankenfish</a:t>
            </a:r>
            <a:r>
              <a:rPr lang="en-US" sz="1400" kern="1200" dirty="0" smtClean="0">
                <a:solidFill>
                  <a:schemeClr val="tx1"/>
                </a:solidFill>
                <a:effectLst/>
                <a:latin typeface="+mn-lt"/>
                <a:ea typeface="+mn-ea"/>
                <a:cs typeface="+mn-cs"/>
              </a:rPr>
              <a:t>” has been in the loop</a:t>
            </a:r>
            <a:r>
              <a:rPr lang="en-US" sz="1400" kern="1200" baseline="0" dirty="0" smtClean="0">
                <a:solidFill>
                  <a:schemeClr val="tx1"/>
                </a:solidFill>
                <a:effectLst/>
                <a:latin typeface="+mn-lt"/>
                <a:ea typeface="+mn-ea"/>
                <a:cs typeface="+mn-cs"/>
              </a:rPr>
              <a:t> for over 20 years.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No particular food is safe to eat for all human beings, since about 6% of the human population has allergies to one or more food groups. FDA testing for food allergies to GM foods is identical to similar testing for non-GM foods.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Any gene products found in GM food that is not found in non-GM food must have its chemical structure analyzed to determine if it matches any known allergen (containing a sequence greater than 35% identical to any 80-amino-acid segment of known allergens, where an average protein contains hundreds of amino acids). In nearly all instances, commonly inserted genes would never be expected to be similar to food allergens.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However, if a match were found, the protein would have to be tested with sera from allergy sufferers to establish </a:t>
            </a:r>
            <a:r>
              <a:rPr lang="en-US" sz="1400" kern="1200" dirty="0" err="1" smtClean="0">
                <a:solidFill>
                  <a:schemeClr val="tx1"/>
                </a:solidFill>
                <a:effectLst/>
                <a:latin typeface="+mn-lt"/>
                <a:ea typeface="+mn-ea"/>
                <a:cs typeface="+mn-cs"/>
              </a:rPr>
              <a:t>allergenicity</a:t>
            </a:r>
            <a:r>
              <a:rPr lang="en-US" sz="1400" kern="1200" dirty="0" smtClean="0">
                <a:solidFill>
                  <a:schemeClr val="tx1"/>
                </a:solidFill>
                <a:effectLst/>
                <a:latin typeface="+mn-lt"/>
                <a:ea typeface="+mn-ea"/>
                <a:cs typeface="+mn-cs"/>
              </a:rPr>
              <a:t>. A GM product that exhibits "substantial equivalence" to the non-GM variety is declared to be safe.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There is no published evidence of allergic reactions to any GM protein or any adverse human health reactions associated with consumption of foods from GM crops since the introduction of GM products into the food supply in 1996.</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30</a:t>
            </a:fld>
            <a:endParaRPr lang="en-US"/>
          </a:p>
        </p:txBody>
      </p:sp>
    </p:spTree>
    <p:extLst>
      <p:ext uri="{BB962C8B-B14F-4D97-AF65-F5344CB8AC3E}">
        <p14:creationId xmlns:p14="http://schemas.microsoft.com/office/powerpoint/2010/main" val="4260442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31</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lang="en-US" sz="1400" b="0" dirty="0" smtClean="0"/>
              <a:t>This</a:t>
            </a:r>
            <a:r>
              <a:rPr lang="en-US" sz="1400" b="0" baseline="0" dirty="0" smtClean="0"/>
              <a:t> is a polyacrylamide gel electrophoresis comparison of</a:t>
            </a:r>
            <a:r>
              <a:rPr sz="1400" dirty="0"/>
              <a:t> </a:t>
            </a:r>
            <a:r>
              <a:rPr lang="en-US" sz="1400" dirty="0" smtClean="0"/>
              <a:t>GMO vs. non-GMO soy</a:t>
            </a:r>
            <a:r>
              <a:rPr lang="en-US" sz="1400" baseline="0" dirty="0" smtClean="0"/>
              <a:t> proteins. The left two lanes show the protein profile of whole soybean extracts from </a:t>
            </a:r>
            <a:r>
              <a:rPr lang="en-US" sz="1400" dirty="0" smtClean="0">
                <a:cs typeface="Arial" charset="0"/>
                <a:sym typeface="Wingdings" pitchFamily="2" charset="2"/>
              </a:rPr>
              <a:t> </a:t>
            </a:r>
            <a:r>
              <a:rPr lang="en-US" sz="1400" baseline="0" dirty="0" smtClean="0"/>
              <a:t>non-GMO (left) and </a:t>
            </a:r>
            <a:r>
              <a:rPr lang="en-US" sz="1400" dirty="0" smtClean="0">
                <a:cs typeface="Arial" charset="0"/>
                <a:sym typeface="Wingdings" pitchFamily="2" charset="2"/>
              </a:rPr>
              <a:t> </a:t>
            </a:r>
            <a:r>
              <a:rPr lang="en-US" sz="1400" baseline="0" dirty="0" smtClean="0"/>
              <a:t>GMO (right) soybeans. As you can see, the bands from each lane look identical, showing that there are equal amounts of each protein. In the second set of gels, soy proteins were blotted, then sera from allergic individuals were added to see what proteins they bound to. </a:t>
            </a:r>
            <a:r>
              <a:rPr lang="en-US" sz="1400" dirty="0" smtClean="0">
                <a:cs typeface="Arial" charset="0"/>
                <a:sym typeface="Wingdings" pitchFamily="2" charset="2"/>
              </a:rPr>
              <a:t> </a:t>
            </a:r>
            <a:r>
              <a:rPr lang="en-US" sz="1400" baseline="0" dirty="0" smtClean="0"/>
              <a:t>Again, non-GMO (left) </a:t>
            </a:r>
            <a:r>
              <a:rPr lang="en-US" sz="1400" dirty="0" smtClean="0">
                <a:cs typeface="Arial" charset="0"/>
                <a:sym typeface="Wingdings" pitchFamily="2" charset="2"/>
              </a:rPr>
              <a:t> </a:t>
            </a:r>
            <a:r>
              <a:rPr lang="en-US" sz="1400" baseline="0" dirty="0" smtClean="0"/>
              <a:t>and GMO (right). Sera from allergic individuals bound to both lanes equally, showing that the </a:t>
            </a:r>
            <a:r>
              <a:rPr lang="en-US" sz="1400" baseline="0" dirty="0" err="1" smtClean="0"/>
              <a:t>allergenicity</a:t>
            </a:r>
            <a:r>
              <a:rPr lang="en-US" sz="1400" baseline="0" dirty="0" smtClean="0"/>
              <a:t> of GM soy is identical to non-GM soy. </a:t>
            </a:r>
            <a:r>
              <a:rPr lang="en-US" sz="1400" dirty="0" smtClean="0">
                <a:cs typeface="Arial" charset="0"/>
                <a:sym typeface="Wingdings" pitchFamily="2" charset="2"/>
              </a:rPr>
              <a:t> </a:t>
            </a:r>
            <a:r>
              <a:rPr lang="en-US" sz="1400" baseline="0" dirty="0" smtClean="0"/>
              <a:t>The right two set of lanes are controls showing the lack of binding to soy from non-allergic sera.</a:t>
            </a:r>
            <a:r>
              <a:rPr lang="en-US" sz="1400" dirty="0" smtClean="0">
                <a:cs typeface="Arial" charset="0"/>
                <a:sym typeface="Wingdings" pitchFamily="2" charset="2"/>
              </a:rPr>
              <a:t> </a:t>
            </a:r>
            <a:endParaRPr sz="14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safety of GM foods has been tested in numerous animal studies (including mice, rats, pigs, chickens, and monkeys). Nearly all the studies have shown no difference between the health of animals fed GM</a:t>
            </a:r>
            <a:r>
              <a:rPr lang="en-US" sz="1400" baseline="0" dirty="0" smtClean="0"/>
              <a:t> vs. non-GM diets. </a:t>
            </a:r>
            <a:r>
              <a:rPr lang="en-US" sz="1400" kern="1200" baseline="0" dirty="0" smtClean="0">
                <a:solidFill>
                  <a:schemeClr val="tx1"/>
                </a:solidFill>
                <a:effectLst/>
                <a:latin typeface="+mn-lt"/>
                <a:ea typeface="+mn-ea"/>
                <a:cs typeface="+mn-cs"/>
              </a:rPr>
              <a:t>Some</a:t>
            </a:r>
            <a:r>
              <a:rPr lang="en-US" sz="1400" kern="1200" dirty="0" smtClean="0">
                <a:solidFill>
                  <a:schemeClr val="tx1"/>
                </a:solidFill>
                <a:effectLst/>
                <a:latin typeface="+mn-lt"/>
                <a:ea typeface="+mn-ea"/>
                <a:cs typeface="+mn-cs"/>
              </a:rPr>
              <a:t> negative studies have come from one laboratory headed by Dr. Gilles-Eric </a:t>
            </a:r>
            <a:r>
              <a:rPr lang="en-US" sz="1400" kern="1200" dirty="0" err="1" smtClean="0">
                <a:solidFill>
                  <a:schemeClr val="tx1"/>
                </a:solidFill>
                <a:effectLst/>
                <a:latin typeface="+mn-lt"/>
                <a:ea typeface="+mn-ea"/>
                <a:cs typeface="+mn-cs"/>
              </a:rPr>
              <a:t>Séralini</a:t>
            </a:r>
            <a:r>
              <a:rPr lang="en-US" sz="1400" kern="1200" dirty="0" smtClean="0">
                <a:solidFill>
                  <a:schemeClr val="tx1"/>
                </a:solidFill>
                <a:effectLst/>
                <a:latin typeface="+mn-lt"/>
                <a:ea typeface="+mn-ea"/>
                <a:cs typeface="+mn-cs"/>
              </a:rPr>
              <a:t> at the University of Caen, France. However,</a:t>
            </a:r>
            <a:r>
              <a:rPr lang="en-US" sz="1400" kern="1200" baseline="0" dirty="0" smtClean="0">
                <a:solidFill>
                  <a:schemeClr val="tx1"/>
                </a:solidFill>
                <a:effectLst/>
                <a:latin typeface="+mn-lt"/>
                <a:ea typeface="+mn-ea"/>
                <a:cs typeface="+mn-cs"/>
              </a:rPr>
              <a:t> t</a:t>
            </a:r>
            <a:r>
              <a:rPr lang="en-US" sz="1400" kern="1200" dirty="0" smtClean="0">
                <a:solidFill>
                  <a:schemeClr val="tx1"/>
                </a:solidFill>
                <a:effectLst/>
                <a:latin typeface="+mn-lt"/>
                <a:ea typeface="+mn-ea"/>
                <a:cs typeface="+mn-cs"/>
              </a:rPr>
              <a:t>he conclusions of those studies have been refuted by numerous scientists who have noted flaws in study designs and statistical evaluations. In addition, </a:t>
            </a:r>
            <a:r>
              <a:rPr lang="en-US" sz="1400" kern="1200" dirty="0" err="1" smtClean="0">
                <a:solidFill>
                  <a:schemeClr val="tx1"/>
                </a:solidFill>
                <a:effectLst/>
                <a:latin typeface="+mn-lt"/>
                <a:ea typeface="+mn-ea"/>
                <a:cs typeface="+mn-cs"/>
              </a:rPr>
              <a:t>Séralini</a:t>
            </a:r>
            <a:r>
              <a:rPr lang="en-US" sz="1400" kern="1200" dirty="0" smtClean="0">
                <a:solidFill>
                  <a:schemeClr val="tx1"/>
                </a:solidFill>
                <a:effectLst/>
                <a:latin typeface="+mn-lt"/>
                <a:ea typeface="+mn-ea"/>
                <a:cs typeface="+mn-cs"/>
              </a:rPr>
              <a:t> is funded by the Committee for Research and Independent Information on Genetic Engineering, in Paris, France, which opposes genetic engineering of crops.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32</a:t>
            </a:fld>
            <a:endParaRPr lang="en-US"/>
          </a:p>
        </p:txBody>
      </p:sp>
    </p:spTree>
    <p:extLst>
      <p:ext uri="{BB962C8B-B14F-4D97-AF65-F5344CB8AC3E}">
        <p14:creationId xmlns:p14="http://schemas.microsoft.com/office/powerpoint/2010/main" val="2414427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There are a few realistically possible environmental concerns about GM crops.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First, is d</a:t>
            </a:r>
            <a:r>
              <a:rPr lang="en-US" sz="1400" dirty="0" smtClean="0"/>
              <a:t>evelopment of resistance in </a:t>
            </a:r>
            <a:r>
              <a:rPr lang="en-US" sz="1400" dirty="0" err="1" smtClean="0"/>
              <a:t>Bt</a:t>
            </a:r>
            <a:r>
              <a:rPr lang="en-US" sz="1400" dirty="0" smtClean="0"/>
              <a:t> crop target organisms. R</a:t>
            </a:r>
            <a:r>
              <a:rPr lang="en-US" sz="1400" kern="1200" dirty="0" smtClean="0">
                <a:solidFill>
                  <a:schemeClr val="tx1"/>
                </a:solidFill>
                <a:effectLst/>
                <a:latin typeface="+mn-lt"/>
                <a:ea typeface="+mn-ea"/>
                <a:cs typeface="+mn-cs"/>
              </a:rPr>
              <a:t>esistance to </a:t>
            </a:r>
            <a:r>
              <a:rPr lang="en-US" sz="1400" kern="1200" dirty="0" err="1" smtClean="0">
                <a:solidFill>
                  <a:schemeClr val="tx1"/>
                </a:solidFill>
                <a:effectLst/>
                <a:latin typeface="+mn-lt"/>
                <a:ea typeface="+mn-ea"/>
                <a:cs typeface="+mn-cs"/>
              </a:rPr>
              <a:t>Bt</a:t>
            </a:r>
            <a:r>
              <a:rPr lang="en-US" sz="1400" kern="1200" dirty="0" smtClean="0">
                <a:solidFill>
                  <a:schemeClr val="tx1"/>
                </a:solidFill>
                <a:effectLst/>
                <a:latin typeface="+mn-lt"/>
                <a:ea typeface="+mn-ea"/>
                <a:cs typeface="+mn-cs"/>
              </a:rPr>
              <a:t> toxin by pests was anticipated prior to commercialization of those crops. For this reason, Many crops include multiple variations of the </a:t>
            </a:r>
            <a:r>
              <a:rPr lang="en-US" sz="1400" kern="1200" dirty="0" err="1" smtClean="0">
                <a:solidFill>
                  <a:schemeClr val="tx1"/>
                </a:solidFill>
                <a:effectLst/>
                <a:latin typeface="+mn-lt"/>
                <a:ea typeface="+mn-ea"/>
                <a:cs typeface="+mn-cs"/>
              </a:rPr>
              <a:t>Bt</a:t>
            </a:r>
            <a:r>
              <a:rPr lang="en-US" sz="1400" kern="1200" dirty="0" smtClean="0">
                <a:solidFill>
                  <a:schemeClr val="tx1"/>
                </a:solidFill>
                <a:effectLst/>
                <a:latin typeface="+mn-lt"/>
                <a:ea typeface="+mn-ea"/>
                <a:cs typeface="+mn-cs"/>
              </a:rPr>
              <a:t> toxin in their products. In addition, all farms growing GM </a:t>
            </a:r>
            <a:r>
              <a:rPr lang="en-US" sz="1400" kern="1200" dirty="0" err="1" smtClean="0">
                <a:solidFill>
                  <a:schemeClr val="tx1"/>
                </a:solidFill>
                <a:effectLst/>
                <a:latin typeface="+mn-lt"/>
                <a:ea typeface="+mn-ea"/>
                <a:cs typeface="+mn-cs"/>
              </a:rPr>
              <a:t>Bt</a:t>
            </a:r>
            <a:r>
              <a:rPr lang="en-US" sz="1400" kern="1200" dirty="0" smtClean="0">
                <a:solidFill>
                  <a:schemeClr val="tx1"/>
                </a:solidFill>
                <a:effectLst/>
                <a:latin typeface="+mn-lt"/>
                <a:ea typeface="+mn-ea"/>
                <a:cs typeface="+mn-cs"/>
              </a:rPr>
              <a:t> crops must plant a small percentage of corresponding non-GM crop in the vicinity. In theory, these non-GM crops would attract pests, which would reproduce abundantly, overwhelming the gene pool of any potential </a:t>
            </a:r>
            <a:r>
              <a:rPr lang="en-US" sz="1400" kern="1200" dirty="0" err="1" smtClean="0">
                <a:solidFill>
                  <a:schemeClr val="tx1"/>
                </a:solidFill>
                <a:effectLst/>
                <a:latin typeface="+mn-lt"/>
                <a:ea typeface="+mn-ea"/>
                <a:cs typeface="+mn-cs"/>
              </a:rPr>
              <a:t>Bt</a:t>
            </a:r>
            <a:r>
              <a:rPr lang="en-US" sz="1400" kern="1200" dirty="0" smtClean="0">
                <a:solidFill>
                  <a:schemeClr val="tx1"/>
                </a:solidFill>
                <a:effectLst/>
                <a:latin typeface="+mn-lt"/>
                <a:ea typeface="+mn-ea"/>
                <a:cs typeface="+mn-cs"/>
              </a:rPr>
              <a:t>-resistant mutant</a:t>
            </a:r>
            <a:r>
              <a:rPr lang="en-US" sz="1400" kern="1200" baseline="0" dirty="0" smtClean="0">
                <a:solidFill>
                  <a:schemeClr val="tx1"/>
                </a:solidFill>
                <a:effectLst/>
                <a:latin typeface="+mn-lt"/>
                <a:ea typeface="+mn-ea"/>
                <a:cs typeface="+mn-cs"/>
              </a:rPr>
              <a:t> pests</a:t>
            </a:r>
            <a:r>
              <a:rPr lang="en-US" sz="1400" kern="1200" dirty="0" smtClean="0">
                <a:solidFill>
                  <a:schemeClr val="tx1"/>
                </a:solidFill>
                <a:effectLst/>
                <a:latin typeface="+mn-lt"/>
                <a:ea typeface="+mn-ea"/>
                <a:cs typeface="+mn-cs"/>
              </a:rPr>
              <a:t>. So far, the strategy</a:t>
            </a:r>
            <a:r>
              <a:rPr lang="en-US" sz="1400" kern="1200" baseline="0" dirty="0" smtClean="0">
                <a:solidFill>
                  <a:schemeClr val="tx1"/>
                </a:solidFill>
                <a:effectLst/>
                <a:latin typeface="+mn-lt"/>
                <a:ea typeface="+mn-ea"/>
                <a:cs typeface="+mn-cs"/>
              </a:rPr>
              <a:t> has worked. </a:t>
            </a:r>
            <a:r>
              <a:rPr lang="en-US" sz="1400" dirty="0" smtClean="0">
                <a:cs typeface="Arial" charset="0"/>
                <a:sym typeface="Wingdings" pitchFamily="2" charset="2"/>
              </a:rPr>
              <a:t> A </a:t>
            </a:r>
            <a:r>
              <a:rPr lang="en-US" sz="1400" kern="1200" baseline="0" dirty="0" smtClean="0">
                <a:solidFill>
                  <a:schemeClr val="tx1"/>
                </a:solidFill>
                <a:effectLst/>
                <a:latin typeface="+mn-lt"/>
                <a:ea typeface="+mn-ea"/>
                <a:cs typeface="+mn-cs"/>
              </a:rPr>
              <a:t>second concern is t</a:t>
            </a:r>
            <a:r>
              <a:rPr lang="en-US" sz="1400" dirty="0" smtClean="0"/>
              <a:t>olerance in weeds to herbicides used in GM crops. Although herbicide resistance has been described, it has not presented a major problem so far. Some of the newer</a:t>
            </a:r>
            <a:r>
              <a:rPr lang="en-US" sz="1400" baseline="0" dirty="0" smtClean="0"/>
              <a:t> varieties of GM plants are tolerant to multiple herbicides, reducing the likelihood of weeds developing multiple resistances. </a:t>
            </a:r>
            <a:r>
              <a:rPr lang="en-US" sz="1400" dirty="0" smtClean="0">
                <a:cs typeface="Arial" charset="0"/>
                <a:sym typeface="Wingdings" pitchFamily="2" charset="2"/>
              </a:rPr>
              <a:t> </a:t>
            </a:r>
            <a:r>
              <a:rPr lang="en-US" sz="1400" baseline="0" dirty="0" smtClean="0"/>
              <a:t>The third concern was whether the eating of pests feeding on GM crops might pose a threat to the predators that eat such pests. Studies have shown few, if any impacts on predator species. </a:t>
            </a:r>
            <a:r>
              <a:rPr lang="en-US" sz="1400" dirty="0" smtClean="0">
                <a:cs typeface="Arial" charset="0"/>
                <a:sym typeface="Wingdings" pitchFamily="2" charset="2"/>
              </a:rPr>
              <a:t> </a:t>
            </a:r>
            <a:r>
              <a:rPr lang="en-US" sz="1400" baseline="0" dirty="0" smtClean="0"/>
              <a:t>A fourth question is whether </a:t>
            </a:r>
            <a:r>
              <a:rPr lang="en-US" sz="1400" dirty="0" smtClean="0"/>
              <a:t>GM traits could be transferred to wild, non-GM relative plants. For example, there are wild relatives of </a:t>
            </a:r>
            <a:r>
              <a:rPr lang="en-US" sz="1400" kern="1200" dirty="0" smtClean="0">
                <a:solidFill>
                  <a:schemeClr val="tx1"/>
                </a:solidFill>
                <a:effectLst/>
                <a:latin typeface="+mn-lt"/>
                <a:ea typeface="+mn-ea"/>
                <a:cs typeface="+mn-cs"/>
              </a:rPr>
              <a:t>Brassica (which includes GM canola) and Beta species (which</a:t>
            </a:r>
            <a:r>
              <a:rPr lang="en-US" sz="1400" kern="1200" baseline="0" dirty="0" smtClean="0">
                <a:solidFill>
                  <a:schemeClr val="tx1"/>
                </a:solidFill>
                <a:effectLst/>
                <a:latin typeface="+mn-lt"/>
                <a:ea typeface="+mn-ea"/>
                <a:cs typeface="+mn-cs"/>
              </a:rPr>
              <a:t> includes GM </a:t>
            </a:r>
            <a:r>
              <a:rPr lang="en-US" sz="1400" kern="1200" dirty="0" smtClean="0">
                <a:solidFill>
                  <a:schemeClr val="tx1"/>
                </a:solidFill>
                <a:effectLst/>
                <a:latin typeface="+mn-lt"/>
                <a:ea typeface="+mn-ea"/>
                <a:cs typeface="+mn-cs"/>
              </a:rPr>
              <a:t>sugar beets). Although pollen from some species</a:t>
            </a:r>
            <a:r>
              <a:rPr lang="en-US" sz="1400" kern="1200" baseline="0" dirty="0" smtClean="0">
                <a:solidFill>
                  <a:schemeClr val="tx1"/>
                </a:solidFill>
                <a:effectLst/>
                <a:latin typeface="+mn-lt"/>
                <a:ea typeface="+mn-ea"/>
                <a:cs typeface="+mn-cs"/>
              </a:rPr>
              <a:t> can fertilize other species in the lab, this has </a:t>
            </a:r>
            <a:r>
              <a:rPr lang="en-US" sz="1400" kern="1200" dirty="0" smtClean="0">
                <a:solidFill>
                  <a:schemeClr val="tx1"/>
                </a:solidFill>
                <a:effectLst/>
                <a:latin typeface="+mn-lt"/>
                <a:ea typeface="+mn-ea"/>
                <a:cs typeface="+mn-cs"/>
              </a:rPr>
              <a:t>never been demonstrated to have occurred in nature.</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33</a:t>
            </a:fld>
            <a:endParaRPr lang="en-US"/>
          </a:p>
        </p:txBody>
      </p:sp>
    </p:spTree>
    <p:extLst>
      <p:ext uri="{BB962C8B-B14F-4D97-AF65-F5344CB8AC3E}">
        <p14:creationId xmlns:p14="http://schemas.microsoft.com/office/powerpoint/2010/main" val="725515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The main benefit of most GM crops at this point is economics. The economics of GM crops was analyzed in a study of 196 publications containing 721 entries for the statistical analysis in 2011.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The meta analysis found that crop yields for GM </a:t>
            </a:r>
            <a:r>
              <a:rPr lang="en-US" sz="1400" kern="1200" dirty="0" err="1" smtClean="0">
                <a:solidFill>
                  <a:schemeClr val="tx1"/>
                </a:solidFill>
                <a:effectLst/>
                <a:latin typeface="+mn-lt"/>
                <a:ea typeface="+mn-ea"/>
                <a:cs typeface="+mn-cs"/>
              </a:rPr>
              <a:t>Bt</a:t>
            </a:r>
            <a:r>
              <a:rPr lang="en-US" sz="1400" kern="1200" dirty="0" smtClean="0">
                <a:solidFill>
                  <a:schemeClr val="tx1"/>
                </a:solidFill>
                <a:effectLst/>
                <a:latin typeface="+mn-lt"/>
                <a:ea typeface="+mn-ea"/>
                <a:cs typeface="+mn-cs"/>
              </a:rPr>
              <a:t> cotton were up to 50% higher than conventional cotton (in India). However, yields in developed countries were only 1-28% higher, since pest management was aggressive before the introduction of GM cotton.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However, reductions in pesticide costs range from 16% in the USA to about 70% in China.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Yield levels of </a:t>
            </a:r>
            <a:r>
              <a:rPr lang="en-US" sz="1400" kern="1200" dirty="0" err="1" smtClean="0">
                <a:solidFill>
                  <a:schemeClr val="tx1"/>
                </a:solidFill>
                <a:effectLst/>
                <a:latin typeface="+mn-lt"/>
                <a:ea typeface="+mn-ea"/>
                <a:cs typeface="+mn-cs"/>
              </a:rPr>
              <a:t>Bt</a:t>
            </a:r>
            <a:r>
              <a:rPr lang="en-US" sz="1400" kern="1200" dirty="0" smtClean="0">
                <a:solidFill>
                  <a:schemeClr val="tx1"/>
                </a:solidFill>
                <a:effectLst/>
                <a:latin typeface="+mn-lt"/>
                <a:ea typeface="+mn-ea"/>
                <a:cs typeface="+mn-cs"/>
              </a:rPr>
              <a:t> corn are 5%-25% higher compared to conventional corn, and along with lower pesticide costs, </a:t>
            </a:r>
            <a:r>
              <a:rPr lang="en-US" sz="1400" dirty="0" smtClean="0">
                <a:cs typeface="Arial" charset="0"/>
                <a:sym typeface="Wingdings" pitchFamily="2" charset="2"/>
              </a:rPr>
              <a:t> which </a:t>
            </a:r>
            <a:r>
              <a:rPr lang="en-US" sz="1400" kern="1200" dirty="0" smtClean="0">
                <a:solidFill>
                  <a:schemeClr val="tx1"/>
                </a:solidFill>
                <a:effectLst/>
                <a:latin typeface="+mn-lt"/>
                <a:ea typeface="+mn-ea"/>
                <a:cs typeface="+mn-cs"/>
              </a:rPr>
              <a:t>results in higher gross margins of 10%-17% higher for farmers.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For GM soybeans, marginally increased yields and reduced pesticide costs did not make up for the higher cost of GM seed.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In general, benefits of GM farming are higher in developing countries compared with industrialized countries. </a:t>
            </a:r>
            <a:r>
              <a:rPr lang="en-US" sz="1400" dirty="0" smtClean="0">
                <a:cs typeface="Arial" charset="0"/>
                <a:sym typeface="Wingdings" pitchFamily="2" charset="2"/>
              </a:rPr>
              <a:t></a:t>
            </a:r>
            <a:r>
              <a:rPr lang="en-US" sz="1400" baseline="0" dirty="0" smtClean="0">
                <a:cs typeface="Arial" charset="0"/>
                <a:sym typeface="Wingdings" pitchFamily="2" charset="2"/>
              </a:rPr>
              <a:t> </a:t>
            </a:r>
            <a:r>
              <a:rPr lang="en-US" sz="1400" kern="1200" dirty="0" smtClean="0">
                <a:solidFill>
                  <a:schemeClr val="tx1"/>
                </a:solidFill>
                <a:effectLst/>
                <a:latin typeface="+mn-lt"/>
                <a:ea typeface="+mn-ea"/>
                <a:cs typeface="+mn-cs"/>
              </a:rPr>
              <a:t>Overall, it was estimated that GM crops benefit farmers by $7 billion per year, worldwide.</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34</a:t>
            </a:fld>
            <a:endParaRPr lang="en-US"/>
          </a:p>
        </p:txBody>
      </p:sp>
    </p:spTree>
    <p:extLst>
      <p:ext uri="{BB962C8B-B14F-4D97-AF65-F5344CB8AC3E}">
        <p14:creationId xmlns:p14="http://schemas.microsoft.com/office/powerpoint/2010/main" val="3292974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 are now going to look at some ways GMOs</a:t>
            </a:r>
            <a:r>
              <a:rPr lang="en-US" sz="1400" baseline="0" dirty="0" smtClean="0"/>
              <a:t> might impact Christianity.</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35</a:t>
            </a:fld>
            <a:endParaRPr lang="en-US"/>
          </a:p>
        </p:txBody>
      </p:sp>
    </p:spTree>
    <p:extLst>
      <p:ext uri="{BB962C8B-B14F-4D97-AF65-F5344CB8AC3E}">
        <p14:creationId xmlns:p14="http://schemas.microsoft.com/office/powerpoint/2010/main" val="3653400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charset="0"/>
                <a:sym typeface="Wingdings" pitchFamily="2" charset="2"/>
              </a:rPr>
              <a:t></a:t>
            </a:r>
            <a:r>
              <a:rPr lang="en-US" sz="1400" dirty="0" smtClean="0"/>
              <a:t>There are no dietary restrictions in Christianity other then an admonition</a:t>
            </a:r>
            <a:r>
              <a:rPr lang="en-US" sz="1400" baseline="0" dirty="0" smtClean="0"/>
              <a:t> against </a:t>
            </a:r>
            <a:r>
              <a:rPr lang="en-US" sz="1400" kern="1200" dirty="0" smtClean="0">
                <a:solidFill>
                  <a:schemeClr val="tx1"/>
                </a:solidFill>
                <a:effectLst/>
                <a:latin typeface="+mn-lt"/>
                <a:ea typeface="+mn-ea"/>
                <a:cs typeface="+mn-cs"/>
              </a:rPr>
              <a:t>gluttony and eating foods sacrificed</a:t>
            </a:r>
            <a:r>
              <a:rPr lang="en-US" sz="1400" kern="1200" baseline="0" dirty="0" smtClean="0">
                <a:solidFill>
                  <a:schemeClr val="tx1"/>
                </a:solidFill>
                <a:effectLst/>
                <a:latin typeface="+mn-lt"/>
                <a:ea typeface="+mn-ea"/>
                <a:cs typeface="+mn-cs"/>
              </a:rPr>
              <a:t> to idols</a:t>
            </a:r>
            <a:r>
              <a:rPr lang="en-US" sz="1400" kern="1200" dirty="0" smtClean="0">
                <a:solidFill>
                  <a:schemeClr val="tx1"/>
                </a:solidFill>
                <a:effectLst/>
                <a:latin typeface="+mn-lt"/>
                <a:ea typeface="+mn-ea"/>
                <a:cs typeface="+mn-cs"/>
              </a:rPr>
              <a:t>.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An example would be </a:t>
            </a:r>
            <a:r>
              <a:rPr lang="en-US" sz="1400" i="0" dirty="0" smtClean="0"/>
              <a:t>Colossians 2:16-17,</a:t>
            </a:r>
            <a:r>
              <a:rPr lang="en-US" sz="1400" i="0" baseline="0" dirty="0" smtClean="0"/>
              <a:t> which says,</a:t>
            </a:r>
            <a:r>
              <a:rPr lang="en-US" sz="1400" i="0" dirty="0" smtClean="0"/>
              <a:t> “</a:t>
            </a:r>
            <a:r>
              <a:rPr lang="en-US" sz="1400" dirty="0" smtClean="0"/>
              <a:t>Therefore no one is to act as your judge in regard to food or drink…” </a:t>
            </a:r>
            <a:r>
              <a:rPr lang="en-US" sz="1400" dirty="0" smtClean="0">
                <a:cs typeface="Arial" charset="0"/>
                <a:sym typeface="Wingdings" pitchFamily="2" charset="2"/>
              </a:rPr>
              <a:t> </a:t>
            </a:r>
            <a:r>
              <a:rPr lang="en-US" sz="1400" baseline="0" dirty="0" smtClean="0"/>
              <a:t>Although </a:t>
            </a:r>
            <a:r>
              <a:rPr lang="en-US" sz="1400" kern="1200" dirty="0" smtClean="0">
                <a:solidFill>
                  <a:schemeClr val="tx1"/>
                </a:solidFill>
                <a:effectLst/>
                <a:latin typeface="+mn-lt"/>
                <a:ea typeface="+mn-ea"/>
                <a:cs typeface="+mn-cs"/>
              </a:rPr>
              <a:t>Judaism does adhere to a strict dietary code, Orthodox Rabbis have ruled that genetic modification of food is irrelevant to the Jewish dietary laws.</a:t>
            </a:r>
            <a:r>
              <a:rPr lang="en-US" sz="1400" dirty="0" smtClean="0">
                <a:cs typeface="Arial" charset="0"/>
                <a:sym typeface="Wingdings" pitchFamily="2" charset="2"/>
              </a:rPr>
              <a:t> So, obviously there is no restriction on the eating of GMOs by Christians or Jews. </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36</a:t>
            </a:fld>
            <a:endParaRPr lang="en-US"/>
          </a:p>
        </p:txBody>
      </p:sp>
    </p:spTree>
    <p:extLst>
      <p:ext uri="{BB962C8B-B14F-4D97-AF65-F5344CB8AC3E}">
        <p14:creationId xmlns:p14="http://schemas.microsoft.com/office/powerpoint/2010/main" val="1396789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charset="0"/>
                <a:sym typeface="Wingdings" pitchFamily="2" charset="2"/>
              </a:rPr>
              <a:t> </a:t>
            </a:r>
            <a:r>
              <a:rPr lang="en-US" sz="1400" dirty="0" smtClean="0"/>
              <a:t>S</a:t>
            </a:r>
            <a:r>
              <a:rPr lang="en-US" sz="1400" kern="1200" dirty="0" smtClean="0">
                <a:solidFill>
                  <a:schemeClr val="tx1"/>
                </a:solidFill>
                <a:effectLst/>
                <a:latin typeface="+mn-lt"/>
                <a:ea typeface="+mn-ea"/>
                <a:cs typeface="+mn-cs"/>
              </a:rPr>
              <a:t>ome Christians say that by creating GMOs, scientists are “playing God.“</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However, human beings have been breeding plants for thousands of years. Here are two examples. </a:t>
            </a:r>
            <a:r>
              <a:rPr lang="en-US" sz="1400" dirty="0" smtClean="0">
                <a:cs typeface="Arial" charset="0"/>
                <a:sym typeface="Wingdings" pitchFamily="2" charset="2"/>
              </a:rPr>
              <a:t></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37</a:t>
            </a:fld>
            <a:endParaRPr lang="en-US"/>
          </a:p>
        </p:txBody>
      </p:sp>
    </p:spTree>
    <p:extLst>
      <p:ext uri="{BB962C8B-B14F-4D97-AF65-F5344CB8AC3E}">
        <p14:creationId xmlns:p14="http://schemas.microsoft.com/office/powerpoint/2010/main" val="1396789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baseline="0" dirty="0" smtClean="0"/>
              <a:t>This is the familiar corn plant with large ears of corn. </a:t>
            </a:r>
            <a:r>
              <a:rPr lang="en-US" sz="1400" dirty="0" smtClean="0">
                <a:cs typeface="Arial" charset="0"/>
                <a:sym typeface="Wingdings" pitchFamily="2" charset="2"/>
              </a:rPr>
              <a:t> </a:t>
            </a:r>
            <a:r>
              <a:rPr lang="en-US" sz="1400" baseline="0" dirty="0" smtClean="0"/>
              <a:t>However, corn originally comes from the </a:t>
            </a:r>
            <a:r>
              <a:rPr lang="en-US" sz="1400" baseline="0" dirty="0" err="1" smtClean="0"/>
              <a:t>teosinte</a:t>
            </a:r>
            <a:r>
              <a:rPr lang="en-US" sz="1400" baseline="0" dirty="0" smtClean="0"/>
              <a:t> plant, which produces only a few grains of seed from each ear. </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38</a:t>
            </a:fld>
            <a:endParaRPr lang="en-US"/>
          </a:p>
        </p:txBody>
      </p:sp>
    </p:spTree>
    <p:extLst>
      <p:ext uri="{BB962C8B-B14F-4D97-AF65-F5344CB8AC3E}">
        <p14:creationId xmlns:p14="http://schemas.microsoft.com/office/powerpoint/2010/main" val="4213438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dirty="0" smtClean="0"/>
              <a:t>These</a:t>
            </a:r>
            <a:r>
              <a:rPr lang="en-US" sz="1400" baseline="0" dirty="0" smtClean="0"/>
              <a:t> are drawings of yellow and red carrots done in a Flemish botanical book </a:t>
            </a:r>
            <a:r>
              <a:rPr lang="en-US" sz="1400" b="0" dirty="0" smtClean="0"/>
              <a:t>from </a:t>
            </a:r>
            <a:r>
              <a:rPr lang="en-US" sz="1400" baseline="0" dirty="0" smtClean="0"/>
              <a:t>1554. </a:t>
            </a:r>
            <a:r>
              <a:rPr lang="en-US" sz="1400" dirty="0" smtClean="0">
                <a:cs typeface="Arial" charset="0"/>
                <a:sym typeface="Wingdings" pitchFamily="2" charset="2"/>
              </a:rPr>
              <a:t> These carrots came from wild carrots, shown on the right.  </a:t>
            </a:r>
            <a:r>
              <a:rPr lang="en-US" sz="1400" baseline="0" dirty="0" smtClean="0"/>
              <a:t>Since this time, carrots have been bred to be orange and sweet, vastly different from the wild variety.</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sym typeface="Wingdings" pitchFamily="2" charset="2"/>
              </a:rPr>
              <a:t>These</a:t>
            </a:r>
            <a:r>
              <a:rPr lang="en-US" sz="1400" kern="1200" baseline="0" dirty="0" smtClean="0">
                <a:solidFill>
                  <a:schemeClr val="tx1"/>
                </a:solidFill>
                <a:effectLst/>
                <a:latin typeface="+mn-lt"/>
                <a:ea typeface="+mn-ea"/>
                <a:cs typeface="+mn-cs"/>
                <a:sym typeface="Wingdings" pitchFamily="2" charset="2"/>
              </a:rPr>
              <a:t> examples show </a:t>
            </a:r>
            <a:r>
              <a:rPr lang="en-US" sz="1400" kern="1200" dirty="0" smtClean="0">
                <a:solidFill>
                  <a:schemeClr val="tx1"/>
                </a:solidFill>
                <a:effectLst/>
                <a:latin typeface="+mn-lt"/>
                <a:ea typeface="+mn-ea"/>
                <a:cs typeface="+mn-cs"/>
              </a:rPr>
              <a:t>that the crops we now grow are quite different from those that God originally created. In essence, we have been “playing God” all along. </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39</a:t>
            </a:fld>
            <a:endParaRPr lang="en-US"/>
          </a:p>
        </p:txBody>
      </p:sp>
    </p:spTree>
    <p:extLst>
      <p:ext uri="{BB962C8B-B14F-4D97-AF65-F5344CB8AC3E}">
        <p14:creationId xmlns:p14="http://schemas.microsoft.com/office/powerpoint/2010/main" val="421343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There is even</a:t>
            </a:r>
            <a:r>
              <a:rPr lang="en-US" sz="1400" baseline="0" dirty="0" smtClean="0"/>
              <a:t> a movie that uses </a:t>
            </a:r>
            <a:r>
              <a:rPr lang="en-US" sz="1400" dirty="0" smtClean="0">
                <a:cs typeface="Arial" charset="0"/>
                <a:sym typeface="Wingdings" pitchFamily="2" charset="2"/>
              </a:rPr>
              <a:t> </a:t>
            </a:r>
            <a:r>
              <a:rPr lang="en-US" sz="1400" baseline="0" dirty="0" smtClean="0"/>
              <a:t>genetic modification of a catfish as the main part of its plot. However, instead of us eating the fish, the fish eats us!</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4</a:t>
            </a:fld>
            <a:endParaRPr lang="en-US"/>
          </a:p>
        </p:txBody>
      </p:sp>
    </p:spTree>
    <p:extLst>
      <p:ext uri="{BB962C8B-B14F-4D97-AF65-F5344CB8AC3E}">
        <p14:creationId xmlns:p14="http://schemas.microsoft.com/office/powerpoint/2010/main" val="1604625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Besides providing a financial</a:t>
            </a:r>
            <a:r>
              <a:rPr lang="en-US" sz="1400" baseline="0" dirty="0" smtClean="0"/>
              <a:t> benefit, GMOs can provide tangible help to people of third world countries. </a:t>
            </a:r>
            <a:r>
              <a:rPr lang="en-US" sz="1400" dirty="0" smtClean="0">
                <a:cs typeface="Arial" charset="0"/>
                <a:sym typeface="Wingdings" pitchFamily="2" charset="2"/>
              </a:rPr>
              <a:t> </a:t>
            </a:r>
            <a:r>
              <a:rPr lang="en-US" sz="1400" dirty="0" smtClean="0"/>
              <a:t>Vitamin A deficiency kills ~670,000 children under the age of 5 each year. So, scientists </a:t>
            </a:r>
            <a:r>
              <a:rPr lang="en-US" sz="1400" dirty="0" smtClean="0">
                <a:cs typeface="Arial" charset="0"/>
                <a:sym typeface="Wingdings" pitchFamily="2" charset="2"/>
              </a:rPr>
              <a:t> </a:t>
            </a:r>
            <a:r>
              <a:rPr lang="en-US" sz="1400" dirty="0" smtClean="0"/>
              <a:t>genetically engineered into rice the beta-carotene gene, which is a precursor of vitamin A. </a:t>
            </a:r>
            <a:r>
              <a:rPr lang="en-US" sz="1400" dirty="0" smtClean="0">
                <a:cs typeface="Arial" charset="0"/>
                <a:sym typeface="Wingdings" pitchFamily="2" charset="2"/>
              </a:rPr>
              <a:t> </a:t>
            </a:r>
            <a:r>
              <a:rPr lang="en-US" sz="1400" dirty="0" smtClean="0"/>
              <a:t>An average serving of this rice supplies more than half the daily vitamin A requirement.</a:t>
            </a:r>
            <a:r>
              <a:rPr lang="en-US" sz="1400" dirty="0" smtClean="0">
                <a:cs typeface="Arial" charset="0"/>
                <a:sym typeface="Wingdings" pitchFamily="2" charset="2"/>
              </a:rPr>
              <a:t> Since a large percentage of the world’s children primarily eat rice, this would be a good way for them to get extra vitamin A and prevent childhood deaths. </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B656E9EC-83EF-4E42-8698-85123165CD37}" type="slidenum">
              <a:rPr lang="en-US" smtClean="0"/>
              <a:t>40</a:t>
            </a:fld>
            <a:endParaRPr lang="en-US"/>
          </a:p>
        </p:txBody>
      </p:sp>
    </p:spTree>
    <p:extLst>
      <p:ext uri="{BB962C8B-B14F-4D97-AF65-F5344CB8AC3E}">
        <p14:creationId xmlns:p14="http://schemas.microsoft.com/office/powerpoint/2010/main" val="3646832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However, Greenpeace and several other environmental</a:t>
            </a:r>
            <a:r>
              <a:rPr lang="en-US" sz="1400" baseline="0" dirty="0" smtClean="0"/>
              <a:t> organizations</a:t>
            </a:r>
            <a:r>
              <a:rPr lang="en-US" sz="1400" dirty="0" smtClean="0"/>
              <a:t> have strongly opposed the introduction</a:t>
            </a:r>
            <a:r>
              <a:rPr lang="en-US" sz="1400" baseline="0" dirty="0" smtClean="0"/>
              <a:t> of</a:t>
            </a:r>
            <a:r>
              <a:rPr lang="en-US" sz="1400" dirty="0" smtClean="0"/>
              <a:t> any kind of GMOs, even those that might help</a:t>
            </a:r>
            <a:r>
              <a:rPr lang="en-US" sz="1400" baseline="0" dirty="0" smtClean="0"/>
              <a:t> third world populations. In this article, Greenpeace co-founder Patrick Moore said that Greenpeace should be charged with </a:t>
            </a:r>
            <a:r>
              <a:rPr lang="en-US" sz="1400" dirty="0" smtClean="0">
                <a:cs typeface="Arial" charset="0"/>
                <a:sym typeface="Wingdings" pitchFamily="2" charset="2"/>
              </a:rPr>
              <a:t> </a:t>
            </a:r>
            <a:r>
              <a:rPr lang="en-US" sz="1400" baseline="0" dirty="0" smtClean="0"/>
              <a:t>crimes against humanity for opposing the introduction of golden rice, which could save hundreds of thousand of children from blindness and death each year.</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41</a:t>
            </a:fld>
            <a:endParaRPr lang="en-US"/>
          </a:p>
        </p:txBody>
      </p:sp>
    </p:spTree>
    <p:extLst>
      <p:ext uri="{BB962C8B-B14F-4D97-AF65-F5344CB8AC3E}">
        <p14:creationId xmlns:p14="http://schemas.microsoft.com/office/powerpoint/2010/main" val="1459563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charset="0"/>
                <a:sym typeface="Wingdings" pitchFamily="2" charset="2"/>
              </a:rPr>
              <a:t> </a:t>
            </a:r>
            <a:r>
              <a:rPr lang="en-US" sz="1400" dirty="0" smtClean="0"/>
              <a:t>Hawaiian papaya was wiped out on the island of Oahu in the 1950’s by the papaya </a:t>
            </a:r>
            <a:r>
              <a:rPr lang="en-US" sz="1400" dirty="0" err="1" smtClean="0"/>
              <a:t>ringspot</a:t>
            </a:r>
            <a:r>
              <a:rPr lang="en-US" sz="1400" dirty="0" smtClean="0"/>
              <a:t> virus (PRSV), so </a:t>
            </a:r>
            <a:r>
              <a:rPr lang="en-US" sz="1400" dirty="0" smtClean="0">
                <a:cs typeface="Arial" charset="0"/>
                <a:sym typeface="Wingdings" pitchFamily="2" charset="2"/>
              </a:rPr>
              <a:t> </a:t>
            </a:r>
            <a:r>
              <a:rPr lang="en-US" sz="1400" dirty="0" smtClean="0"/>
              <a:t>production was moved to the big island. However, </a:t>
            </a:r>
            <a:r>
              <a:rPr lang="en-US" sz="1400" dirty="0" smtClean="0">
                <a:cs typeface="Arial" charset="0"/>
                <a:sym typeface="Wingdings" pitchFamily="2" charset="2"/>
              </a:rPr>
              <a:t> </a:t>
            </a:r>
            <a:r>
              <a:rPr lang="en-US" sz="1400" dirty="0" smtClean="0"/>
              <a:t>PRSV infection on the big island began in the 1970’s and by the early 1990’s had destroyed most of the crops.</a:t>
            </a:r>
            <a:r>
              <a:rPr lang="en-US" sz="1400" baseline="0" dirty="0" smtClean="0"/>
              <a:t> So, in 1996, </a:t>
            </a:r>
            <a:r>
              <a:rPr lang="en-US" sz="1400" dirty="0" smtClean="0">
                <a:cs typeface="Arial" charset="0"/>
                <a:sym typeface="Wingdings" pitchFamily="2" charset="2"/>
              </a:rPr>
              <a:t> </a:t>
            </a:r>
            <a:r>
              <a:rPr lang="en-US" sz="1400" baseline="0" dirty="0" smtClean="0"/>
              <a:t>s</a:t>
            </a:r>
            <a:r>
              <a:rPr lang="en-US" sz="1400" dirty="0" smtClean="0"/>
              <a:t>cientists genetically engineered a gene that produced defective viral coat protein</a:t>
            </a:r>
            <a:r>
              <a:rPr lang="en-US" sz="1400" baseline="0" dirty="0" smtClean="0"/>
              <a:t> and put it into the papaya plant. When PRSV infects the genetically-engineered plant, RNA from the defective coat protein gene silences the expression of the real viral coat protein, preventing replication of the virus. However, scientists didn’t discover how their defective gene actually worked until many years later. </a:t>
            </a:r>
            <a:r>
              <a:rPr lang="en-US" sz="1400" dirty="0" smtClean="0">
                <a:cs typeface="Arial" charset="0"/>
                <a:sym typeface="Wingdings" pitchFamily="2" charset="2"/>
              </a:rPr>
              <a:t> </a:t>
            </a:r>
            <a:r>
              <a:rPr lang="en-US" sz="1400" dirty="0" smtClean="0"/>
              <a:t>The $60,000 U.S. government project saved the multi-million dollar Hawaiian papaya industry and has provided hundreds</a:t>
            </a:r>
            <a:r>
              <a:rPr lang="en-US" sz="1400" baseline="0" dirty="0" smtClean="0"/>
              <a:t> of jobs for Hawaiians</a:t>
            </a:r>
            <a:r>
              <a:rPr lang="en-US" sz="1400" dirty="0" smtClean="0"/>
              <a:t>.</a:t>
            </a:r>
            <a:r>
              <a:rPr lang="en-US" sz="1400" dirty="0" smtClean="0">
                <a:cs typeface="Arial" charset="0"/>
                <a:sym typeface="Wingdings" pitchFamily="2" charset="2"/>
              </a:rPr>
              <a:t> </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42</a:t>
            </a:fld>
            <a:endParaRPr lang="en-US"/>
          </a:p>
        </p:txBody>
      </p:sp>
    </p:spTree>
    <p:extLst>
      <p:ext uri="{BB962C8B-B14F-4D97-AF65-F5344CB8AC3E}">
        <p14:creationId xmlns:p14="http://schemas.microsoft.com/office/powerpoint/2010/main" val="240682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dirty="0" smtClean="0"/>
              <a:t>Worldwide</a:t>
            </a:r>
            <a:r>
              <a:rPr lang="en-US" sz="1400" baseline="0" dirty="0" smtClean="0"/>
              <a:t> there are 300,000 deaths from pesticide poisoning each year. </a:t>
            </a:r>
            <a:r>
              <a:rPr lang="en-US" sz="1400" dirty="0" smtClean="0">
                <a:cs typeface="Arial" charset="0"/>
                <a:sym typeface="Wingdings" pitchFamily="2" charset="2"/>
              </a:rPr>
              <a:t> </a:t>
            </a:r>
            <a:r>
              <a:rPr lang="en-US" sz="1400" baseline="0" dirty="0" smtClean="0"/>
              <a:t>Even in California there are about 1,200 poisonings each year (though not necessarily fatal). </a:t>
            </a:r>
            <a:r>
              <a:rPr lang="en-US" sz="1400" dirty="0" smtClean="0">
                <a:cs typeface="Arial" charset="0"/>
                <a:sym typeface="Wingdings" pitchFamily="2" charset="2"/>
              </a:rPr>
              <a:t> </a:t>
            </a:r>
            <a:r>
              <a:rPr lang="en-US" sz="1400" baseline="0" dirty="0" smtClean="0"/>
              <a:t>Since pest resistant GMOs can be grown in the absence of pesticides, these deaths and injuries could be eliminated through expanded culture of GMO crops. </a:t>
            </a:r>
            <a:r>
              <a:rPr lang="en-US" sz="1400" dirty="0" smtClean="0">
                <a:cs typeface="Arial" charset="0"/>
                <a:sym typeface="Wingdings" pitchFamily="2" charset="2"/>
              </a:rPr>
              <a:t> </a:t>
            </a:r>
            <a:r>
              <a:rPr lang="en-US" sz="1400" baseline="0" dirty="0" smtClean="0"/>
              <a:t>Likewise, GMOs can allow farmers to use less toxic herbicides to control weeds. The result is lowered environmental impact by agriculture. </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43</a:t>
            </a:fld>
            <a:endParaRPr lang="en-US"/>
          </a:p>
        </p:txBody>
      </p:sp>
    </p:spTree>
    <p:extLst>
      <p:ext uri="{BB962C8B-B14F-4D97-AF65-F5344CB8AC3E}">
        <p14:creationId xmlns:p14="http://schemas.microsoft.com/office/powerpoint/2010/main" val="947473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dirty="0" smtClean="0"/>
              <a:t>The population</a:t>
            </a:r>
            <a:r>
              <a:rPr lang="en-US" sz="1400" baseline="0" dirty="0" smtClean="0"/>
              <a:t> of the world is expected to rise from the current 7 billion to 9 billion by 2050. This rise will require an increase in global crop production of nearly 50%. </a:t>
            </a:r>
            <a:r>
              <a:rPr lang="en-US" sz="1400" dirty="0" smtClean="0">
                <a:cs typeface="Arial" charset="0"/>
                <a:sym typeface="Wingdings" pitchFamily="2" charset="2"/>
              </a:rPr>
              <a:t> </a:t>
            </a:r>
            <a:r>
              <a:rPr lang="en-US" sz="1400" baseline="0" dirty="0" smtClean="0"/>
              <a:t>Since most of the arable land is already dedicated to agriculture, </a:t>
            </a:r>
            <a:r>
              <a:rPr lang="en-US" sz="1400" dirty="0" smtClean="0">
                <a:cs typeface="Arial" charset="0"/>
                <a:sym typeface="Wingdings" pitchFamily="2" charset="2"/>
              </a:rPr>
              <a:t> </a:t>
            </a:r>
            <a:r>
              <a:rPr lang="en-US" sz="1400" baseline="0" dirty="0" smtClean="0"/>
              <a:t>gains in production will require significant increases in productivity. In third world countries, where most of population increases will occur, agricultural production is significantly impacted by pests, disease and weeds. </a:t>
            </a:r>
            <a:r>
              <a:rPr lang="en-US" sz="1400" dirty="0" smtClean="0">
                <a:cs typeface="Arial" charset="0"/>
                <a:sym typeface="Wingdings" pitchFamily="2" charset="2"/>
              </a:rPr>
              <a:t> </a:t>
            </a:r>
            <a:r>
              <a:rPr lang="en-US" sz="1400" baseline="0" dirty="0" smtClean="0"/>
              <a:t>GMOs can dramatically improve productivity under these conditions.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44</a:t>
            </a:fld>
            <a:endParaRPr lang="en-US"/>
          </a:p>
        </p:txBody>
      </p:sp>
    </p:spTree>
    <p:extLst>
      <p:ext uri="{BB962C8B-B14F-4D97-AF65-F5344CB8AC3E}">
        <p14:creationId xmlns:p14="http://schemas.microsoft.com/office/powerpoint/2010/main" val="3151793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Genetic modification of plants</a:t>
            </a:r>
            <a:r>
              <a:rPr lang="en-US" sz="1400" baseline="0" dirty="0" smtClean="0">
                <a:cs typeface="Arial" charset="0"/>
                <a:sym typeface="Wingdings" pitchFamily="2" charset="2"/>
              </a:rPr>
              <a:t> hold promise for the future. </a:t>
            </a:r>
            <a:r>
              <a:rPr lang="en-US" sz="1400" dirty="0" smtClean="0">
                <a:cs typeface="Arial" charset="0"/>
                <a:sym typeface="Wingdings" pitchFamily="2" charset="2"/>
              </a:rPr>
              <a:t> </a:t>
            </a:r>
            <a:r>
              <a:rPr lang="en-US" sz="1400" dirty="0" smtClean="0"/>
              <a:t>Plants cannot use nitrogen</a:t>
            </a:r>
            <a:r>
              <a:rPr lang="en-US" sz="1400" baseline="0" dirty="0" smtClean="0"/>
              <a:t> directly from the atmosphere, but require it to be in a chemical form that can be absorbed by the roots. Only certain classes of bacteria can fix nitrogen from the air. </a:t>
            </a:r>
            <a:r>
              <a:rPr lang="en-US" sz="1400" dirty="0" smtClean="0">
                <a:cs typeface="Arial" charset="0"/>
                <a:sym typeface="Wingdings" pitchFamily="2" charset="2"/>
              </a:rPr>
              <a:t> </a:t>
            </a:r>
            <a:r>
              <a:rPr lang="en-US" sz="1400" baseline="0" dirty="0" smtClean="0"/>
              <a:t>Legumes, such as peas and beans, live in symbiosis with these nitrogen-fixing bacteria, providing them high energy carbon molecules in exchange for fixed nitrogen. However, through genetic engineering, it would be possible to insert the genes involved in nitrogen fixation directly into plants, allowing them to produce their own nitrogen. </a:t>
            </a:r>
            <a:r>
              <a:rPr lang="en-US" sz="1400" dirty="0" smtClean="0">
                <a:cs typeface="Arial" charset="0"/>
                <a:sym typeface="Wingdings" pitchFamily="2" charset="2"/>
              </a:rPr>
              <a:t> </a:t>
            </a:r>
            <a:r>
              <a:rPr lang="en-US" sz="1400" baseline="0" dirty="0" smtClean="0"/>
              <a:t>These crops would require little or no fertilizers, reducing the carbon footprint </a:t>
            </a:r>
            <a:r>
              <a:rPr lang="en-US" sz="1400" dirty="0" smtClean="0">
                <a:cs typeface="Arial" charset="0"/>
                <a:sym typeface="Wingdings" pitchFamily="2" charset="2"/>
              </a:rPr>
              <a:t> </a:t>
            </a:r>
            <a:r>
              <a:rPr lang="en-US" sz="1400" baseline="0" dirty="0" smtClean="0"/>
              <a:t>and environmental impact of fertilizer runoff from farms. In many parts of the world, climate change has resulted in reduced rainfall, such as in much of northern and eastern Africa. </a:t>
            </a:r>
            <a:r>
              <a:rPr lang="en-US" sz="1400" dirty="0" smtClean="0">
                <a:cs typeface="Arial" charset="0"/>
                <a:sym typeface="Wingdings" pitchFamily="2" charset="2"/>
              </a:rPr>
              <a:t> </a:t>
            </a:r>
            <a:r>
              <a:rPr lang="en-US" sz="1400" baseline="0" dirty="0" smtClean="0"/>
              <a:t>Drought resistant crops would markedly increase crop yields in these regions, contributing to food sustainability. There are also a number of areas where plant diseases greatly impact yields. </a:t>
            </a:r>
            <a:r>
              <a:rPr lang="en-US" sz="1400" dirty="0" smtClean="0">
                <a:cs typeface="Arial" charset="0"/>
                <a:sym typeface="Wingdings" pitchFamily="2" charset="2"/>
              </a:rPr>
              <a:t> </a:t>
            </a:r>
            <a:r>
              <a:rPr lang="en-US" sz="1400" baseline="0" dirty="0" smtClean="0"/>
              <a:t>GMOs engineered for resistance to these diseases would contribute to food sustainability.</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45</a:t>
            </a:fld>
            <a:endParaRPr lang="en-US"/>
          </a:p>
        </p:txBody>
      </p:sp>
    </p:spTree>
    <p:extLst>
      <p:ext uri="{BB962C8B-B14F-4D97-AF65-F5344CB8AC3E}">
        <p14:creationId xmlns:p14="http://schemas.microsoft.com/office/powerpoint/2010/main" val="968548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 general,</a:t>
            </a:r>
            <a:r>
              <a:rPr lang="en-US" sz="1400" baseline="0" dirty="0" smtClean="0"/>
              <a:t> opponents of GMOs are the same organizations that are environmental advocates or part of the nutritional health community.</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46</a:t>
            </a:fld>
            <a:endParaRPr lang="en-US"/>
          </a:p>
        </p:txBody>
      </p:sp>
    </p:spTree>
    <p:extLst>
      <p:ext uri="{BB962C8B-B14F-4D97-AF65-F5344CB8AC3E}">
        <p14:creationId xmlns:p14="http://schemas.microsoft.com/office/powerpoint/2010/main" val="3653400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Since environmentalists tend to be on the left side of the political spectrum. Keith </a:t>
            </a:r>
            <a:r>
              <a:rPr lang="en-US" sz="1400" baseline="0" dirty="0" err="1" smtClean="0"/>
              <a:t>Kloor</a:t>
            </a:r>
            <a:r>
              <a:rPr lang="en-US" sz="1400" baseline="0" dirty="0" smtClean="0"/>
              <a:t> of Slate wrote an article saying GMO opponents are the climate skeptics of the left, implying that they are ignoring the data and acting irrationally.</a:t>
            </a:r>
            <a:r>
              <a:rPr lang="en-US" sz="1400"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B656E9EC-83EF-4E42-8698-85123165CD37}" type="slidenum">
              <a:rPr lang="en-US" smtClean="0"/>
              <a:t>47</a:t>
            </a:fld>
            <a:endParaRPr lang="en-US"/>
          </a:p>
        </p:txBody>
      </p:sp>
    </p:spTree>
    <p:extLst>
      <p:ext uri="{BB962C8B-B14F-4D97-AF65-F5344CB8AC3E}">
        <p14:creationId xmlns:p14="http://schemas.microsoft.com/office/powerpoint/2010/main" val="2440747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C0588-CAF0-459E-B5B8-51C794549B0F}" type="slidenum">
              <a:rPr lang="en-US"/>
              <a:pPr/>
              <a:t>48</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sz="1400" dirty="0" smtClean="0"/>
              <a:t>42 </a:t>
            </a:r>
            <a:r>
              <a:rPr lang="en-US" sz="1400" dirty="0"/>
              <a:t>nations </a:t>
            </a:r>
            <a:r>
              <a:rPr lang="en-US" sz="1400" dirty="0" smtClean="0"/>
              <a:t>require labeling</a:t>
            </a:r>
            <a:r>
              <a:rPr lang="en-US" sz="1400" baseline="0" dirty="0" smtClean="0"/>
              <a:t> of food that contains GMO components.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These are countries throughout the world, with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most of the countries</a:t>
            </a:r>
            <a:r>
              <a:rPr lang="en-US" sz="1400" kern="1200" baseline="0" dirty="0" smtClean="0">
                <a:solidFill>
                  <a:schemeClr val="tx1"/>
                </a:solidFill>
                <a:effectLst/>
                <a:latin typeface="+mn-lt"/>
                <a:ea typeface="+mn-ea"/>
                <a:cs typeface="+mn-cs"/>
              </a:rPr>
              <a:t> belonging to the European Union, which dictates the laws of all those countries.</a:t>
            </a:r>
            <a:r>
              <a:rPr lang="en-US" sz="1400" dirty="0" smtClean="0">
                <a:cs typeface="Arial" charset="0"/>
                <a:sym typeface="Wingdings" pitchFamily="2" charset="2"/>
              </a:rPr>
              <a:t> In countries</a:t>
            </a:r>
            <a:r>
              <a:rPr lang="en-US" sz="1400" baseline="0" dirty="0" smtClean="0">
                <a:cs typeface="Arial" charset="0"/>
                <a:sym typeface="Wingdings" pitchFamily="2" charset="2"/>
              </a:rPr>
              <a:t> where GMO labeling is required, GMO food products have all but disappeared, because stores will not carry GMO products for fear of being unable to sell them, even though surveys show that consumers do not usually read the labels. </a:t>
            </a:r>
            <a:r>
              <a:rPr lang="en-US" sz="1400" dirty="0" smtClean="0">
                <a:cs typeface="Arial" charset="0"/>
                <a:sym typeface="Wingdings" pitchFamily="2" charset="2"/>
              </a:rPr>
              <a:t></a:t>
            </a:r>
            <a:endParaRPr lang="en-US" sz="14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Now, we are going to look at GMOs and the law. </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49</a:t>
            </a:fld>
            <a:endParaRPr lang="en-US"/>
          </a:p>
        </p:txBody>
      </p:sp>
    </p:spTree>
    <p:extLst>
      <p:ext uri="{BB962C8B-B14F-4D97-AF65-F5344CB8AC3E}">
        <p14:creationId xmlns:p14="http://schemas.microsoft.com/office/powerpoint/2010/main" val="338236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First we are going to have a quiz. As you can see by all these bags, I have gone shopping. I am going to hold up an item and your job is guess whether it contains ingredients from genetically modified organisms. If you think it is genetically modified, just shout out “yes.” If not, then “no.” As a disclaimer, since GMOs do not have to be labeled, we can’t know for certain. Are you ready?</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5</a:t>
            </a:fld>
            <a:endParaRPr lang="en-US"/>
          </a:p>
        </p:txBody>
      </p:sp>
    </p:spTree>
    <p:extLst>
      <p:ext uri="{BB962C8B-B14F-4D97-AF65-F5344CB8AC3E}">
        <p14:creationId xmlns:p14="http://schemas.microsoft.com/office/powerpoint/2010/main" val="2485535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All genetically modified organisms contain patented DNA technology. </a:t>
            </a:r>
            <a:r>
              <a:rPr lang="en-US" sz="1400" dirty="0" smtClean="0">
                <a:cs typeface="Arial" charset="0"/>
                <a:sym typeface="Wingdings" pitchFamily="2" charset="2"/>
              </a:rPr>
              <a:t></a:t>
            </a:r>
            <a:r>
              <a:rPr lang="en-US" sz="1400" kern="1200" dirty="0" smtClean="0">
                <a:solidFill>
                  <a:schemeClr val="tx1"/>
                </a:solidFill>
                <a:effectLst/>
                <a:latin typeface="+mn-lt"/>
                <a:ea typeface="+mn-ea"/>
                <a:cs typeface="+mn-cs"/>
              </a:rPr>
              <a:t>The licensing terms require that users of the patent (i.e., farmers) not save any seed from any harvests, but buy licensed seed every year it is planted.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Without such licensing restrictions, patents on genetically engineered seeds would be useless to protect a company's investment in creating the patent.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However, to insure patent protection, some GM seed companies are now producing seed that when grown does not produce viable embryos, preventing the replanting of harvested seed.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Some interesting cases of patent infringement have resulted from farmers planting unlicensed GM seed. The most famous case involved Percy </a:t>
            </a:r>
            <a:r>
              <a:rPr lang="en-US" sz="1400" kern="1200" dirty="0" err="1" smtClean="0">
                <a:solidFill>
                  <a:schemeClr val="tx1"/>
                </a:solidFill>
                <a:effectLst/>
                <a:latin typeface="+mn-lt"/>
                <a:ea typeface="+mn-ea"/>
                <a:cs typeface="+mn-cs"/>
              </a:rPr>
              <a:t>Schmeiser</a:t>
            </a:r>
            <a:r>
              <a:rPr lang="en-US" sz="1400" kern="1200" dirty="0" smtClean="0">
                <a:solidFill>
                  <a:schemeClr val="tx1"/>
                </a:solidFill>
                <a:effectLst/>
                <a:latin typeface="+mn-lt"/>
                <a:ea typeface="+mn-ea"/>
                <a:cs typeface="+mn-cs"/>
              </a:rPr>
              <a:t>,</a:t>
            </a:r>
            <a:r>
              <a:rPr lang="en-US" sz="1400" kern="1200" baseline="0" dirty="0" smtClean="0">
                <a:solidFill>
                  <a:schemeClr val="tx1"/>
                </a:solidFill>
                <a:effectLst/>
                <a:latin typeface="+mn-lt"/>
                <a:ea typeface="+mn-ea"/>
                <a:cs typeface="+mn-cs"/>
              </a:rPr>
              <a:t> a canola farmer from </a:t>
            </a:r>
            <a:r>
              <a:rPr lang="en-US" sz="1400" dirty="0" smtClean="0"/>
              <a:t>Saskatchewan, Canada. The case inspired an extremely biased “documentary” entitled</a:t>
            </a:r>
            <a:r>
              <a:rPr lang="en-US" sz="1400" baseline="0" dirty="0" smtClean="0"/>
              <a:t> </a:t>
            </a:r>
            <a:r>
              <a:rPr lang="en-US" sz="1400" i="1" baseline="0" dirty="0" smtClean="0"/>
              <a:t>David vs. Monsanto</a:t>
            </a:r>
            <a:r>
              <a:rPr lang="en-US" sz="1400" i="0" baseline="0" dirty="0" smtClean="0"/>
              <a:t>. Let’s look at some excerpts.</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50</a:t>
            </a:fld>
            <a:endParaRPr lang="en-US"/>
          </a:p>
        </p:txBody>
      </p:sp>
    </p:spTree>
    <p:extLst>
      <p:ext uri="{BB962C8B-B14F-4D97-AF65-F5344CB8AC3E}">
        <p14:creationId xmlns:p14="http://schemas.microsoft.com/office/powerpoint/2010/main" val="2942353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 first saw this video several years ago and thought at the time that Monsanto was evil</a:t>
            </a:r>
            <a:r>
              <a:rPr lang="en-US" sz="1400" baseline="0" dirty="0" smtClean="0"/>
              <a:t> and the Canadian Courts insane. However, the truth is…</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51</a:t>
            </a:fld>
            <a:endParaRPr lang="en-US"/>
          </a:p>
        </p:txBody>
      </p:sp>
    </p:spTree>
    <p:extLst>
      <p:ext uri="{BB962C8B-B14F-4D97-AF65-F5344CB8AC3E}">
        <p14:creationId xmlns:p14="http://schemas.microsoft.com/office/powerpoint/2010/main" val="3057846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That the facts are not quite the same as those presented in </a:t>
            </a:r>
            <a:r>
              <a:rPr lang="en-US" sz="1400" i="1" dirty="0" smtClean="0"/>
              <a:t>David vs. Monsanto</a:t>
            </a:r>
            <a:r>
              <a:rPr lang="en-US" sz="1400" i="0" dirty="0" smtClean="0"/>
              <a:t>. Percy </a:t>
            </a:r>
            <a:r>
              <a:rPr lang="en-US" sz="1400" kern="1200" dirty="0" err="1" smtClean="0">
                <a:solidFill>
                  <a:schemeClr val="tx1"/>
                </a:solidFill>
                <a:effectLst/>
                <a:latin typeface="+mn-lt"/>
                <a:ea typeface="+mn-ea"/>
                <a:cs typeface="+mn-cs"/>
              </a:rPr>
              <a:t>Schmeiser</a:t>
            </a:r>
            <a:r>
              <a:rPr lang="en-US" sz="1400" kern="1200" dirty="0" smtClean="0">
                <a:solidFill>
                  <a:schemeClr val="tx1"/>
                </a:solidFill>
                <a:effectLst/>
                <a:latin typeface="+mn-lt"/>
                <a:ea typeface="+mn-ea"/>
                <a:cs typeface="+mn-cs"/>
              </a:rPr>
              <a:t> was found guilty of patent infringement by three courts (including the Canadian Supreme Court).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According to </a:t>
            </a:r>
            <a:r>
              <a:rPr lang="en-US" sz="1400" kern="1200" dirty="0" err="1" smtClean="0">
                <a:solidFill>
                  <a:schemeClr val="tx1"/>
                </a:solidFill>
                <a:effectLst/>
                <a:latin typeface="+mn-lt"/>
                <a:ea typeface="+mn-ea"/>
                <a:cs typeface="+mn-cs"/>
              </a:rPr>
              <a:t>Schmeiser’s</a:t>
            </a:r>
            <a:r>
              <a:rPr lang="en-US" sz="1400" kern="1200" dirty="0" smtClean="0">
                <a:solidFill>
                  <a:schemeClr val="tx1"/>
                </a:solidFill>
                <a:effectLst/>
                <a:latin typeface="+mn-lt"/>
                <a:ea typeface="+mn-ea"/>
                <a:cs typeface="+mn-cs"/>
              </a:rPr>
              <a:t> account, in 1997 he sprayed the herbicide </a:t>
            </a:r>
            <a:r>
              <a:rPr lang="en-US" sz="1400" kern="1200" dirty="0" err="1" smtClean="0">
                <a:solidFill>
                  <a:schemeClr val="tx1"/>
                </a:solidFill>
                <a:effectLst/>
                <a:latin typeface="+mn-lt"/>
                <a:ea typeface="+mn-ea"/>
                <a:cs typeface="+mn-cs"/>
              </a:rPr>
              <a:t>RoundUp</a:t>
            </a:r>
            <a:r>
              <a:rPr lang="en-US" sz="1400" kern="1200" dirty="0" smtClean="0">
                <a:solidFill>
                  <a:schemeClr val="tx1"/>
                </a:solidFill>
                <a:effectLst/>
                <a:latin typeface="+mn-lt"/>
                <a:ea typeface="+mn-ea"/>
                <a:cs typeface="+mn-cs"/>
              </a:rPr>
              <a:t> around telephone poles at the edge of his farm and discovered that the canola plants survived, indicating that they were GM canola plants.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He then sprayed an additional 4 acres of the adjacent field and found that 60% of the plants survived the spraying. The documentary suggested that the 60% came from wind-blown contamination. Does anybody believe that?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At harvest, </a:t>
            </a:r>
            <a:r>
              <a:rPr lang="en-US" sz="1400" kern="1200" dirty="0" err="1" smtClean="0">
                <a:solidFill>
                  <a:schemeClr val="tx1"/>
                </a:solidFill>
                <a:effectLst/>
                <a:latin typeface="+mn-lt"/>
                <a:ea typeface="+mn-ea"/>
                <a:cs typeface="+mn-cs"/>
              </a:rPr>
              <a:t>Schmeiser</a:t>
            </a:r>
            <a:r>
              <a:rPr lang="en-US" sz="1400" kern="1200" dirty="0" smtClean="0">
                <a:solidFill>
                  <a:schemeClr val="tx1"/>
                </a:solidFill>
                <a:effectLst/>
                <a:latin typeface="+mn-lt"/>
                <a:ea typeface="+mn-ea"/>
                <a:cs typeface="+mn-cs"/>
              </a:rPr>
              <a:t> saved the Roundup-resistant seed separately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and the following year </a:t>
            </a:r>
            <a:r>
              <a:rPr lang="en-US" sz="1400" i="1" kern="1200" dirty="0" smtClean="0">
                <a:solidFill>
                  <a:schemeClr val="tx1"/>
                </a:solidFill>
                <a:effectLst/>
                <a:latin typeface="+mn-lt"/>
                <a:ea typeface="+mn-ea"/>
                <a:cs typeface="+mn-cs"/>
              </a:rPr>
              <a:t>intentionally</a:t>
            </a:r>
            <a:r>
              <a:rPr lang="en-US" sz="1400" kern="1200" dirty="0" smtClean="0">
                <a:solidFill>
                  <a:schemeClr val="tx1"/>
                </a:solidFill>
                <a:effectLst/>
                <a:latin typeface="+mn-lt"/>
                <a:ea typeface="+mn-ea"/>
                <a:cs typeface="+mn-cs"/>
              </a:rPr>
              <a:t> planted an additional 1,000 acres (out of the 1,400) of land with the saved seed he knew to be Roundup resistant. Fortunately for </a:t>
            </a:r>
            <a:r>
              <a:rPr lang="en-US" sz="1400" kern="1200" dirty="0" err="1" smtClean="0">
                <a:solidFill>
                  <a:schemeClr val="tx1"/>
                </a:solidFill>
                <a:effectLst/>
                <a:latin typeface="+mn-lt"/>
                <a:ea typeface="+mn-ea"/>
                <a:cs typeface="+mn-cs"/>
              </a:rPr>
              <a:t>Schmeiser</a:t>
            </a:r>
            <a:r>
              <a:rPr lang="en-US" sz="1400" kern="1200" dirty="0" smtClean="0">
                <a:solidFill>
                  <a:schemeClr val="tx1"/>
                </a:solidFill>
                <a:effectLst/>
                <a:latin typeface="+mn-lt"/>
                <a:ea typeface="+mn-ea"/>
                <a:cs typeface="+mn-cs"/>
              </a:rPr>
              <a:t>, he did not use the herbicide Roundup on this crop, so the Canadian Supreme Court voided the lower court financial judgments. Monsanto had dropped the lawsuit for the 1997 crop, even though </a:t>
            </a:r>
            <a:r>
              <a:rPr lang="en-US" sz="1400" kern="1200" dirty="0" err="1" smtClean="0">
                <a:solidFill>
                  <a:schemeClr val="tx1"/>
                </a:solidFill>
                <a:effectLst/>
                <a:latin typeface="+mn-lt"/>
                <a:ea typeface="+mn-ea"/>
                <a:cs typeface="+mn-cs"/>
              </a:rPr>
              <a:t>Schmeiser’s</a:t>
            </a:r>
            <a:r>
              <a:rPr lang="en-US" sz="1400" kern="1200" dirty="0" smtClean="0">
                <a:solidFill>
                  <a:schemeClr val="tx1"/>
                </a:solidFill>
                <a:effectLst/>
                <a:latin typeface="+mn-lt"/>
                <a:ea typeface="+mn-ea"/>
                <a:cs typeface="+mn-cs"/>
              </a:rPr>
              <a:t> story of “accidental”</a:t>
            </a:r>
            <a:r>
              <a:rPr lang="en-US" sz="1400" kern="1200" baseline="0" dirty="0" smtClean="0">
                <a:solidFill>
                  <a:schemeClr val="tx1"/>
                </a:solidFill>
                <a:effectLst/>
                <a:latin typeface="+mn-lt"/>
                <a:ea typeface="+mn-ea"/>
                <a:cs typeface="+mn-cs"/>
              </a:rPr>
              <a:t> contamination was almost certainly false.</a:t>
            </a:r>
            <a:r>
              <a:rPr lang="en-US" sz="1400" dirty="0" smtClean="0">
                <a:cs typeface="Arial" charset="0"/>
                <a:sym typeface="Wingdings" pitchFamily="2" charset="2"/>
              </a:rPr>
              <a:t> </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52</a:t>
            </a:fld>
            <a:endParaRPr lang="en-US"/>
          </a:p>
        </p:txBody>
      </p:sp>
    </p:spTree>
    <p:extLst>
      <p:ext uri="{BB962C8B-B14F-4D97-AF65-F5344CB8AC3E}">
        <p14:creationId xmlns:p14="http://schemas.microsoft.com/office/powerpoint/2010/main" val="886379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Monsanto's Technology Agreement allows farmers to sell their genetically-modified crops to commodity markets, which are allowed to sell those seeds as a commodity, for anything but planting.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So, Vernon Bowman, after planting Roundup Ready soybean seed from Monsanto, decided to obtain second season crop seed from the commodity market, saving money on seed costs and avoiding the licensing fee. Since 94% of the soybean market in the U.S. uses Roundup Ready soybeans, the seed from the commodity market was probably nearly pure GM seed.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Bowman planted the seed from the commodity market </a:t>
            </a:r>
            <a:r>
              <a:rPr lang="en-US" sz="1400" i="1" kern="1200" dirty="0" smtClean="0">
                <a:solidFill>
                  <a:schemeClr val="tx1"/>
                </a:solidFill>
                <a:effectLst/>
                <a:latin typeface="+mn-lt"/>
                <a:ea typeface="+mn-ea"/>
                <a:cs typeface="+mn-cs"/>
              </a:rPr>
              <a:t>and</a:t>
            </a:r>
            <a:r>
              <a:rPr lang="en-US" sz="1400" kern="1200" dirty="0" smtClean="0">
                <a:solidFill>
                  <a:schemeClr val="tx1"/>
                </a:solidFill>
                <a:effectLst/>
                <a:latin typeface="+mn-lt"/>
                <a:ea typeface="+mn-ea"/>
                <a:cs typeface="+mn-cs"/>
              </a:rPr>
              <a:t> harvested the seed from that crop and saved it for next season's planting.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Then, amazingly, Bowman wrote Monsanto, telling them exactly what he had done!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Monsanto, of course, sued Bowman, since he had violated the terms of the license agreement, which prevented the planting of patented seed from previous harvests. Monsanto alleged that Bowman, in planting the seed from the commodity market violated the terms of the license agreement. A judge agreed with Monsanto, along with the United States Court of Appeals for the Federal Circuit. </a:t>
            </a:r>
            <a:r>
              <a:rPr lang="en-US" sz="1400" dirty="0" smtClean="0">
                <a:cs typeface="Arial" charset="0"/>
                <a:sym typeface="Wingdings" pitchFamily="2" charset="2"/>
              </a:rPr>
              <a:t> </a:t>
            </a:r>
            <a:r>
              <a:rPr lang="en-US" sz="1400" kern="1200" dirty="0" smtClean="0">
                <a:solidFill>
                  <a:schemeClr val="tx1"/>
                </a:solidFill>
                <a:effectLst/>
                <a:latin typeface="+mn-lt"/>
                <a:ea typeface="+mn-ea"/>
                <a:cs typeface="+mn-cs"/>
              </a:rPr>
              <a:t>The case is currently before the U.S. Supreme Court. If the Supreme Court rules against Monsanto, patents on GM seed will be basically worthless, since any farmer could buy commodity seed and avoid Monsanto's licensing fee.</a:t>
            </a:r>
            <a:r>
              <a:rPr lang="en-US" sz="1400" dirty="0" smtClean="0">
                <a:cs typeface="Arial" charset="0"/>
                <a:sym typeface="Wingdings" pitchFamily="2" charset="2"/>
              </a:rPr>
              <a:t> Here is another video clip.</a:t>
            </a:r>
            <a:r>
              <a:rPr lang="en-US" sz="1400" baseline="0" dirty="0" smtClean="0">
                <a:cs typeface="Arial" charset="0"/>
                <a:sym typeface="Wingdings" pitchFamily="2" charset="2"/>
              </a:rPr>
              <a:t> </a:t>
            </a:r>
            <a:r>
              <a:rPr lang="en-US" sz="1400" dirty="0" smtClean="0">
                <a:cs typeface="Arial" charset="0"/>
                <a:sym typeface="Wingdings" pitchFamily="2" charset="2"/>
              </a:rPr>
              <a:t></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53</a:t>
            </a:fld>
            <a:endParaRPr lang="en-US"/>
          </a:p>
        </p:txBody>
      </p:sp>
    </p:spTree>
    <p:extLst>
      <p:ext uri="{BB962C8B-B14F-4D97-AF65-F5344CB8AC3E}">
        <p14:creationId xmlns:p14="http://schemas.microsoft.com/office/powerpoint/2010/main" val="1432714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56E9EC-83EF-4E42-8698-85123165CD37}" type="slidenum">
              <a:rPr lang="en-US" smtClean="0"/>
              <a:t>54</a:t>
            </a:fld>
            <a:endParaRPr lang="en-US"/>
          </a:p>
        </p:txBody>
      </p:sp>
    </p:spTree>
    <p:extLst>
      <p:ext uri="{BB962C8B-B14F-4D97-AF65-F5344CB8AC3E}">
        <p14:creationId xmlns:p14="http://schemas.microsoft.com/office/powerpoint/2010/main" val="35413400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story is immediately suspect, since Monsanto and </a:t>
            </a:r>
            <a:r>
              <a:rPr lang="en-US" sz="1400" dirty="0" err="1" smtClean="0"/>
              <a:t>Dupont</a:t>
            </a:r>
            <a:r>
              <a:rPr lang="en-US" sz="1400" dirty="0" smtClean="0"/>
              <a:t> are competitors</a:t>
            </a:r>
            <a:r>
              <a:rPr lang="en-US" sz="1400" baseline="0" dirty="0" smtClean="0"/>
              <a:t> and would be unlikely to do any kind of joint venture. </a:t>
            </a:r>
            <a:r>
              <a:rPr lang="en-US" sz="1400" dirty="0" smtClean="0">
                <a:cs typeface="Arial" charset="0"/>
                <a:sym typeface="Wingdings" pitchFamily="2" charset="2"/>
              </a:rPr>
              <a:t> </a:t>
            </a:r>
            <a:r>
              <a:rPr lang="en-US" sz="1400" dirty="0" err="1" smtClean="0"/>
              <a:t>Epicyte</a:t>
            </a:r>
            <a:r>
              <a:rPr lang="en-US" sz="1400" dirty="0" smtClean="0"/>
              <a:t> Pharmaceuticals developed 5 patents between 1997 and 2000, related to the ability to produce monoclonal antibodies in plants. </a:t>
            </a:r>
            <a:r>
              <a:rPr lang="en-US" sz="1400" dirty="0" smtClean="0">
                <a:cs typeface="Arial" charset="0"/>
                <a:sym typeface="Wingdings" pitchFamily="2" charset="2"/>
              </a:rPr>
              <a:t> </a:t>
            </a:r>
            <a:r>
              <a:rPr lang="en-US" sz="1400" dirty="0" smtClean="0"/>
              <a:t>None of the patents involved antibodies to sperm. Neither Monsanto and </a:t>
            </a:r>
            <a:r>
              <a:rPr lang="en-US" sz="1400" dirty="0" err="1" smtClean="0"/>
              <a:t>Dupont</a:t>
            </a:r>
            <a:r>
              <a:rPr lang="en-US" sz="1400" dirty="0" smtClean="0"/>
              <a:t> ever purchased </a:t>
            </a:r>
            <a:r>
              <a:rPr lang="en-US" sz="1400" dirty="0" err="1" smtClean="0"/>
              <a:t>Epicyte</a:t>
            </a:r>
            <a:r>
              <a:rPr lang="en-US" sz="1400" dirty="0" smtClean="0"/>
              <a:t>.</a:t>
            </a:r>
            <a:r>
              <a:rPr lang="en-US" sz="1400" baseline="0" dirty="0" smtClean="0"/>
              <a:t> </a:t>
            </a:r>
            <a:r>
              <a:rPr lang="en-US" sz="1400" dirty="0" smtClean="0">
                <a:cs typeface="Arial" charset="0"/>
                <a:sym typeface="Wingdings" pitchFamily="2" charset="2"/>
              </a:rPr>
              <a:t> </a:t>
            </a:r>
            <a:r>
              <a:rPr lang="en-US" sz="1400" baseline="0" dirty="0" smtClean="0"/>
              <a:t>In fact, </a:t>
            </a:r>
            <a:r>
              <a:rPr lang="en-US" sz="1400" dirty="0" err="1" smtClean="0"/>
              <a:t>Epicyte</a:t>
            </a:r>
            <a:r>
              <a:rPr lang="en-US" sz="1400" dirty="0" smtClean="0"/>
              <a:t> was purchased by </a:t>
            </a:r>
            <a:r>
              <a:rPr lang="en-US" sz="1400" dirty="0" err="1" smtClean="0"/>
              <a:t>Biolex</a:t>
            </a:r>
            <a:r>
              <a:rPr lang="en-US" sz="1400" dirty="0" smtClean="0"/>
              <a:t> </a:t>
            </a:r>
            <a:r>
              <a:rPr lang="en-US" sz="1400" dirty="0" err="1" smtClean="0"/>
              <a:t>Therpeutics</a:t>
            </a:r>
            <a:r>
              <a:rPr lang="en-US" sz="1400" dirty="0" smtClean="0"/>
              <a:t> in 2004. </a:t>
            </a:r>
            <a:r>
              <a:rPr lang="en-US" sz="1400" dirty="0" err="1" smtClean="0"/>
              <a:t>Biolex</a:t>
            </a:r>
            <a:r>
              <a:rPr lang="en-US" sz="1400" dirty="0" smtClean="0"/>
              <a:t> attempted</a:t>
            </a:r>
            <a:r>
              <a:rPr lang="en-US" sz="1400" baseline="0" dirty="0" smtClean="0"/>
              <a:t> to produce </a:t>
            </a:r>
            <a:r>
              <a:rPr lang="en-US" sz="1400" dirty="0" smtClean="0"/>
              <a:t>monoclonal antibodies in the aquatic plant Duckweed, not corn. </a:t>
            </a:r>
            <a:r>
              <a:rPr lang="en-US" sz="1400" dirty="0" smtClean="0">
                <a:cs typeface="Arial" charset="0"/>
                <a:sym typeface="Wingdings" pitchFamily="2" charset="2"/>
              </a:rPr>
              <a:t> </a:t>
            </a:r>
            <a:r>
              <a:rPr lang="en-US" sz="1400" dirty="0" smtClean="0"/>
              <a:t>However, they sold their antibody system to </a:t>
            </a:r>
            <a:r>
              <a:rPr lang="en-US" sz="1400" dirty="0" err="1" smtClean="0"/>
              <a:t>Synthon</a:t>
            </a:r>
            <a:r>
              <a:rPr lang="en-US" sz="1400" dirty="0" smtClean="0"/>
              <a:t> in April, 2012, </a:t>
            </a:r>
            <a:r>
              <a:rPr lang="en-US" sz="1400" dirty="0" smtClean="0">
                <a:cs typeface="Arial" charset="0"/>
                <a:sym typeface="Wingdings" pitchFamily="2" charset="2"/>
              </a:rPr>
              <a:t> </a:t>
            </a:r>
            <a:r>
              <a:rPr lang="en-US" sz="1400" dirty="0" smtClean="0"/>
              <a:t>and went bankrupt in July, 2012. The Monsanto sterilization gene claim</a:t>
            </a:r>
            <a:r>
              <a:rPr lang="en-US" sz="1400" baseline="0" dirty="0" smtClean="0"/>
              <a:t> is a ridiculous hoax, but is widely circulated on the Internet.</a:t>
            </a:r>
            <a:r>
              <a:rPr lang="en-US" sz="1400" dirty="0">
                <a:cs typeface="Arial" charset="0"/>
                <a:sym typeface="Wingdings" pitchFamily="2" charset="2"/>
              </a:rPr>
              <a:t> </a:t>
            </a:r>
            <a:r>
              <a:rPr lang="en-US" sz="1400" dirty="0" smtClean="0">
                <a:cs typeface="Arial" charset="0"/>
                <a:sym typeface="Wingdings" pitchFamily="2" charset="2"/>
              </a:rPr>
              <a:t></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55</a:t>
            </a:fld>
            <a:endParaRPr lang="en-US"/>
          </a:p>
        </p:txBody>
      </p:sp>
    </p:spTree>
    <p:extLst>
      <p:ext uri="{BB962C8B-B14F-4D97-AF65-F5344CB8AC3E}">
        <p14:creationId xmlns:p14="http://schemas.microsoft.com/office/powerpoint/2010/main" val="1807578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In conclusion,  </a:t>
            </a:r>
            <a:r>
              <a:rPr lang="en-US" sz="1400" dirty="0" smtClean="0"/>
              <a:t>GM crops and food are safe to eat. </a:t>
            </a:r>
            <a:r>
              <a:rPr lang="en-US" sz="1400" dirty="0" smtClean="0">
                <a:cs typeface="Arial" charset="0"/>
                <a:sym typeface="Wingdings" pitchFamily="2" charset="2"/>
              </a:rPr>
              <a:t> </a:t>
            </a:r>
            <a:r>
              <a:rPr lang="en-US" sz="1400" dirty="0" smtClean="0"/>
              <a:t>Genetic engineering technology can make our food more nutritious and contribute to sustainable global</a:t>
            </a:r>
            <a:r>
              <a:rPr lang="en-US" sz="1400" baseline="0" dirty="0" smtClean="0"/>
              <a:t> </a:t>
            </a:r>
            <a:r>
              <a:rPr lang="en-US" sz="1400" dirty="0" smtClean="0"/>
              <a:t>agriculture.</a:t>
            </a:r>
            <a:r>
              <a:rPr lang="en-US" sz="1400" dirty="0" smtClean="0">
                <a:cs typeface="Arial" charset="0"/>
                <a:sym typeface="Wingdings" pitchFamily="2" charset="2"/>
              </a:rPr>
              <a:t>  </a:t>
            </a:r>
            <a:r>
              <a:rPr lang="en-US" sz="1400" dirty="0" smtClean="0"/>
              <a:t>GM opponents use false and misleading information to thwart development</a:t>
            </a:r>
            <a:r>
              <a:rPr lang="en-US" sz="1400" baseline="0" dirty="0" smtClean="0"/>
              <a:t> of </a:t>
            </a:r>
            <a:r>
              <a:rPr lang="en-US" sz="1400" dirty="0" smtClean="0"/>
              <a:t>GM technology. </a:t>
            </a:r>
            <a:r>
              <a:rPr lang="en-US" sz="1400" dirty="0" smtClean="0">
                <a:cs typeface="Arial" charset="0"/>
                <a:sym typeface="Wingdings" pitchFamily="2" charset="2"/>
              </a:rPr>
              <a:t> I believe </a:t>
            </a:r>
            <a:r>
              <a:rPr lang="en-US" sz="1400" dirty="0" smtClean="0"/>
              <a:t>Christians should support research into GM technologies to improve living standards in third world countries.</a:t>
            </a:r>
            <a:r>
              <a:rPr lang="en-US" sz="1400" dirty="0" smtClean="0">
                <a:cs typeface="Arial" charset="0"/>
                <a:sym typeface="Wingdings" pitchFamily="2" charset="2"/>
              </a:rPr>
              <a:t> </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B656E9EC-83EF-4E42-8698-85123165CD37}" type="slidenum">
              <a:rPr lang="en-US" smtClean="0"/>
              <a:t>56</a:t>
            </a:fld>
            <a:endParaRPr lang="en-US"/>
          </a:p>
        </p:txBody>
      </p:sp>
    </p:spTree>
    <p:extLst>
      <p:ext uri="{BB962C8B-B14F-4D97-AF65-F5344CB8AC3E}">
        <p14:creationId xmlns:p14="http://schemas.microsoft.com/office/powerpoint/2010/main" val="143271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reason</a:t>
            </a:r>
            <a:r>
              <a:rPr lang="en-US" sz="1400" baseline="0" dirty="0" smtClean="0"/>
              <a:t> why I can be almost certain that food products contain or do not contain GMO is because of trends in US and global agriculture. </a:t>
            </a:r>
            <a:r>
              <a:rPr lang="en-US" sz="1400" dirty="0" smtClean="0">
                <a:cs typeface="Arial" charset="0"/>
                <a:sym typeface="Wingdings" pitchFamily="2" charset="2"/>
              </a:rPr>
              <a:t> </a:t>
            </a:r>
            <a:r>
              <a:rPr lang="en-US" sz="1400" baseline="0" dirty="0" smtClean="0"/>
              <a:t>First, we are going to look at corn production. Here is a plot of percent of </a:t>
            </a:r>
            <a:r>
              <a:rPr lang="en-US" sz="1400" dirty="0" smtClean="0">
                <a:cs typeface="Arial" charset="0"/>
                <a:sym typeface="Wingdings" pitchFamily="2" charset="2"/>
              </a:rPr>
              <a:t> </a:t>
            </a:r>
            <a:r>
              <a:rPr lang="en-US" sz="1400" baseline="0" dirty="0" smtClean="0"/>
              <a:t>global acreage devoted to GM corn. And, in the </a:t>
            </a:r>
            <a:r>
              <a:rPr lang="en-US" sz="1400" dirty="0" smtClean="0">
                <a:cs typeface="Arial" charset="0"/>
                <a:sym typeface="Wingdings" pitchFamily="2" charset="2"/>
              </a:rPr>
              <a:t> </a:t>
            </a:r>
            <a:r>
              <a:rPr lang="en-US" sz="1400" baseline="0" dirty="0" smtClean="0"/>
              <a:t>US, </a:t>
            </a:r>
            <a:r>
              <a:rPr lang="en-US" sz="1400" dirty="0" smtClean="0">
                <a:cs typeface="Arial" charset="0"/>
                <a:sym typeface="Wingdings" pitchFamily="2" charset="2"/>
              </a:rPr>
              <a:t> </a:t>
            </a:r>
            <a:r>
              <a:rPr lang="en-US" sz="1400" baseline="0" dirty="0" smtClean="0"/>
              <a:t>Argentina, and </a:t>
            </a:r>
            <a:r>
              <a:rPr lang="en-US" sz="1400" dirty="0" smtClean="0">
                <a:cs typeface="Arial" charset="0"/>
                <a:sym typeface="Wingdings" pitchFamily="2" charset="2"/>
              </a:rPr>
              <a:t> </a:t>
            </a:r>
            <a:r>
              <a:rPr lang="en-US" sz="1400" baseline="0" dirty="0" smtClean="0"/>
              <a:t>South Africa. And, in the second graph are acreage, in million </a:t>
            </a:r>
            <a:r>
              <a:rPr lang="en-US" sz="1400" baseline="0" dirty="0" err="1" smtClean="0"/>
              <a:t>hectacres</a:t>
            </a:r>
            <a:r>
              <a:rPr lang="en-US" sz="1400" baseline="0" dirty="0" smtClean="0"/>
              <a:t>, for planted GM corn. As you can see, most of the global corn comes from the US, and at this point about 90% of it is genetically modified.</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6</a:t>
            </a:fld>
            <a:endParaRPr lang="en-US"/>
          </a:p>
        </p:txBody>
      </p:sp>
    </p:spTree>
    <p:extLst>
      <p:ext uri="{BB962C8B-B14F-4D97-AF65-F5344CB8AC3E}">
        <p14:creationId xmlns:p14="http://schemas.microsoft.com/office/powerpoint/2010/main" val="19500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cs typeface="Arial" charset="0"/>
                <a:sym typeface="Wingdings" pitchFamily="2" charset="2"/>
              </a:rPr>
              <a:t> </a:t>
            </a:r>
            <a:r>
              <a:rPr lang="en-US" sz="1400" dirty="0" smtClean="0"/>
              <a:t>Here is the graph for GM soybeans. The big producers are again, the US, and also Argentina and Brazil. </a:t>
            </a:r>
            <a:r>
              <a:rPr lang="en-US" sz="1400" dirty="0" smtClean="0">
                <a:cs typeface="Arial" charset="0"/>
                <a:sym typeface="Wingdings" pitchFamily="2" charset="2"/>
              </a:rPr>
              <a:t> </a:t>
            </a:r>
            <a:r>
              <a:rPr lang="en-US" sz="1400" dirty="0" smtClean="0"/>
              <a:t>And again is the graph for millions</a:t>
            </a:r>
            <a:r>
              <a:rPr lang="en-US" sz="1400" baseline="0" dirty="0" smtClean="0"/>
              <a:t> of </a:t>
            </a:r>
            <a:r>
              <a:rPr lang="en-US" sz="1400" baseline="0" dirty="0" err="1" smtClean="0"/>
              <a:t>hectacres</a:t>
            </a:r>
            <a:r>
              <a:rPr lang="en-US" sz="1400" baseline="0" dirty="0" smtClean="0"/>
              <a:t> planted. The US produces nearly half of the world’s soybeans, and greater than 90% of it is genetically modified.</a:t>
            </a:r>
            <a:endParaRPr lang="en-US" sz="1400" dirty="0"/>
          </a:p>
        </p:txBody>
      </p:sp>
      <p:sp>
        <p:nvSpPr>
          <p:cNvPr id="4" name="Slide Number Placeholder 3"/>
          <p:cNvSpPr>
            <a:spLocks noGrp="1"/>
          </p:cNvSpPr>
          <p:nvPr>
            <p:ph type="sldNum" sz="quarter" idx="10"/>
          </p:nvPr>
        </p:nvSpPr>
        <p:spPr/>
        <p:txBody>
          <a:bodyPr/>
          <a:lstStyle/>
          <a:p>
            <a:fld id="{B656E9EC-83EF-4E42-8698-85123165CD37}" type="slidenum">
              <a:rPr lang="en-US" smtClean="0"/>
              <a:t>7</a:t>
            </a:fld>
            <a:endParaRPr lang="en-US"/>
          </a:p>
        </p:txBody>
      </p:sp>
    </p:spTree>
    <p:extLst>
      <p:ext uri="{BB962C8B-B14F-4D97-AF65-F5344CB8AC3E}">
        <p14:creationId xmlns:p14="http://schemas.microsoft.com/office/powerpoint/2010/main" val="1289873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charset="0"/>
                <a:sym typeface="Wingdings" pitchFamily="2" charset="2"/>
              </a:rPr>
              <a:t> </a:t>
            </a:r>
            <a:r>
              <a:rPr lang="en-US" sz="1400" dirty="0" smtClean="0"/>
              <a:t>Here is the graph for GM cotton. The big producers are again, the US, and also China and India. </a:t>
            </a:r>
            <a:r>
              <a:rPr lang="en-US" sz="1400" dirty="0" smtClean="0">
                <a:cs typeface="Arial" charset="0"/>
                <a:sym typeface="Wingdings" pitchFamily="2" charset="2"/>
              </a:rPr>
              <a:t> </a:t>
            </a:r>
            <a:r>
              <a:rPr lang="en-US" sz="1400" dirty="0" smtClean="0"/>
              <a:t>And again is the graph for millions</a:t>
            </a:r>
            <a:r>
              <a:rPr lang="en-US" sz="1400" baseline="0" dirty="0" smtClean="0"/>
              <a:t> of </a:t>
            </a:r>
            <a:r>
              <a:rPr lang="en-US" sz="1400" baseline="0" dirty="0" err="1" smtClean="0"/>
              <a:t>hectacres</a:t>
            </a:r>
            <a:r>
              <a:rPr lang="en-US" sz="1400" baseline="0" dirty="0" smtClean="0"/>
              <a:t> planted. The US produces about a third of the world’s cotton, and about 90% of it is genetically modified.</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8</a:t>
            </a:fld>
            <a:endParaRPr lang="en-US"/>
          </a:p>
        </p:txBody>
      </p:sp>
    </p:spTree>
    <p:extLst>
      <p:ext uri="{BB962C8B-B14F-4D97-AF65-F5344CB8AC3E}">
        <p14:creationId xmlns:p14="http://schemas.microsoft.com/office/powerpoint/2010/main" val="401384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charset="0"/>
                <a:sym typeface="Wingdings" pitchFamily="2" charset="2"/>
              </a:rPr>
              <a:t> </a:t>
            </a:r>
            <a:r>
              <a:rPr lang="en-US" sz="1400" dirty="0" smtClean="0"/>
              <a:t>Here is the graph for GM canola. The big producer is Canada. </a:t>
            </a:r>
            <a:r>
              <a:rPr lang="en-US" sz="1400" baseline="0" dirty="0" smtClean="0"/>
              <a:t>Canada produces over 90% of the world’s canola and over 90% of it is genetically modified. The other major GM crop is sugar beets, with about 90% total production being genetically modified. Since half the sugar comes from sugar beets, about half the U.S. sugar supply is genetically modified. Cane sugar is not genetically modified. So to sum up, in the United States, virtually any product containing corn, soybean, cottonseed or canola oil is almost certainly genetically modified. Anything containing corn, including high fructose corn syrup, or soy is almost certainly genetically modified. It is estimated that about 70% of all US food contains genetically modified ingredients. Can anybody name the top three opponents of Proposition 37, the GMO labeling proposition? Monsanto, DuPont, and Pepsi. Yes, your Pepsi contains high fructose corn syrup from genetically modified corn. </a:t>
            </a:r>
            <a:r>
              <a:rPr lang="en-US" sz="1400" dirty="0" smtClean="0">
                <a:cs typeface="Arial" charset="0"/>
                <a:sym typeface="Wingdings" pitchFamily="2" charset="2"/>
              </a:rPr>
              <a:t></a:t>
            </a:r>
            <a:endParaRPr lang="en-US" sz="1400" dirty="0" smtClean="0"/>
          </a:p>
        </p:txBody>
      </p:sp>
      <p:sp>
        <p:nvSpPr>
          <p:cNvPr id="4" name="Slide Number Placeholder 3"/>
          <p:cNvSpPr>
            <a:spLocks noGrp="1"/>
          </p:cNvSpPr>
          <p:nvPr>
            <p:ph type="sldNum" sz="quarter" idx="10"/>
          </p:nvPr>
        </p:nvSpPr>
        <p:spPr/>
        <p:txBody>
          <a:bodyPr/>
          <a:lstStyle/>
          <a:p>
            <a:fld id="{B656E9EC-83EF-4E42-8698-85123165CD37}" type="slidenum">
              <a:rPr lang="en-US" smtClean="0"/>
              <a:t>9</a:t>
            </a:fld>
            <a:endParaRPr lang="en-US"/>
          </a:p>
        </p:txBody>
      </p:sp>
    </p:spTree>
    <p:extLst>
      <p:ext uri="{BB962C8B-B14F-4D97-AF65-F5344CB8AC3E}">
        <p14:creationId xmlns:p14="http://schemas.microsoft.com/office/powerpoint/2010/main" val="54207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07355"/>
            <a:ext cx="8221664" cy="1470025"/>
          </a:xfrm>
        </p:spPr>
        <p:txBody>
          <a:bodyPr anchor="b"/>
          <a:lstStyle>
            <a:lvl1pP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52E56F-96D2-4CF7-8894-16AD34957BCF}"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2E56F-96D2-4CF7-8894-16AD34957BCF}"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2E56F-96D2-4CF7-8894-16AD34957BCF}"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4706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217" y="8275"/>
            <a:ext cx="8485367" cy="924475"/>
          </a:xfrm>
        </p:spPr>
        <p:txBody>
          <a:bodyPr/>
          <a:lstStyle/>
          <a:p>
            <a:r>
              <a:rPr lang="en-US" smtClean="0"/>
              <a:t>Click to edit Master title style</a:t>
            </a:r>
            <a:endParaRPr lang="en-US"/>
          </a:p>
        </p:txBody>
      </p:sp>
      <p:sp>
        <p:nvSpPr>
          <p:cNvPr id="3" name="Content Placeholder 2"/>
          <p:cNvSpPr>
            <a:spLocks noGrp="1"/>
          </p:cNvSpPr>
          <p:nvPr>
            <p:ph idx="1"/>
          </p:nvPr>
        </p:nvSpPr>
        <p:spPr>
          <a:xfrm>
            <a:off x="317218" y="1149292"/>
            <a:ext cx="8485366" cy="5147843"/>
          </a:xfrm>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2E56F-96D2-4CF7-8894-16AD34957BCF}"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2E56F-96D2-4CF7-8894-16AD34957BCF}"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52E56F-96D2-4CF7-8894-16AD34957BCF}" type="datetimeFigureOut">
              <a:rPr lang="en-US" smtClean="0"/>
              <a:t>4/2/2013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52E56F-96D2-4CF7-8894-16AD34957BCF}" type="datetimeFigureOut">
              <a:rPr lang="en-US" smtClean="0"/>
              <a:t>4/2/2013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2E56F-96D2-4CF7-8894-16AD34957BCF}" type="datetimeFigureOut">
              <a:rPr lang="en-US" smtClean="0"/>
              <a:t>4/2/2013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2E56F-96D2-4CF7-8894-16AD34957BCF}" type="datetimeFigureOut">
              <a:rPr lang="en-US" smtClean="0"/>
              <a:t>4/2/2013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2E56F-96D2-4CF7-8894-16AD34957BCF}" type="datetimeFigureOut">
              <a:rPr lang="en-US" smtClean="0"/>
              <a:t>4/2/2013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8950C-974D-4E96-87A6-9206ADD586A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2E56F-96D2-4CF7-8894-16AD34957BCF}" type="datetimeFigureOut">
              <a:rPr lang="en-US" smtClean="0"/>
              <a:t>4/2/2013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8950C-974D-4E96-87A6-9206ADD586A2}" type="slidenum">
              <a:rPr lang="en-US" smtClean="0"/>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8D11"/>
            </a:gs>
            <a:gs pos="88000">
              <a:srgbClr val="41561E"/>
            </a:gs>
          </a:gsLst>
          <a:lin ang="5400000" scaled="1"/>
        </a:gradFill>
        <a:effectLst/>
      </p:bgPr>
    </p:bg>
    <p:spTree>
      <p:nvGrpSpPr>
        <p:cNvPr id="1" name=""/>
        <p:cNvGrpSpPr/>
        <p:nvPr/>
      </p:nvGrpSpPr>
      <p:grpSpPr>
        <a:xfrm>
          <a:off x="0" y="0"/>
          <a:ext cx="0" cy="0"/>
          <a:chOff x="0" y="0"/>
          <a:chExt cx="0" cy="0"/>
        </a:xfrm>
      </p:grpSpPr>
      <p:grpSp>
        <p:nvGrpSpPr>
          <p:cNvPr id="135" name="Group 134"/>
          <p:cNvGrpSpPr/>
          <p:nvPr userDrawn="1"/>
        </p:nvGrpSpPr>
        <p:grpSpPr>
          <a:xfrm>
            <a:off x="-9" y="4881"/>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75000"/>
                    <a:alpha val="35000"/>
                  </a:schemeClr>
                </a:solidFill>
                <a:ln>
                  <a:noFill/>
                </a:ln>
                <a:effectLst>
                  <a:softEdge rad="3175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75000"/>
                    <a:alpha val="35000"/>
                  </a:schemeClr>
                </a:solidFill>
                <a:ln>
                  <a:noFill/>
                </a:ln>
                <a:effectLst>
                  <a:softEdge rad="3175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75000"/>
                    <a:alpha val="35000"/>
                  </a:schemeClr>
                </a:solidFill>
                <a:ln>
                  <a:noFill/>
                </a:ln>
                <a:effectLst>
                  <a:softEdge rad="3175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75000"/>
                    <a:alpha val="35000"/>
                  </a:schemeClr>
                </a:solidFill>
                <a:ln>
                  <a:noFill/>
                </a:ln>
                <a:effectLst>
                  <a:softEdge rad="3175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75000"/>
                    <a:alpha val="35000"/>
                  </a:schemeClr>
                </a:solidFill>
                <a:ln>
                  <a:noFill/>
                </a:ln>
                <a:effectLst>
                  <a:softEdge rad="3175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75000"/>
                    <a:alpha val="35000"/>
                  </a:schemeClr>
                </a:solidFill>
                <a:ln>
                  <a:noFill/>
                </a:ln>
                <a:effectLst>
                  <a:softEdge rad="3175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317217" y="16581"/>
            <a:ext cx="8485367"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17218" y="1080820"/>
            <a:ext cx="8485366" cy="5216315"/>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37344" y="6416675"/>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2552E56F-96D2-4CF7-8894-16AD34957BCF}" type="datetimeFigureOut">
              <a:rPr lang="en-US" smtClean="0"/>
              <a:t>4/2/2013</a:t>
            </a:fld>
            <a:endParaRPr lang="en-US"/>
          </a:p>
        </p:txBody>
      </p:sp>
      <p:sp>
        <p:nvSpPr>
          <p:cNvPr id="5" name="Footer Placeholder 4"/>
          <p:cNvSpPr>
            <a:spLocks noGrp="1"/>
          </p:cNvSpPr>
          <p:nvPr>
            <p:ph type="ftr" sz="quarter" idx="3"/>
          </p:nvPr>
        </p:nvSpPr>
        <p:spPr>
          <a:xfrm>
            <a:off x="1180945" y="6416675"/>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6416675"/>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FB28950C-974D-4E96-87A6-9206ADD586A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2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20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7.png"/><Relationship Id="rId23" Type="http://schemas.microsoft.com/office/2007/relationships/hdphoto" Target="../media/hdphoto2.wdp"/><Relationship Id="rId10" Type="http://schemas.openxmlformats.org/officeDocument/2006/relationships/image" Target="../media/image22.png"/><Relationship Id="rId19"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2.png"/><Relationship Id="rId12" Type="http://schemas.microsoft.com/office/2007/relationships/hdphoto" Target="../media/hdphoto3.wdp"/><Relationship Id="rId17" Type="http://schemas.openxmlformats.org/officeDocument/2006/relationships/image" Target="../media/image50.png"/><Relationship Id="rId2" Type="http://schemas.openxmlformats.org/officeDocument/2006/relationships/notesSlide" Target="../notesSlides/notesSlide13.xml"/><Relationship Id="rId16" Type="http://schemas.openxmlformats.org/officeDocument/2006/relationships/image" Target="../media/image49.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1.png"/><Relationship Id="rId4" Type="http://schemas.openxmlformats.org/officeDocument/2006/relationships/image" Target="../media/image39.png"/><Relationship Id="rId9" Type="http://schemas.openxmlformats.org/officeDocument/2006/relationships/image" Target="../media/image44.pn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chart" Target="../charts/chart9.xml"/><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gif"/></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onlinelibrary.wiley.com/doi/10.1111/j.1365-2222.2005.02415.x/full" TargetMode="Externa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71.png"/><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78.png"/><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gif"/><Relationship Id="rId18" Type="http://schemas.openxmlformats.org/officeDocument/2006/relationships/image" Target="../media/image96.gif"/><Relationship Id="rId26" Type="http://schemas.openxmlformats.org/officeDocument/2006/relationships/image" Target="../media/image104.gif"/><Relationship Id="rId39" Type="http://schemas.openxmlformats.org/officeDocument/2006/relationships/image" Target="../media/image117.gif"/><Relationship Id="rId3" Type="http://schemas.openxmlformats.org/officeDocument/2006/relationships/image" Target="../media/image82.png"/><Relationship Id="rId21" Type="http://schemas.openxmlformats.org/officeDocument/2006/relationships/image" Target="../media/image99.png"/><Relationship Id="rId34" Type="http://schemas.openxmlformats.org/officeDocument/2006/relationships/image" Target="../media/image112.gif"/><Relationship Id="rId42" Type="http://schemas.openxmlformats.org/officeDocument/2006/relationships/image" Target="../media/image120.gif"/><Relationship Id="rId47" Type="http://schemas.openxmlformats.org/officeDocument/2006/relationships/image" Target="../media/image125.gif"/><Relationship Id="rId7" Type="http://schemas.openxmlformats.org/officeDocument/2006/relationships/image" Target="../media/image85.png"/><Relationship Id="rId12" Type="http://schemas.openxmlformats.org/officeDocument/2006/relationships/image" Target="../media/image90.gif"/><Relationship Id="rId17" Type="http://schemas.openxmlformats.org/officeDocument/2006/relationships/image" Target="../media/image95.gif"/><Relationship Id="rId25" Type="http://schemas.openxmlformats.org/officeDocument/2006/relationships/image" Target="../media/image103.gif"/><Relationship Id="rId33" Type="http://schemas.openxmlformats.org/officeDocument/2006/relationships/image" Target="../media/image111.gif"/><Relationship Id="rId38" Type="http://schemas.openxmlformats.org/officeDocument/2006/relationships/image" Target="../media/image116.gif"/><Relationship Id="rId46" Type="http://schemas.openxmlformats.org/officeDocument/2006/relationships/image" Target="../media/image124.gif"/><Relationship Id="rId2" Type="http://schemas.openxmlformats.org/officeDocument/2006/relationships/notesSlide" Target="../notesSlides/notesSlide48.xml"/><Relationship Id="rId16" Type="http://schemas.openxmlformats.org/officeDocument/2006/relationships/image" Target="../media/image94.gif"/><Relationship Id="rId20" Type="http://schemas.openxmlformats.org/officeDocument/2006/relationships/image" Target="../media/image98.gif"/><Relationship Id="rId29" Type="http://schemas.openxmlformats.org/officeDocument/2006/relationships/image" Target="../media/image107.gif"/><Relationship Id="rId41" Type="http://schemas.openxmlformats.org/officeDocument/2006/relationships/image" Target="../media/image119.gif"/><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gif"/><Relationship Id="rId24" Type="http://schemas.openxmlformats.org/officeDocument/2006/relationships/image" Target="../media/image102.gif"/><Relationship Id="rId32" Type="http://schemas.openxmlformats.org/officeDocument/2006/relationships/image" Target="../media/image110.gif"/><Relationship Id="rId37" Type="http://schemas.openxmlformats.org/officeDocument/2006/relationships/image" Target="../media/image115.gif"/><Relationship Id="rId40" Type="http://schemas.openxmlformats.org/officeDocument/2006/relationships/image" Target="../media/image118.gif"/><Relationship Id="rId45" Type="http://schemas.openxmlformats.org/officeDocument/2006/relationships/image" Target="../media/image123.gif"/><Relationship Id="rId5" Type="http://schemas.openxmlformats.org/officeDocument/2006/relationships/image" Target="../media/image83.png"/><Relationship Id="rId15" Type="http://schemas.openxmlformats.org/officeDocument/2006/relationships/image" Target="../media/image93.gif"/><Relationship Id="rId23" Type="http://schemas.openxmlformats.org/officeDocument/2006/relationships/image" Target="../media/image101.gif"/><Relationship Id="rId28" Type="http://schemas.openxmlformats.org/officeDocument/2006/relationships/image" Target="../media/image106.gif"/><Relationship Id="rId36" Type="http://schemas.openxmlformats.org/officeDocument/2006/relationships/image" Target="../media/image114.gif"/><Relationship Id="rId10" Type="http://schemas.openxmlformats.org/officeDocument/2006/relationships/image" Target="../media/image88.gif"/><Relationship Id="rId19" Type="http://schemas.openxmlformats.org/officeDocument/2006/relationships/image" Target="../media/image97.gif"/><Relationship Id="rId31" Type="http://schemas.openxmlformats.org/officeDocument/2006/relationships/image" Target="../media/image109.gif"/><Relationship Id="rId44" Type="http://schemas.openxmlformats.org/officeDocument/2006/relationships/image" Target="../media/image122.gif"/><Relationship Id="rId4" Type="http://schemas.microsoft.com/office/2007/relationships/hdphoto" Target="../media/hdphoto13.wdp"/><Relationship Id="rId9" Type="http://schemas.openxmlformats.org/officeDocument/2006/relationships/image" Target="../media/image87.png"/><Relationship Id="rId14" Type="http://schemas.openxmlformats.org/officeDocument/2006/relationships/image" Target="../media/image92.gif"/><Relationship Id="rId22" Type="http://schemas.openxmlformats.org/officeDocument/2006/relationships/image" Target="../media/image100.gif"/><Relationship Id="rId27" Type="http://schemas.openxmlformats.org/officeDocument/2006/relationships/image" Target="../media/image105.gif"/><Relationship Id="rId30" Type="http://schemas.openxmlformats.org/officeDocument/2006/relationships/image" Target="../media/image108.gif"/><Relationship Id="rId35" Type="http://schemas.openxmlformats.org/officeDocument/2006/relationships/image" Target="../media/image113.gif"/><Relationship Id="rId43" Type="http://schemas.openxmlformats.org/officeDocument/2006/relationships/image" Target="../media/image121.gif"/><Relationship Id="rId48" Type="http://schemas.openxmlformats.org/officeDocument/2006/relationships/image" Target="../media/image126.g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29.gif"/><Relationship Id="rId4" Type="http://schemas.openxmlformats.org/officeDocument/2006/relationships/image" Target="../media/image12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ictures\GMO\Pe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3746088" y="1"/>
            <a:ext cx="5407741" cy="68858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effectLst>
                  <a:outerShdw blurRad="38100" dist="38100" dir="2700000" algn="tl">
                    <a:srgbClr val="000000">
                      <a:alpha val="43137"/>
                    </a:srgbClr>
                  </a:outerShdw>
                </a:effectLst>
              </a:rPr>
              <a:t>Genetically Modified Food</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smtClean="0"/>
              <a:t>Safe to eat? Playing God</a:t>
            </a:r>
            <a:r>
              <a:rPr lang="en-US" dirty="0" smtClean="0"/>
              <a:t>?</a:t>
            </a:r>
          </a:p>
          <a:p>
            <a:r>
              <a:rPr lang="en-US" dirty="0" smtClean="0"/>
              <a:t>By Rich Deem</a:t>
            </a:r>
            <a:endParaRPr lang="en-US" dirty="0"/>
          </a:p>
        </p:txBody>
      </p:sp>
    </p:spTree>
    <p:extLst>
      <p:ext uri="{BB962C8B-B14F-4D97-AF65-F5344CB8AC3E}">
        <p14:creationId xmlns:p14="http://schemas.microsoft.com/office/powerpoint/2010/main" val="31249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 GMO Crop</a:t>
            </a:r>
            <a:endParaRPr lang="en-US" dirty="0"/>
          </a:p>
        </p:txBody>
      </p:sp>
      <p:pic>
        <p:nvPicPr>
          <p:cNvPr id="1043" name="Picture 19" descr="D:\Pictures\GMO\plant.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770907"/>
            <a:ext cx="2568085" cy="2123843"/>
          </a:xfrm>
          <a:prstGeom prst="rect">
            <a:avLst/>
          </a:prstGeom>
          <a:noFill/>
          <a:effectLst>
            <a:glow rad="101600">
              <a:schemeClr val="bg1">
                <a:lumMod val="95000"/>
                <a:lumOff val="5000"/>
                <a:alpha val="60000"/>
              </a:schemeClr>
            </a:glow>
            <a:outerShdw blurRad="76200" dir="18900000" sy="23000" kx="-1200000" algn="bl" rotWithShape="0">
              <a:prstClr val="black">
                <a:alpha val="20000"/>
              </a:prstClr>
            </a:outerShdw>
            <a:softEdge rad="12700"/>
          </a:effectLst>
          <a:extLst>
            <a:ext uri="{909E8E84-426E-40DD-AFC4-6F175D3DCCD1}">
              <a14:hiddenFill xmlns:a14="http://schemas.microsoft.com/office/drawing/2010/main">
                <a:solidFill>
                  <a:srgbClr val="FFFFFF"/>
                </a:solidFill>
              </a14:hiddenFill>
            </a:ext>
          </a:extLst>
        </p:spPr>
      </p:pic>
      <p:sp>
        <p:nvSpPr>
          <p:cNvPr id="6" name="Right Arrow 5"/>
          <p:cNvSpPr/>
          <p:nvPr/>
        </p:nvSpPr>
        <p:spPr>
          <a:xfrm>
            <a:off x="2568085" y="1601978"/>
            <a:ext cx="527130" cy="42939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156027" y="485257"/>
            <a:ext cx="2436126" cy="2436126"/>
            <a:chOff x="2672179" y="3435658"/>
            <a:chExt cx="2436126" cy="2436126"/>
          </a:xfrm>
          <a:effectLst>
            <a:outerShdw blurRad="50800" dist="38100" dir="2700000" algn="tl" rotWithShape="0">
              <a:prstClr val="black">
                <a:alpha val="40000"/>
              </a:prstClr>
            </a:outerShdw>
          </a:effectLst>
        </p:grpSpPr>
        <p:sp>
          <p:nvSpPr>
            <p:cNvPr id="7" name="Oval 6"/>
            <p:cNvSpPr/>
            <p:nvPr/>
          </p:nvSpPr>
          <p:spPr>
            <a:xfrm>
              <a:off x="2672179" y="3435658"/>
              <a:ext cx="2436126" cy="2436126"/>
            </a:xfrm>
            <a:prstGeom prst="ellipse">
              <a:avLst/>
            </a:prstGeom>
            <a:solidFill>
              <a:srgbClr val="00B0F0">
                <a:alpha val="44000"/>
              </a:srgbClr>
            </a:solidFill>
            <a:ln>
              <a:solidFill>
                <a:schemeClr val="tx1">
                  <a:lumMod val="85000"/>
                  <a:alpha val="48000"/>
                </a:schemeClr>
              </a:solidFill>
            </a:ln>
            <a:scene3d>
              <a:camera prst="perspectiveRelaxed"/>
              <a:lightRig rig="threePt" dir="t"/>
            </a:scene3d>
            <a:sp3d>
              <a:bevelT w="0" h="3048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60626" y="4092606"/>
              <a:ext cx="2282166" cy="136716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55823" y="4092606"/>
              <a:ext cx="2063968" cy="1337023"/>
              <a:chOff x="2909794" y="2312754"/>
              <a:chExt cx="2663041" cy="1725095"/>
            </a:xfrm>
          </p:grpSpPr>
          <p:pic>
            <p:nvPicPr>
              <p:cNvPr id="1026" name="Picture 2" descr="D:\Pictures\GMO\plantcell17.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54852" y="3030538"/>
                <a:ext cx="219075" cy="23812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27" name="Picture 3" descr="D:\Pictures\GMO\plantcell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5733" y="2312754"/>
                <a:ext cx="476249" cy="476250"/>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28" name="Picture 4" descr="D:\Pictures\GMO\plantcell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9794" y="2865362"/>
                <a:ext cx="314326" cy="314324"/>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29" name="Picture 5" descr="D:\Pictures\GMO\plantcell3.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22919" y="2763839"/>
                <a:ext cx="457200" cy="46672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0" name="Picture 6" descr="D:\Pictures\GMO\plantcell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53821" y="3628274"/>
                <a:ext cx="428625" cy="40957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1" name="Picture 7" descr="D:\Pictures\GMO\plantcell5.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21655" y="3433914"/>
                <a:ext cx="504826" cy="50482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2" name="Picture 8" descr="D:\Pictures\GMO\plantcell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44975" y="3230563"/>
                <a:ext cx="447675" cy="438150"/>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3" name="Picture 9" descr="D:\Pictures\GMO\plantcell7.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36896" y="3354381"/>
                <a:ext cx="409575" cy="400050"/>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4" name="Picture 10" descr="D:\Pictures\GMO\plantcell8.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24120" y="2907978"/>
                <a:ext cx="485775" cy="47625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1035" name="Picture 11" descr="D:\Pictures\GMO\plantcell9.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296000" y="2537121"/>
                <a:ext cx="447675" cy="447674"/>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6" name="Picture 12" descr="D:\Pictures\GMO\plantcell10.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625582" y="2485440"/>
                <a:ext cx="428624" cy="42862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7" name="Picture 13" descr="D:\Pictures\GMO\plantcell11.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673890" y="3468688"/>
                <a:ext cx="476250" cy="495300"/>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8" name="Picture 14" descr="D:\Pictures\GMO\plantcell12.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153735" y="2717479"/>
                <a:ext cx="419100" cy="42862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39" name="Picture 15" descr="D:\Pictures\GMO\plantcell13.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006955" y="3196396"/>
                <a:ext cx="400050" cy="40957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40" name="Picture 16" descr="D:\Pictures\GMO\plantcell14.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177632" y="2481280"/>
                <a:ext cx="381000" cy="390525"/>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41" name="Picture 17" descr="D:\Pictures\GMO\plantcell15.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621655" y="3094781"/>
                <a:ext cx="409575" cy="419100"/>
              </a:xfrm>
              <a:prstGeom prst="rect">
                <a:avLst/>
              </a:prstGeom>
              <a:noFill/>
              <a:scene3d>
                <a:camera prst="isometricTopUp"/>
                <a:lightRig rig="threePt" dir="t"/>
              </a:scene3d>
              <a:sp3d>
                <a:bevelT h="31750"/>
              </a:sp3d>
              <a:extLst>
                <a:ext uri="{909E8E84-426E-40DD-AFC4-6F175D3DCCD1}">
                  <a14:hiddenFill xmlns:a14="http://schemas.microsoft.com/office/drawing/2010/main">
                    <a:solidFill>
                      <a:srgbClr val="FFFFFF"/>
                    </a:solidFill>
                  </a14:hiddenFill>
                </a:ext>
              </a:extLst>
            </p:spPr>
          </p:pic>
          <p:pic>
            <p:nvPicPr>
              <p:cNvPr id="1042" name="Picture 18" descr="D:\Pictures\GMO\plantcell16.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788559" y="2791692"/>
                <a:ext cx="257175" cy="28575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grpSp>
      </p:grpSp>
      <p:pic>
        <p:nvPicPr>
          <p:cNvPr id="1044" name="Picture 20" descr="D:\Pictures\GMO\Plant TC Plate.png"/>
          <p:cNvPicPr>
            <a:picLocks noChangeAspect="1" noChangeArrowheads="1"/>
          </p:cNvPicPr>
          <p:nvPr/>
        </p:nvPicPr>
        <p:blipFill>
          <a:blip r:embed="rId22" cstate="email">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747515" y="1972643"/>
            <a:ext cx="2410811" cy="241081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903685" y="86923"/>
            <a:ext cx="1855190" cy="1856779"/>
            <a:chOff x="5241229" y="3140995"/>
            <a:chExt cx="2345063" cy="2347071"/>
          </a:xfrm>
        </p:grpSpPr>
        <p:sp>
          <p:nvSpPr>
            <p:cNvPr id="11" name="Arc 10"/>
            <p:cNvSpPr/>
            <p:nvPr/>
          </p:nvSpPr>
          <p:spPr>
            <a:xfrm rot="17307339">
              <a:off x="5564376" y="3240448"/>
              <a:ext cx="1927095" cy="2116737"/>
            </a:xfrm>
            <a:prstGeom prst="arc">
              <a:avLst>
                <a:gd name="adj1" fmla="val 16313468"/>
                <a:gd name="adj2" fmla="val 0"/>
              </a:avLst>
            </a:prstGeom>
            <a:ln w="76200" cap="sq">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6" name="Arc 35"/>
            <p:cNvSpPr/>
            <p:nvPr/>
          </p:nvSpPr>
          <p:spPr>
            <a:xfrm rot="3715111">
              <a:off x="5457299" y="3298778"/>
              <a:ext cx="1885123" cy="2116737"/>
            </a:xfrm>
            <a:prstGeom prst="arc">
              <a:avLst>
                <a:gd name="adj1" fmla="val 17390287"/>
                <a:gd name="adj2" fmla="val 19886692"/>
              </a:avLst>
            </a:prstGeom>
            <a:ln w="76200" cap="sq">
              <a:solidFill>
                <a:schemeClr val="accent5"/>
              </a:solidFill>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7" name="Arc 36"/>
            <p:cNvSpPr/>
            <p:nvPr/>
          </p:nvSpPr>
          <p:spPr>
            <a:xfrm rot="2056350">
              <a:off x="5516209" y="3357688"/>
              <a:ext cx="1885123" cy="2116736"/>
            </a:xfrm>
            <a:prstGeom prst="arc">
              <a:avLst>
                <a:gd name="adj1" fmla="val 17390287"/>
                <a:gd name="adj2" fmla="val 18556988"/>
              </a:avLst>
            </a:prstGeom>
            <a:ln w="76200" cap="sq">
              <a:solidFill>
                <a:schemeClr val="accent6"/>
              </a:solidFill>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8" name="Arc 37"/>
            <p:cNvSpPr/>
            <p:nvPr/>
          </p:nvSpPr>
          <p:spPr>
            <a:xfrm rot="409392">
              <a:off x="5606359" y="3371330"/>
              <a:ext cx="1885123" cy="2116736"/>
            </a:xfrm>
            <a:prstGeom prst="arc">
              <a:avLst>
                <a:gd name="adj1" fmla="val 17390287"/>
                <a:gd name="adj2" fmla="val 18556988"/>
              </a:avLst>
            </a:prstGeom>
            <a:ln w="76200" cap="sq">
              <a:solidFill>
                <a:schemeClr val="bg2"/>
              </a:solidFill>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5" name="Arc 34"/>
            <p:cNvSpPr/>
            <p:nvPr/>
          </p:nvSpPr>
          <p:spPr>
            <a:xfrm rot="8657671">
              <a:off x="5454846" y="3147133"/>
              <a:ext cx="1885123" cy="2116736"/>
            </a:xfrm>
            <a:prstGeom prst="arc">
              <a:avLst>
                <a:gd name="adj1" fmla="val 15608150"/>
                <a:gd name="adj2" fmla="val 303138"/>
              </a:avLst>
            </a:prstGeom>
            <a:ln w="76200" cap="sq">
              <a:solidFill>
                <a:schemeClr val="accent4"/>
              </a:solidFill>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9" name="Arc 38"/>
            <p:cNvSpPr/>
            <p:nvPr/>
          </p:nvSpPr>
          <p:spPr>
            <a:xfrm rot="14717738">
              <a:off x="5558087" y="3172468"/>
              <a:ext cx="1875518" cy="2060084"/>
            </a:xfrm>
            <a:prstGeom prst="arc">
              <a:avLst>
                <a:gd name="adj1" fmla="val 16313468"/>
                <a:gd name="adj2" fmla="val 18412263"/>
              </a:avLst>
            </a:prstGeom>
            <a:ln w="76200" cap="sq">
              <a:solidFill>
                <a:srgbClr val="FF0000"/>
              </a:solidFill>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0" name="Arc 39"/>
            <p:cNvSpPr/>
            <p:nvPr/>
          </p:nvSpPr>
          <p:spPr>
            <a:xfrm rot="152934">
              <a:off x="5903413" y="3323681"/>
              <a:ext cx="1328218" cy="1491408"/>
            </a:xfrm>
            <a:prstGeom prst="arc">
              <a:avLst>
                <a:gd name="adj1" fmla="val 17390287"/>
                <a:gd name="adj2" fmla="val 17613894"/>
              </a:avLst>
            </a:prstGeom>
            <a:ln w="76200" cap="sq">
              <a:solidFill>
                <a:srgbClr val="C00000"/>
              </a:solidFill>
              <a:beve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2" name="TextBox 11"/>
            <p:cNvSpPr txBox="1"/>
            <p:nvPr/>
          </p:nvSpPr>
          <p:spPr>
            <a:xfrm>
              <a:off x="6011372" y="4843886"/>
              <a:ext cx="894796" cy="307777"/>
            </a:xfrm>
            <a:prstGeom prst="rect">
              <a:avLst/>
            </a:prstGeom>
            <a:noFill/>
          </p:spPr>
          <p:txBody>
            <a:bodyPr wrap="none" rtlCol="0">
              <a:spAutoFit/>
            </a:bodyPr>
            <a:lstStyle/>
            <a:p>
              <a:pPr algn="ctr"/>
              <a:r>
                <a:rPr lang="en-US" sz="1400" b="1" dirty="0" smtClean="0"/>
                <a:t>B.t. </a:t>
              </a:r>
              <a:r>
                <a:rPr lang="en-US" sz="1400" b="1" dirty="0" err="1" smtClean="0"/>
                <a:t>Ori</a:t>
              </a:r>
              <a:endParaRPr lang="en-US" sz="1400" b="1" dirty="0"/>
            </a:p>
          </p:txBody>
        </p:sp>
        <p:sp>
          <p:nvSpPr>
            <p:cNvPr id="42" name="TextBox 41"/>
            <p:cNvSpPr txBox="1"/>
            <p:nvPr/>
          </p:nvSpPr>
          <p:spPr>
            <a:xfrm>
              <a:off x="6691951" y="4321212"/>
              <a:ext cx="639919" cy="307777"/>
            </a:xfrm>
            <a:prstGeom prst="rect">
              <a:avLst/>
            </a:prstGeom>
            <a:noFill/>
          </p:spPr>
          <p:txBody>
            <a:bodyPr wrap="none" rtlCol="0">
              <a:spAutoFit/>
            </a:bodyPr>
            <a:lstStyle/>
            <a:p>
              <a:pPr algn="ctr"/>
              <a:r>
                <a:rPr lang="en-US" sz="1400" b="1" dirty="0" smtClean="0"/>
                <a:t>Amp</a:t>
              </a:r>
              <a:endParaRPr lang="en-US" sz="1400" b="1" dirty="0"/>
            </a:p>
          </p:txBody>
        </p:sp>
        <p:sp>
          <p:nvSpPr>
            <p:cNvPr id="43" name="TextBox 42"/>
            <p:cNvSpPr txBox="1"/>
            <p:nvPr/>
          </p:nvSpPr>
          <p:spPr>
            <a:xfrm>
              <a:off x="6446070" y="3897724"/>
              <a:ext cx="906017" cy="307777"/>
            </a:xfrm>
            <a:prstGeom prst="rect">
              <a:avLst/>
            </a:prstGeom>
            <a:noFill/>
          </p:spPr>
          <p:txBody>
            <a:bodyPr wrap="none" rtlCol="0">
              <a:spAutoFit/>
            </a:bodyPr>
            <a:lstStyle/>
            <a:p>
              <a:pPr algn="ctr"/>
              <a:r>
                <a:rPr lang="en-US" sz="1400" b="1" dirty="0" err="1" smtClean="0"/>
                <a:t>E.c</a:t>
              </a:r>
              <a:r>
                <a:rPr lang="en-US" sz="1400" b="1" dirty="0" smtClean="0"/>
                <a:t>. </a:t>
              </a:r>
              <a:r>
                <a:rPr lang="en-US" sz="1400" b="1" dirty="0" err="1" smtClean="0"/>
                <a:t>Ori</a:t>
              </a:r>
              <a:endParaRPr lang="en-US" sz="1400" b="1" dirty="0"/>
            </a:p>
          </p:txBody>
        </p:sp>
        <p:sp>
          <p:nvSpPr>
            <p:cNvPr id="44" name="TextBox 43"/>
            <p:cNvSpPr txBox="1"/>
            <p:nvPr/>
          </p:nvSpPr>
          <p:spPr>
            <a:xfrm>
              <a:off x="6249609" y="3585463"/>
              <a:ext cx="968534" cy="307777"/>
            </a:xfrm>
            <a:prstGeom prst="rect">
              <a:avLst/>
            </a:prstGeom>
            <a:noFill/>
          </p:spPr>
          <p:txBody>
            <a:bodyPr wrap="none" rtlCol="0">
              <a:spAutoFit/>
            </a:bodyPr>
            <a:lstStyle/>
            <a:p>
              <a:pPr algn="ctr"/>
              <a:r>
                <a:rPr lang="en-US" sz="1400" b="1" dirty="0" smtClean="0"/>
                <a:t>cyt1A-p</a:t>
              </a:r>
              <a:endParaRPr lang="en-US" sz="1400" b="1" dirty="0"/>
            </a:p>
          </p:txBody>
        </p:sp>
        <p:sp>
          <p:nvSpPr>
            <p:cNvPr id="45" name="TextBox 44"/>
            <p:cNvSpPr txBox="1"/>
            <p:nvPr/>
          </p:nvSpPr>
          <p:spPr>
            <a:xfrm>
              <a:off x="5908904" y="3391331"/>
              <a:ext cx="1074332" cy="307777"/>
            </a:xfrm>
            <a:prstGeom prst="rect">
              <a:avLst/>
            </a:prstGeom>
            <a:noFill/>
          </p:spPr>
          <p:txBody>
            <a:bodyPr wrap="none" rtlCol="0">
              <a:spAutoFit/>
            </a:bodyPr>
            <a:lstStyle/>
            <a:p>
              <a:pPr algn="ctr"/>
              <a:r>
                <a:rPr lang="en-US" sz="1400" b="1" dirty="0" smtClean="0"/>
                <a:t>STAB-SD</a:t>
              </a:r>
              <a:endParaRPr lang="en-US" sz="1400" b="1" dirty="0"/>
            </a:p>
          </p:txBody>
        </p:sp>
        <p:sp>
          <p:nvSpPr>
            <p:cNvPr id="46" name="TextBox 45"/>
            <p:cNvSpPr txBox="1"/>
            <p:nvPr/>
          </p:nvSpPr>
          <p:spPr>
            <a:xfrm>
              <a:off x="5241229" y="3140995"/>
              <a:ext cx="889987" cy="307777"/>
            </a:xfrm>
            <a:prstGeom prst="rect">
              <a:avLst/>
            </a:prstGeom>
            <a:noFill/>
          </p:spPr>
          <p:txBody>
            <a:bodyPr wrap="none" rtlCol="0">
              <a:spAutoFit/>
            </a:bodyPr>
            <a:lstStyle/>
            <a:p>
              <a:pPr algn="ctr"/>
              <a:r>
                <a:rPr lang="en-US" sz="1400" b="1" dirty="0" smtClean="0"/>
                <a:t>cry11B</a:t>
              </a:r>
              <a:endParaRPr lang="en-US" sz="1400" b="1" dirty="0"/>
            </a:p>
          </p:txBody>
        </p:sp>
        <p:sp>
          <p:nvSpPr>
            <p:cNvPr id="47" name="TextBox 46"/>
            <p:cNvSpPr txBox="1"/>
            <p:nvPr/>
          </p:nvSpPr>
          <p:spPr>
            <a:xfrm>
              <a:off x="5555443" y="4069385"/>
              <a:ext cx="505267" cy="307777"/>
            </a:xfrm>
            <a:prstGeom prst="rect">
              <a:avLst/>
            </a:prstGeom>
            <a:noFill/>
          </p:spPr>
          <p:txBody>
            <a:bodyPr wrap="none" rtlCol="0">
              <a:spAutoFit/>
            </a:bodyPr>
            <a:lstStyle/>
            <a:p>
              <a:pPr algn="ctr"/>
              <a:r>
                <a:rPr lang="en-US" sz="1400" b="1" dirty="0" smtClean="0"/>
                <a:t>Cm</a:t>
              </a:r>
              <a:endParaRPr lang="en-US" sz="1400" b="1" dirty="0"/>
            </a:p>
          </p:txBody>
        </p:sp>
      </p:grpSp>
      <p:sp>
        <p:nvSpPr>
          <p:cNvPr id="16" name="Circular Arrow 15"/>
          <p:cNvSpPr/>
          <p:nvPr/>
        </p:nvSpPr>
        <p:spPr>
          <a:xfrm rot="18736580" flipH="1" flipV="1">
            <a:off x="5146246" y="56898"/>
            <a:ext cx="2473275" cy="2302570"/>
          </a:xfrm>
          <a:prstGeom prst="circularArrow">
            <a:avLst>
              <a:gd name="adj1" fmla="val 9940"/>
              <a:gd name="adj2" fmla="val 1142319"/>
              <a:gd name="adj3" fmla="val 20270262"/>
              <a:gd name="adj4" fmla="val 14987406"/>
              <a:gd name="adj5" fmla="val 125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2248305" y="2049979"/>
            <a:ext cx="1114216" cy="830997"/>
          </a:xfrm>
          <a:prstGeom prst="rect">
            <a:avLst/>
          </a:prstGeom>
          <a:noFill/>
        </p:spPr>
        <p:txBody>
          <a:bodyPr wrap="none" rtlCol="0">
            <a:spAutoFit/>
          </a:bodyPr>
          <a:lstStyle/>
          <a:p>
            <a:pPr algn="ctr"/>
            <a:r>
              <a:rPr lang="en-US" sz="2400" b="1" dirty="0" smtClean="0"/>
              <a:t>Plant</a:t>
            </a:r>
          </a:p>
          <a:p>
            <a:pPr algn="ctr"/>
            <a:r>
              <a:rPr lang="en-US" sz="2400" b="1" dirty="0" smtClean="0"/>
              <a:t>Cells</a:t>
            </a:r>
            <a:endParaRPr lang="en-US" sz="2400" b="1" dirty="0"/>
          </a:p>
        </p:txBody>
      </p:sp>
      <p:sp>
        <p:nvSpPr>
          <p:cNvPr id="53" name="TextBox 52"/>
          <p:cNvSpPr txBox="1"/>
          <p:nvPr/>
        </p:nvSpPr>
        <p:spPr>
          <a:xfrm>
            <a:off x="3670192" y="2703138"/>
            <a:ext cx="1449436" cy="830997"/>
          </a:xfrm>
          <a:prstGeom prst="rect">
            <a:avLst/>
          </a:prstGeom>
          <a:noFill/>
        </p:spPr>
        <p:txBody>
          <a:bodyPr wrap="none" rtlCol="0">
            <a:spAutoFit/>
          </a:bodyPr>
          <a:lstStyle/>
          <a:p>
            <a:pPr algn="ctr"/>
            <a:r>
              <a:rPr lang="en-US" sz="2400" b="1" dirty="0" smtClean="0"/>
              <a:t>Tissue</a:t>
            </a:r>
          </a:p>
          <a:p>
            <a:pPr algn="ctr"/>
            <a:r>
              <a:rPr lang="en-US" sz="2400" b="1" dirty="0" smtClean="0"/>
              <a:t>Culture</a:t>
            </a:r>
            <a:endParaRPr lang="en-US" sz="2400" b="1" dirty="0"/>
          </a:p>
        </p:txBody>
      </p:sp>
      <p:sp>
        <p:nvSpPr>
          <p:cNvPr id="54" name="TextBox 53"/>
          <p:cNvSpPr txBox="1"/>
          <p:nvPr/>
        </p:nvSpPr>
        <p:spPr>
          <a:xfrm>
            <a:off x="5691391" y="860545"/>
            <a:ext cx="1154483" cy="830997"/>
          </a:xfrm>
          <a:prstGeom prst="rect">
            <a:avLst/>
          </a:prstGeom>
          <a:noFill/>
        </p:spPr>
        <p:txBody>
          <a:bodyPr wrap="none" rtlCol="0">
            <a:spAutoFit/>
          </a:bodyPr>
          <a:lstStyle/>
          <a:p>
            <a:pPr algn="ctr"/>
            <a:r>
              <a:rPr lang="en-US" sz="2400" b="1" dirty="0" smtClean="0"/>
              <a:t>Trans</a:t>
            </a:r>
          </a:p>
          <a:p>
            <a:pPr algn="ctr"/>
            <a:r>
              <a:rPr lang="en-US" sz="2400" b="1" dirty="0" smtClean="0"/>
              <a:t>Gene</a:t>
            </a:r>
            <a:endParaRPr lang="en-US" sz="2400" b="1" dirty="0"/>
          </a:p>
        </p:txBody>
      </p:sp>
      <p:sp>
        <p:nvSpPr>
          <p:cNvPr id="55" name="Circular Arrow 54"/>
          <p:cNvSpPr/>
          <p:nvPr/>
        </p:nvSpPr>
        <p:spPr>
          <a:xfrm rot="3179386" flipV="1">
            <a:off x="4887061" y="1273308"/>
            <a:ext cx="2473275" cy="2302570"/>
          </a:xfrm>
          <a:prstGeom prst="circularArrow">
            <a:avLst>
              <a:gd name="adj1" fmla="val 9940"/>
              <a:gd name="adj2" fmla="val 1142319"/>
              <a:gd name="adj3" fmla="val 20270262"/>
              <a:gd name="adj4" fmla="val 14987406"/>
              <a:gd name="adj5" fmla="val 125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p:cNvSpPr txBox="1"/>
          <p:nvPr/>
        </p:nvSpPr>
        <p:spPr>
          <a:xfrm>
            <a:off x="5099308" y="3526856"/>
            <a:ext cx="1846979" cy="830997"/>
          </a:xfrm>
          <a:prstGeom prst="rect">
            <a:avLst/>
          </a:prstGeom>
          <a:noFill/>
        </p:spPr>
        <p:txBody>
          <a:bodyPr wrap="none" rtlCol="0">
            <a:spAutoFit/>
          </a:bodyPr>
          <a:lstStyle/>
          <a:p>
            <a:pPr algn="ctr"/>
            <a:r>
              <a:rPr lang="en-US" sz="2400" b="1" dirty="0" smtClean="0"/>
              <a:t>Antibiotic</a:t>
            </a:r>
          </a:p>
          <a:p>
            <a:pPr algn="ctr"/>
            <a:r>
              <a:rPr lang="en-US" sz="2400" b="1" dirty="0" smtClean="0"/>
              <a:t>Selection</a:t>
            </a:r>
            <a:endParaRPr lang="en-US" sz="2400" b="1" dirty="0"/>
          </a:p>
        </p:txBody>
      </p:sp>
      <p:pic>
        <p:nvPicPr>
          <p:cNvPr id="57" name="Picture 19" descr="D:\Pictures\GMO\plant.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flipH="1">
            <a:off x="6560087" y="4734157"/>
            <a:ext cx="2568085" cy="212384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58" name="Picture 19" descr="D:\Pictures\GMO\plant.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990472" y="4734156"/>
            <a:ext cx="2568085" cy="212384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5598926" y="6393667"/>
            <a:ext cx="1922321" cy="461665"/>
          </a:xfrm>
          <a:prstGeom prst="rect">
            <a:avLst/>
          </a:prstGeom>
          <a:noFill/>
        </p:spPr>
        <p:txBody>
          <a:bodyPr wrap="none" rtlCol="0">
            <a:spAutoFit/>
          </a:bodyPr>
          <a:lstStyle/>
          <a:p>
            <a:pPr algn="ctr"/>
            <a:r>
              <a:rPr lang="en-US" sz="2400" b="1" dirty="0" smtClean="0"/>
              <a:t>Backcross</a:t>
            </a:r>
            <a:endParaRPr lang="en-US" sz="2400" b="1" dirty="0"/>
          </a:p>
        </p:txBody>
      </p:sp>
      <p:sp>
        <p:nvSpPr>
          <p:cNvPr id="60" name="Right Arrow 59"/>
          <p:cNvSpPr/>
          <p:nvPr/>
        </p:nvSpPr>
        <p:spPr>
          <a:xfrm flipH="1">
            <a:off x="3432652" y="5581382"/>
            <a:ext cx="847241" cy="42939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9" descr="D:\Pictures\GMO\plant.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767056" y="4731489"/>
            <a:ext cx="2568085" cy="212384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62" name="Right Arrow 61"/>
          <p:cNvSpPr/>
          <p:nvPr/>
        </p:nvSpPr>
        <p:spPr>
          <a:xfrm rot="5400000">
            <a:off x="7636976" y="4450608"/>
            <a:ext cx="527130" cy="42939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69338" y="3834306"/>
            <a:ext cx="2563522" cy="830997"/>
          </a:xfrm>
          <a:prstGeom prst="rect">
            <a:avLst/>
          </a:prstGeom>
          <a:noFill/>
        </p:spPr>
        <p:txBody>
          <a:bodyPr wrap="none" rtlCol="0">
            <a:spAutoFit/>
          </a:bodyPr>
          <a:lstStyle/>
          <a:p>
            <a:pPr algn="ctr"/>
            <a:r>
              <a:rPr lang="en-US" sz="2400" b="1" dirty="0" smtClean="0"/>
              <a:t>Plant</a:t>
            </a:r>
          </a:p>
          <a:p>
            <a:pPr algn="ctr"/>
            <a:r>
              <a:rPr lang="en-US" sz="2400" b="1" dirty="0" smtClean="0"/>
              <a:t>With </a:t>
            </a:r>
            <a:r>
              <a:rPr lang="en-US" sz="2400" b="1" smtClean="0"/>
              <a:t>GM Trait</a:t>
            </a:r>
            <a:endParaRPr lang="en-US" sz="2400" b="1" dirty="0"/>
          </a:p>
        </p:txBody>
      </p:sp>
    </p:spTree>
    <p:extLst>
      <p:ext uri="{BB962C8B-B14F-4D97-AF65-F5344CB8AC3E}">
        <p14:creationId xmlns:p14="http://schemas.microsoft.com/office/powerpoint/2010/main" val="51488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500"/>
                                        <p:tgtEl>
                                          <p:spTgt spid="10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right)">
                                      <p:cBhvr>
                                        <p:cTn id="33" dur="500"/>
                                        <p:tgtEl>
                                          <p:spTgt spid="5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righ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left)">
                                      <p:cBhvr>
                                        <p:cTn id="41" dur="500"/>
                                        <p:tgtEl>
                                          <p:spTgt spid="5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044"/>
                                        </p:tgtEl>
                                        <p:attrNameLst>
                                          <p:attrName>style.visibility</p:attrName>
                                        </p:attrNameLst>
                                      </p:cBhvr>
                                      <p:to>
                                        <p:strVal val="visible"/>
                                      </p:to>
                                    </p:set>
                                    <p:animEffect transition="in" filter="wipe(left)">
                                      <p:cBhvr>
                                        <p:cTn id="48" dur="500"/>
                                        <p:tgtEl>
                                          <p:spTgt spid="10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up)">
                                      <p:cBhvr>
                                        <p:cTn id="53" dur="500"/>
                                        <p:tgtEl>
                                          <p:spTgt spid="62"/>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wipe(up)">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right)">
                                      <p:cBhvr>
                                        <p:cTn id="62" dur="500"/>
                                        <p:tgtEl>
                                          <p:spTgt spid="59"/>
                                        </p:tgtEl>
                                      </p:cBhvr>
                                    </p:animEffect>
                                  </p:childTnLst>
                                </p:cTn>
                              </p:par>
                              <p:par>
                                <p:cTn id="63" presetID="22" presetClass="entr" presetSubtype="2"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right)">
                                      <p:cBhvr>
                                        <p:cTn id="65" dur="500"/>
                                        <p:tgtEl>
                                          <p:spTgt spid="5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wipe(right)">
                                      <p:cBhvr>
                                        <p:cTn id="70" dur="500"/>
                                        <p:tgtEl>
                                          <p:spTgt spid="60"/>
                                        </p:tgtEl>
                                      </p:cBhvr>
                                    </p:animEffect>
                                  </p:childTnLst>
                                </p:cTn>
                              </p:par>
                            </p:childTnLst>
                          </p:cTn>
                        </p:par>
                        <p:par>
                          <p:cTn id="71" fill="hold">
                            <p:stCondLst>
                              <p:cond delay="500"/>
                            </p:stCondLst>
                            <p:childTnLst>
                              <p:par>
                                <p:cTn id="72" presetID="22" presetClass="entr" presetSubtype="2" fill="hold"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right)">
                                      <p:cBhvr>
                                        <p:cTn id="74" dur="500"/>
                                        <p:tgtEl>
                                          <p:spTgt spid="61"/>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right)">
                                      <p:cBhvr>
                                        <p:cTn id="7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p:bldP spid="53" grpId="0"/>
      <p:bldP spid="54" grpId="0"/>
      <p:bldP spid="55" grpId="0" animBg="1"/>
      <p:bldP spid="56" grpId="0"/>
      <p:bldP spid="59" grpId="0"/>
      <p:bldP spid="60" grpId="0" animBg="1"/>
      <p:bldP spid="62" grpId="0" animBg="1"/>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tures\GMO\catepill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5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GMO Reason </a:t>
            </a:r>
            <a:r>
              <a:rPr lang="en-US" dirty="0" smtClean="0"/>
              <a:t>1: Pests</a:t>
            </a:r>
            <a:endParaRPr lang="en-US" dirty="0"/>
          </a:p>
        </p:txBody>
      </p:sp>
    </p:spTree>
    <p:extLst>
      <p:ext uri="{BB962C8B-B14F-4D97-AF65-F5344CB8AC3E}">
        <p14:creationId xmlns:p14="http://schemas.microsoft.com/office/powerpoint/2010/main" val="27094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217" y="0"/>
            <a:ext cx="8485367" cy="924475"/>
          </a:xfrm>
        </p:spPr>
        <p:txBody>
          <a:bodyPr/>
          <a:lstStyle/>
          <a:p>
            <a:r>
              <a:rPr lang="en-US" i="1" dirty="0" smtClean="0"/>
              <a:t>Bacillus </a:t>
            </a:r>
            <a:r>
              <a:rPr lang="en-US" i="1" dirty="0" err="1" smtClean="0"/>
              <a:t>thuringiensis</a:t>
            </a:r>
            <a:r>
              <a:rPr lang="en-US" i="1" dirty="0" smtClean="0"/>
              <a:t> </a:t>
            </a:r>
            <a:r>
              <a:rPr lang="en-US" dirty="0" smtClean="0"/>
              <a:t>Toxin</a:t>
            </a:r>
            <a:endParaRPr lang="en-US" dirty="0"/>
          </a:p>
        </p:txBody>
      </p:sp>
      <p:pic>
        <p:nvPicPr>
          <p:cNvPr id="2050" name="Picture 2" descr="D:\Pictures\GMO\Bt.larg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7244" r="38079" b="10052"/>
          <a:stretch/>
        </p:blipFill>
        <p:spPr bwMode="auto">
          <a:xfrm>
            <a:off x="-2" y="695324"/>
            <a:ext cx="9144002" cy="61626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ictures\GMO\Bt.larg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2804"/>
          <a:stretch/>
        </p:blipFill>
        <p:spPr bwMode="auto">
          <a:xfrm>
            <a:off x="2655630" y="2758"/>
            <a:ext cx="383274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61597" y="1375165"/>
            <a:ext cx="5251566" cy="3677896"/>
            <a:chOff x="1861597" y="1375165"/>
            <a:chExt cx="5251566" cy="3677896"/>
          </a:xfrm>
        </p:grpSpPr>
        <p:sp>
          <p:nvSpPr>
            <p:cNvPr id="3" name="TextBox 2"/>
            <p:cNvSpPr txBox="1"/>
            <p:nvPr/>
          </p:nvSpPr>
          <p:spPr>
            <a:xfrm>
              <a:off x="2488117" y="1375165"/>
              <a:ext cx="2191626" cy="830997"/>
            </a:xfrm>
            <a:prstGeom prst="rect">
              <a:avLst/>
            </a:prstGeom>
            <a:noFill/>
          </p:spPr>
          <p:txBody>
            <a:bodyPr wrap="none" rtlCol="0">
              <a:spAutoFit/>
            </a:bodyPr>
            <a:lstStyle/>
            <a:p>
              <a:pPr algn="ctr"/>
              <a:r>
                <a:rPr lang="en-US" sz="4800" b="1" dirty="0" smtClean="0">
                  <a:solidFill>
                    <a:srgbClr val="C00000"/>
                  </a:solidFill>
                </a:rPr>
                <a:t>Spore</a:t>
              </a:r>
              <a:endParaRPr lang="en-US" sz="4800" b="1" dirty="0">
                <a:solidFill>
                  <a:srgbClr val="C00000"/>
                </a:solidFill>
              </a:endParaRPr>
            </a:p>
          </p:txBody>
        </p:sp>
        <p:sp>
          <p:nvSpPr>
            <p:cNvPr id="7" name="Down Arrow 6"/>
            <p:cNvSpPr/>
            <p:nvPr/>
          </p:nvSpPr>
          <p:spPr>
            <a:xfrm rot="1439608">
              <a:off x="1861597" y="1988016"/>
              <a:ext cx="470516" cy="306504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6916279">
              <a:off x="5615764" y="871565"/>
              <a:ext cx="470516" cy="2524282"/>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416607" y="861740"/>
            <a:ext cx="2654921" cy="2869390"/>
            <a:chOff x="2539414" y="1375165"/>
            <a:chExt cx="2654921" cy="2869390"/>
          </a:xfrm>
        </p:grpSpPr>
        <p:sp>
          <p:nvSpPr>
            <p:cNvPr id="14" name="TextBox 13"/>
            <p:cNvSpPr txBox="1"/>
            <p:nvPr/>
          </p:nvSpPr>
          <p:spPr>
            <a:xfrm>
              <a:off x="2539414" y="1375165"/>
              <a:ext cx="2089033" cy="830997"/>
            </a:xfrm>
            <a:prstGeom prst="rect">
              <a:avLst/>
            </a:prstGeom>
            <a:noFill/>
          </p:spPr>
          <p:txBody>
            <a:bodyPr wrap="none" rtlCol="0">
              <a:spAutoFit/>
            </a:bodyPr>
            <a:lstStyle/>
            <a:p>
              <a:pPr algn="ctr"/>
              <a:r>
                <a:rPr lang="en-US" sz="4800" b="1" dirty="0" smtClean="0">
                  <a:solidFill>
                    <a:srgbClr val="C00000"/>
                  </a:solidFill>
                </a:rPr>
                <a:t>Toxin</a:t>
              </a:r>
              <a:endParaRPr lang="en-US" sz="4800" b="1" dirty="0">
                <a:solidFill>
                  <a:srgbClr val="C00000"/>
                </a:solidFill>
              </a:endParaRPr>
            </a:p>
          </p:txBody>
        </p:sp>
        <p:sp>
          <p:nvSpPr>
            <p:cNvPr id="15" name="Down Arrow 14"/>
            <p:cNvSpPr/>
            <p:nvPr/>
          </p:nvSpPr>
          <p:spPr>
            <a:xfrm rot="20295962">
              <a:off x="3006480" y="2017814"/>
              <a:ext cx="470516" cy="2226741"/>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9768468">
              <a:off x="4723819" y="1929806"/>
              <a:ext cx="470516" cy="1808594"/>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02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217" y="0"/>
            <a:ext cx="8485367" cy="924475"/>
          </a:xfrm>
        </p:spPr>
        <p:txBody>
          <a:bodyPr/>
          <a:lstStyle/>
          <a:p>
            <a:r>
              <a:rPr lang="en-US" i="1" dirty="0" smtClean="0"/>
              <a:t>Bacillus </a:t>
            </a:r>
            <a:r>
              <a:rPr lang="en-US" i="1" dirty="0" err="1" smtClean="0"/>
              <a:t>thuringiensis</a:t>
            </a:r>
            <a:r>
              <a:rPr lang="en-US" i="1" dirty="0" smtClean="0"/>
              <a:t> </a:t>
            </a:r>
            <a:r>
              <a:rPr lang="en-US" dirty="0" smtClean="0"/>
              <a:t>Toxin</a:t>
            </a:r>
            <a:endParaRPr lang="en-US" dirty="0"/>
          </a:p>
        </p:txBody>
      </p:sp>
      <p:pic>
        <p:nvPicPr>
          <p:cNvPr id="3" name="Picture 3" descr="D:\Pictures\GMO\caterpill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4730" y="710223"/>
            <a:ext cx="6244882" cy="2055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ictures\GMO\Bt-Crop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313143"/>
            <a:ext cx="3056248" cy="10789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ictures\GMO\Activated Bt Toxi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7726" y="3703786"/>
            <a:ext cx="561975" cy="8001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5" descr="D:\Pictures\GMO\Activated Bt Toxi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5300000">
            <a:off x="2316116" y="4761772"/>
            <a:ext cx="561975" cy="8001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D:\Pictures\GMO\Epithelial Cells.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2141" y="4416449"/>
            <a:ext cx="1513382" cy="12524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D:\Pictures\GMO\Epithelial Cells.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83321" y="4416449"/>
            <a:ext cx="1513382" cy="1252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Pictures\GMO\Dead Eupithelial Cell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67980" y="4416449"/>
            <a:ext cx="1513382" cy="1252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Pictures\GMO\Bt Toxin Group.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3137" y="1642368"/>
            <a:ext cx="720376" cy="60522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Pictures\GMO\Bt Bacteria.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76" y="1153130"/>
            <a:ext cx="2515517" cy="5672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Pictures\GMO\BT Toxin Crystal.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8682793">
            <a:off x="1884734" y="1701478"/>
            <a:ext cx="506451" cy="4287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977171" y="4279257"/>
            <a:ext cx="1325682" cy="395990"/>
            <a:chOff x="5977171" y="4279257"/>
            <a:chExt cx="1325682" cy="395990"/>
          </a:xfrm>
        </p:grpSpPr>
        <p:pic>
          <p:nvPicPr>
            <p:cNvPr id="1033" name="Picture 9" descr="D:\Pictures\GMO\Activated Bt complex.png"/>
            <p:cNvPicPr>
              <a:picLocks noChangeAspect="1" noChangeArrowheads="1"/>
            </p:cNvPicPr>
            <p:nvPr/>
          </p:nvPicPr>
          <p:blipFill>
            <a:blip r:embed="rId11" cstate="email">
              <a:extLst>
                <a:ext uri="{BEBA8EAE-BF5A-486C-A8C5-ECC9F3942E4B}">
                  <a14:imgProps xmlns:a14="http://schemas.microsoft.com/office/drawing/2010/main">
                    <a14:imgLayer r:embed="rId12">
                      <a14:imgEffect>
                        <a14:artisticPastelsSmooth/>
                      </a14:imgEffect>
                    </a14:imgLayer>
                  </a14:imgProps>
                </a:ext>
                <a:ext uri="{28A0092B-C50C-407E-A947-70E740481C1C}">
                  <a14:useLocalDpi xmlns:a14="http://schemas.microsoft.com/office/drawing/2010/main"/>
                </a:ext>
              </a:extLst>
            </a:blip>
            <a:srcRect/>
            <a:stretch>
              <a:fillRect/>
            </a:stretch>
          </p:blipFill>
          <p:spPr bwMode="auto">
            <a:xfrm>
              <a:off x="5977171" y="4279257"/>
              <a:ext cx="329488" cy="3959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7" name="Picture 9" descr="D:\Pictures\GMO\Activated Bt complex.png"/>
            <p:cNvPicPr>
              <a:picLocks noChangeAspect="1" noChangeArrowheads="1"/>
            </p:cNvPicPr>
            <p:nvPr/>
          </p:nvPicPr>
          <p:blipFill>
            <a:blip r:embed="rId11" cstate="email">
              <a:extLst>
                <a:ext uri="{BEBA8EAE-BF5A-486C-A8C5-ECC9F3942E4B}">
                  <a14:imgProps xmlns:a14="http://schemas.microsoft.com/office/drawing/2010/main">
                    <a14:imgLayer r:embed="rId12">
                      <a14:imgEffect>
                        <a14:artisticPastelsSmooth/>
                      </a14:imgEffect>
                    </a14:imgLayer>
                  </a14:imgProps>
                </a:ext>
                <a:ext uri="{28A0092B-C50C-407E-A947-70E740481C1C}">
                  <a14:useLocalDpi xmlns:a14="http://schemas.microsoft.com/office/drawing/2010/main"/>
                </a:ext>
              </a:extLst>
            </a:blip>
            <a:srcRect/>
            <a:stretch>
              <a:fillRect/>
            </a:stretch>
          </p:blipFill>
          <p:spPr bwMode="auto">
            <a:xfrm>
              <a:off x="6475268" y="4279257"/>
              <a:ext cx="329488" cy="3959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8" name="Picture 9" descr="D:\Pictures\GMO\Activated Bt complex.png"/>
            <p:cNvPicPr>
              <a:picLocks noChangeAspect="1" noChangeArrowheads="1"/>
            </p:cNvPicPr>
            <p:nvPr/>
          </p:nvPicPr>
          <p:blipFill>
            <a:blip r:embed="rId11" cstate="email">
              <a:extLst>
                <a:ext uri="{BEBA8EAE-BF5A-486C-A8C5-ECC9F3942E4B}">
                  <a14:imgProps xmlns:a14="http://schemas.microsoft.com/office/drawing/2010/main">
                    <a14:imgLayer r:embed="rId12">
                      <a14:imgEffect>
                        <a14:artisticPastelsSmooth/>
                      </a14:imgEffect>
                    </a14:imgLayer>
                  </a14:imgProps>
                </a:ext>
                <a:ext uri="{28A0092B-C50C-407E-A947-70E740481C1C}">
                  <a14:useLocalDpi xmlns:a14="http://schemas.microsoft.com/office/drawing/2010/main"/>
                </a:ext>
              </a:extLst>
            </a:blip>
            <a:srcRect/>
            <a:stretch>
              <a:fillRect/>
            </a:stretch>
          </p:blipFill>
          <p:spPr bwMode="auto">
            <a:xfrm>
              <a:off x="6973365" y="4279257"/>
              <a:ext cx="329488" cy="3959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cxnSp>
        <p:nvCxnSpPr>
          <p:cNvPr id="5" name="Straight Arrow Connector 4"/>
          <p:cNvCxnSpPr/>
          <p:nvPr/>
        </p:nvCxnSpPr>
        <p:spPr>
          <a:xfrm flipH="1">
            <a:off x="1809701" y="2314059"/>
            <a:ext cx="4962574" cy="1598722"/>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81023" y="1976522"/>
            <a:ext cx="1597976" cy="532762"/>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056248" y="2604977"/>
            <a:ext cx="922751" cy="247634"/>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50076" y="1667980"/>
            <a:ext cx="759502" cy="553998"/>
          </a:xfrm>
          <a:prstGeom prst="rect">
            <a:avLst/>
          </a:prstGeom>
          <a:noFill/>
        </p:spPr>
        <p:txBody>
          <a:bodyPr wrap="none" rtlCol="0">
            <a:spAutoFit/>
          </a:bodyPr>
          <a:lstStyle/>
          <a:p>
            <a:pPr algn="ctr">
              <a:lnSpc>
                <a:spcPts val="1800"/>
              </a:lnSpc>
            </a:pPr>
            <a:r>
              <a:rPr lang="en-US" dirty="0" err="1" smtClean="0"/>
              <a:t>Bt</a:t>
            </a:r>
            <a:endParaRPr lang="en-US" dirty="0" smtClean="0"/>
          </a:p>
          <a:p>
            <a:pPr algn="ctr">
              <a:lnSpc>
                <a:spcPts val="1800"/>
              </a:lnSpc>
            </a:pPr>
            <a:r>
              <a:rPr lang="en-US" dirty="0" smtClean="0"/>
              <a:t>toxin</a:t>
            </a:r>
            <a:endParaRPr lang="en-US" dirty="0"/>
          </a:p>
        </p:txBody>
      </p:sp>
      <p:sp>
        <p:nvSpPr>
          <p:cNvPr id="27" name="TextBox 26"/>
          <p:cNvSpPr txBox="1"/>
          <p:nvPr/>
        </p:nvSpPr>
        <p:spPr>
          <a:xfrm>
            <a:off x="7013" y="862492"/>
            <a:ext cx="3169458" cy="323165"/>
          </a:xfrm>
          <a:prstGeom prst="rect">
            <a:avLst/>
          </a:prstGeom>
          <a:noFill/>
        </p:spPr>
        <p:txBody>
          <a:bodyPr wrap="none" rtlCol="0">
            <a:spAutoFit/>
          </a:bodyPr>
          <a:lstStyle/>
          <a:p>
            <a:pPr algn="ctr">
              <a:lnSpc>
                <a:spcPts val="1800"/>
              </a:lnSpc>
            </a:pPr>
            <a:r>
              <a:rPr lang="en-US" i="1" dirty="0" smtClean="0"/>
              <a:t>Bacillus </a:t>
            </a:r>
            <a:r>
              <a:rPr lang="en-US" i="1" dirty="0" err="1" smtClean="0"/>
              <a:t>thuringiensis</a:t>
            </a:r>
            <a:r>
              <a:rPr lang="en-US" dirty="0" smtClean="0"/>
              <a:t> (</a:t>
            </a:r>
            <a:r>
              <a:rPr lang="en-US" dirty="0" err="1" smtClean="0"/>
              <a:t>Bt</a:t>
            </a:r>
            <a:r>
              <a:rPr lang="en-US" dirty="0" smtClean="0"/>
              <a:t>)</a:t>
            </a:r>
            <a:endParaRPr lang="en-US" dirty="0"/>
          </a:p>
        </p:txBody>
      </p:sp>
      <p:sp>
        <p:nvSpPr>
          <p:cNvPr id="28" name="TextBox 27"/>
          <p:cNvSpPr txBox="1"/>
          <p:nvPr/>
        </p:nvSpPr>
        <p:spPr>
          <a:xfrm>
            <a:off x="7013" y="3763378"/>
            <a:ext cx="1372491" cy="553998"/>
          </a:xfrm>
          <a:prstGeom prst="rect">
            <a:avLst/>
          </a:prstGeom>
          <a:noFill/>
        </p:spPr>
        <p:txBody>
          <a:bodyPr wrap="none" rtlCol="0">
            <a:spAutoFit/>
          </a:bodyPr>
          <a:lstStyle/>
          <a:p>
            <a:pPr algn="ctr">
              <a:lnSpc>
                <a:spcPts val="1800"/>
              </a:lnSpc>
            </a:pPr>
            <a:r>
              <a:rPr lang="en-US" dirty="0" smtClean="0"/>
              <a:t>Binding to</a:t>
            </a:r>
          </a:p>
          <a:p>
            <a:pPr algn="ctr">
              <a:lnSpc>
                <a:spcPts val="1800"/>
              </a:lnSpc>
            </a:pPr>
            <a:r>
              <a:rPr lang="en-US" dirty="0" smtClean="0"/>
              <a:t>receptor</a:t>
            </a:r>
            <a:endParaRPr lang="en-US" dirty="0"/>
          </a:p>
        </p:txBody>
      </p:sp>
      <p:sp>
        <p:nvSpPr>
          <p:cNvPr id="29" name="TextBox 28"/>
          <p:cNvSpPr txBox="1"/>
          <p:nvPr/>
        </p:nvSpPr>
        <p:spPr>
          <a:xfrm>
            <a:off x="235185" y="5690405"/>
            <a:ext cx="1587294" cy="553998"/>
          </a:xfrm>
          <a:prstGeom prst="rect">
            <a:avLst/>
          </a:prstGeom>
          <a:noFill/>
        </p:spPr>
        <p:txBody>
          <a:bodyPr wrap="none" rtlCol="0">
            <a:spAutoFit/>
          </a:bodyPr>
          <a:lstStyle/>
          <a:p>
            <a:pPr algn="ctr">
              <a:lnSpc>
                <a:spcPts val="1800"/>
              </a:lnSpc>
            </a:pPr>
            <a:r>
              <a:rPr lang="en-US" dirty="0" smtClean="0"/>
              <a:t>Caterpillar</a:t>
            </a:r>
          </a:p>
          <a:p>
            <a:pPr algn="ctr">
              <a:lnSpc>
                <a:spcPts val="1800"/>
              </a:lnSpc>
            </a:pPr>
            <a:r>
              <a:rPr lang="en-US" dirty="0" err="1" smtClean="0"/>
              <a:t>midgut</a:t>
            </a:r>
            <a:r>
              <a:rPr lang="en-US" dirty="0" smtClean="0"/>
              <a:t> cells</a:t>
            </a:r>
            <a:endParaRPr lang="en-US" dirty="0"/>
          </a:p>
        </p:txBody>
      </p:sp>
      <p:sp>
        <p:nvSpPr>
          <p:cNvPr id="30" name="TextBox 29"/>
          <p:cNvSpPr txBox="1"/>
          <p:nvPr/>
        </p:nvSpPr>
        <p:spPr>
          <a:xfrm>
            <a:off x="3250131" y="3752745"/>
            <a:ext cx="1196161" cy="553998"/>
          </a:xfrm>
          <a:prstGeom prst="rect">
            <a:avLst/>
          </a:prstGeom>
          <a:noFill/>
        </p:spPr>
        <p:txBody>
          <a:bodyPr wrap="none" rtlCol="0">
            <a:spAutoFit/>
          </a:bodyPr>
          <a:lstStyle/>
          <a:p>
            <a:pPr algn="ctr">
              <a:lnSpc>
                <a:spcPts val="1800"/>
              </a:lnSpc>
            </a:pPr>
            <a:r>
              <a:rPr lang="en-US" dirty="0" smtClean="0"/>
              <a:t>Toxin</a:t>
            </a:r>
            <a:br>
              <a:rPr lang="en-US" dirty="0" smtClean="0"/>
            </a:br>
            <a:r>
              <a:rPr lang="en-US" dirty="0" smtClean="0"/>
              <a:t>oligomer</a:t>
            </a:r>
            <a:endParaRPr lang="en-US" dirty="0"/>
          </a:p>
        </p:txBody>
      </p:sp>
      <p:cxnSp>
        <p:nvCxnSpPr>
          <p:cNvPr id="33" name="Straight Arrow Connector 32"/>
          <p:cNvCxnSpPr/>
          <p:nvPr/>
        </p:nvCxnSpPr>
        <p:spPr>
          <a:xfrm>
            <a:off x="3357610" y="4518064"/>
            <a:ext cx="355243" cy="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226729" y="4520835"/>
            <a:ext cx="355243" cy="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74213" y="3866629"/>
            <a:ext cx="1769202" cy="553998"/>
          </a:xfrm>
          <a:prstGeom prst="rect">
            <a:avLst/>
          </a:prstGeom>
          <a:noFill/>
        </p:spPr>
        <p:txBody>
          <a:bodyPr wrap="none" rtlCol="0">
            <a:spAutoFit/>
          </a:bodyPr>
          <a:lstStyle/>
          <a:p>
            <a:pPr algn="ctr">
              <a:lnSpc>
                <a:spcPts val="1800"/>
              </a:lnSpc>
            </a:pPr>
            <a:r>
              <a:rPr lang="en-US" dirty="0" smtClean="0"/>
              <a:t>GPI-anchored</a:t>
            </a:r>
            <a:br>
              <a:rPr lang="en-US" dirty="0" smtClean="0"/>
            </a:br>
            <a:r>
              <a:rPr lang="en-US" dirty="0" smtClean="0"/>
              <a:t>protein</a:t>
            </a:r>
            <a:endParaRPr lang="en-US" dirty="0"/>
          </a:p>
        </p:txBody>
      </p:sp>
      <p:cxnSp>
        <p:nvCxnSpPr>
          <p:cNvPr id="38" name="Straight Arrow Connector 37"/>
          <p:cNvCxnSpPr/>
          <p:nvPr/>
        </p:nvCxnSpPr>
        <p:spPr>
          <a:xfrm>
            <a:off x="5492524" y="4526377"/>
            <a:ext cx="355243" cy="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955527" y="3703786"/>
            <a:ext cx="1400512" cy="553998"/>
          </a:xfrm>
          <a:prstGeom prst="rect">
            <a:avLst/>
          </a:prstGeom>
          <a:noFill/>
        </p:spPr>
        <p:txBody>
          <a:bodyPr wrap="none" rtlCol="0">
            <a:spAutoFit/>
          </a:bodyPr>
          <a:lstStyle/>
          <a:p>
            <a:pPr algn="ctr">
              <a:lnSpc>
                <a:spcPts val="1800"/>
              </a:lnSpc>
            </a:pPr>
            <a:r>
              <a:rPr lang="en-US" dirty="0" smtClean="0"/>
              <a:t>Membrane</a:t>
            </a:r>
            <a:br>
              <a:rPr lang="en-US" dirty="0" smtClean="0"/>
            </a:br>
            <a:r>
              <a:rPr lang="en-US" dirty="0" smtClean="0"/>
              <a:t>insertion</a:t>
            </a:r>
            <a:endParaRPr lang="en-US" dirty="0"/>
          </a:p>
        </p:txBody>
      </p:sp>
      <p:sp>
        <p:nvSpPr>
          <p:cNvPr id="40" name="TextBox 39"/>
          <p:cNvSpPr txBox="1"/>
          <p:nvPr/>
        </p:nvSpPr>
        <p:spPr>
          <a:xfrm>
            <a:off x="5570650" y="5690469"/>
            <a:ext cx="2138727" cy="553998"/>
          </a:xfrm>
          <a:prstGeom prst="rect">
            <a:avLst/>
          </a:prstGeom>
          <a:noFill/>
        </p:spPr>
        <p:txBody>
          <a:bodyPr wrap="none" rtlCol="0">
            <a:spAutoFit/>
          </a:bodyPr>
          <a:lstStyle/>
          <a:p>
            <a:pPr algn="ctr">
              <a:lnSpc>
                <a:spcPts val="1800"/>
              </a:lnSpc>
            </a:pPr>
            <a:r>
              <a:rPr lang="en-US" dirty="0" smtClean="0"/>
              <a:t>Pores lead to</a:t>
            </a:r>
            <a:br>
              <a:rPr lang="en-US" dirty="0" smtClean="0"/>
            </a:br>
            <a:r>
              <a:rPr lang="en-US" dirty="0" smtClean="0"/>
              <a:t>osmotic cell </a:t>
            </a:r>
            <a:r>
              <a:rPr lang="en-US" dirty="0" err="1" smtClean="0"/>
              <a:t>lysis</a:t>
            </a:r>
            <a:endParaRPr lang="en-US" dirty="0"/>
          </a:p>
        </p:txBody>
      </p:sp>
      <p:cxnSp>
        <p:nvCxnSpPr>
          <p:cNvPr id="41" name="Straight Arrow Connector 40"/>
          <p:cNvCxnSpPr/>
          <p:nvPr/>
        </p:nvCxnSpPr>
        <p:spPr>
          <a:xfrm>
            <a:off x="4446292" y="6244467"/>
            <a:ext cx="1223853" cy="326454"/>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604963" y="6244467"/>
            <a:ext cx="2098972" cy="553998"/>
          </a:xfrm>
          <a:prstGeom prst="rect">
            <a:avLst/>
          </a:prstGeom>
          <a:noFill/>
        </p:spPr>
        <p:txBody>
          <a:bodyPr wrap="none" rtlCol="0">
            <a:spAutoFit/>
          </a:bodyPr>
          <a:lstStyle/>
          <a:p>
            <a:pPr algn="ctr">
              <a:lnSpc>
                <a:spcPts val="1800"/>
              </a:lnSpc>
            </a:pPr>
            <a:r>
              <a:rPr lang="en-US" dirty="0" smtClean="0"/>
              <a:t>Activation of cell</a:t>
            </a:r>
            <a:br>
              <a:rPr lang="en-US" dirty="0" smtClean="0"/>
            </a:br>
            <a:r>
              <a:rPr lang="en-US" dirty="0" smtClean="0"/>
              <a:t>death pathway</a:t>
            </a:r>
            <a:endParaRPr lang="en-US" dirty="0"/>
          </a:p>
        </p:txBody>
      </p:sp>
      <p:sp>
        <p:nvSpPr>
          <p:cNvPr id="44" name="TextBox 43"/>
          <p:cNvSpPr txBox="1"/>
          <p:nvPr/>
        </p:nvSpPr>
        <p:spPr>
          <a:xfrm>
            <a:off x="7748845" y="5712341"/>
            <a:ext cx="1351652" cy="323165"/>
          </a:xfrm>
          <a:prstGeom prst="rect">
            <a:avLst/>
          </a:prstGeom>
          <a:noFill/>
        </p:spPr>
        <p:txBody>
          <a:bodyPr wrap="none" rtlCol="0">
            <a:spAutoFit/>
          </a:bodyPr>
          <a:lstStyle/>
          <a:p>
            <a:pPr algn="ctr">
              <a:lnSpc>
                <a:spcPts val="1800"/>
              </a:lnSpc>
            </a:pPr>
            <a:r>
              <a:rPr lang="en-US" dirty="0" smtClean="0"/>
              <a:t>Cell death</a:t>
            </a:r>
            <a:endParaRPr lang="en-US" dirty="0"/>
          </a:p>
        </p:txBody>
      </p:sp>
      <p:cxnSp>
        <p:nvCxnSpPr>
          <p:cNvPr id="45" name="Straight Arrow Connector 44"/>
          <p:cNvCxnSpPr>
            <a:endCxn id="44" idx="2"/>
          </p:cNvCxnSpPr>
          <p:nvPr/>
        </p:nvCxnSpPr>
        <p:spPr>
          <a:xfrm flipV="1">
            <a:off x="7670972" y="6035506"/>
            <a:ext cx="753699" cy="48596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8210712" y="3763378"/>
            <a:ext cx="197090" cy="60512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116317" y="3149788"/>
            <a:ext cx="2021708" cy="553998"/>
          </a:xfrm>
          <a:prstGeom prst="rect">
            <a:avLst/>
          </a:prstGeom>
          <a:noFill/>
        </p:spPr>
        <p:txBody>
          <a:bodyPr wrap="none" rtlCol="0">
            <a:spAutoFit/>
          </a:bodyPr>
          <a:lstStyle/>
          <a:p>
            <a:pPr algn="ctr">
              <a:lnSpc>
                <a:spcPts val="1800"/>
              </a:lnSpc>
            </a:pPr>
            <a:r>
              <a:rPr lang="en-US" dirty="0" smtClean="0"/>
              <a:t>Septicemia</a:t>
            </a:r>
            <a:br>
              <a:rPr lang="en-US" dirty="0" smtClean="0"/>
            </a:br>
            <a:r>
              <a:rPr lang="en-US" dirty="0" smtClean="0"/>
              <a:t>Dead caterpillar</a:t>
            </a:r>
            <a:endParaRPr lang="en-US" dirty="0"/>
          </a:p>
        </p:txBody>
      </p:sp>
      <p:cxnSp>
        <p:nvCxnSpPr>
          <p:cNvPr id="51" name="Straight Arrow Connector 50"/>
          <p:cNvCxnSpPr/>
          <p:nvPr/>
        </p:nvCxnSpPr>
        <p:spPr>
          <a:xfrm>
            <a:off x="1809701" y="4517290"/>
            <a:ext cx="1142645" cy="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728836" y="3877185"/>
            <a:ext cx="1293945" cy="553998"/>
          </a:xfrm>
          <a:prstGeom prst="rect">
            <a:avLst/>
          </a:prstGeom>
          <a:noFill/>
        </p:spPr>
        <p:txBody>
          <a:bodyPr wrap="none" rtlCol="0">
            <a:spAutoFit/>
          </a:bodyPr>
          <a:lstStyle/>
          <a:p>
            <a:pPr algn="ctr">
              <a:lnSpc>
                <a:spcPts val="1800"/>
              </a:lnSpc>
            </a:pPr>
            <a:r>
              <a:rPr lang="en-US" dirty="0" smtClean="0"/>
              <a:t>Toxin</a:t>
            </a:r>
            <a:br>
              <a:rPr lang="en-US" dirty="0" smtClean="0"/>
            </a:br>
            <a:r>
              <a:rPr lang="en-US" dirty="0" smtClean="0"/>
              <a:t>monomer</a:t>
            </a:r>
            <a:endParaRPr lang="en-US" dirty="0"/>
          </a:p>
        </p:txBody>
      </p:sp>
      <p:sp>
        <p:nvSpPr>
          <p:cNvPr id="54" name="TextBox 53"/>
          <p:cNvSpPr txBox="1"/>
          <p:nvPr/>
        </p:nvSpPr>
        <p:spPr>
          <a:xfrm>
            <a:off x="3894175" y="2517825"/>
            <a:ext cx="1271502" cy="323165"/>
          </a:xfrm>
          <a:prstGeom prst="rect">
            <a:avLst/>
          </a:prstGeom>
          <a:noFill/>
        </p:spPr>
        <p:txBody>
          <a:bodyPr wrap="none" rtlCol="0">
            <a:spAutoFit/>
          </a:bodyPr>
          <a:lstStyle/>
          <a:p>
            <a:pPr algn="ctr">
              <a:lnSpc>
                <a:spcPts val="1800"/>
              </a:lnSpc>
            </a:pPr>
            <a:r>
              <a:rPr lang="en-US" dirty="0" smtClean="0"/>
              <a:t>Ingestion</a:t>
            </a:r>
            <a:endParaRPr lang="en-US" dirty="0"/>
          </a:p>
        </p:txBody>
      </p:sp>
      <p:sp>
        <p:nvSpPr>
          <p:cNvPr id="55" name="TextBox 54"/>
          <p:cNvSpPr txBox="1"/>
          <p:nvPr/>
        </p:nvSpPr>
        <p:spPr>
          <a:xfrm>
            <a:off x="230058" y="3388379"/>
            <a:ext cx="1019831" cy="323165"/>
          </a:xfrm>
          <a:prstGeom prst="rect">
            <a:avLst/>
          </a:prstGeom>
          <a:noFill/>
        </p:spPr>
        <p:txBody>
          <a:bodyPr wrap="none" rtlCol="0">
            <a:spAutoFit/>
          </a:bodyPr>
          <a:lstStyle/>
          <a:p>
            <a:pPr algn="ctr">
              <a:lnSpc>
                <a:spcPts val="1800"/>
              </a:lnSpc>
            </a:pPr>
            <a:r>
              <a:rPr lang="en-US" dirty="0" err="1" smtClean="0"/>
              <a:t>Bt</a:t>
            </a:r>
            <a:r>
              <a:rPr lang="en-US" dirty="0" smtClean="0"/>
              <a:t> corn</a:t>
            </a:r>
            <a:endParaRPr lang="en-US" dirty="0"/>
          </a:p>
        </p:txBody>
      </p:sp>
      <p:sp>
        <p:nvSpPr>
          <p:cNvPr id="56" name="TextBox 55"/>
          <p:cNvSpPr txBox="1"/>
          <p:nvPr/>
        </p:nvSpPr>
        <p:spPr>
          <a:xfrm>
            <a:off x="1616626" y="3361201"/>
            <a:ext cx="1244251" cy="323165"/>
          </a:xfrm>
          <a:prstGeom prst="rect">
            <a:avLst/>
          </a:prstGeom>
          <a:noFill/>
        </p:spPr>
        <p:txBody>
          <a:bodyPr wrap="none" rtlCol="0">
            <a:spAutoFit/>
          </a:bodyPr>
          <a:lstStyle/>
          <a:p>
            <a:pPr algn="ctr">
              <a:lnSpc>
                <a:spcPts val="1800"/>
              </a:lnSpc>
            </a:pPr>
            <a:r>
              <a:rPr lang="en-US" dirty="0" err="1" smtClean="0"/>
              <a:t>Bt</a:t>
            </a:r>
            <a:r>
              <a:rPr lang="en-US" dirty="0" smtClean="0"/>
              <a:t> cotton</a:t>
            </a:r>
            <a:endParaRPr lang="en-US" dirty="0"/>
          </a:p>
        </p:txBody>
      </p:sp>
      <p:pic>
        <p:nvPicPr>
          <p:cNvPr id="57" name="Picture 5" descr="D:\Pictures\GMO\Activated Bt Toxin.png"/>
          <p:cNvPicPr>
            <a:picLocks noChangeAspect="1" noChangeArrowheads="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7610622">
            <a:off x="6804756" y="2048544"/>
            <a:ext cx="235381" cy="335119"/>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58" name="Picture 12" descr="D:\Pictures\GMO\BT Toxin Crystal.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18682793">
            <a:off x="4214429" y="1928381"/>
            <a:ext cx="255014" cy="21590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D:\Pictures\GMO\BT Toxin Crystal.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20815582">
            <a:off x="4484073" y="1854445"/>
            <a:ext cx="255014" cy="21590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D:\Pictures\GMO\BT Toxin Crystal.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759069">
            <a:off x="4782304" y="1832070"/>
            <a:ext cx="255014" cy="21912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D:\Pictures\GMO\BT Toxin Crystal.png"/>
          <p:cNvPicPr>
            <a:picLocks noChangeAspect="1" noChangeArrowheads="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759069">
            <a:off x="5456870" y="1927116"/>
            <a:ext cx="255014" cy="2191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D:\Pictures\GMO\BT Toxin Crystal.png"/>
          <p:cNvPicPr>
            <a:picLocks noChangeAspect="1" noChangeArrowheads="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2782053">
            <a:off x="5757677" y="1960176"/>
            <a:ext cx="255014" cy="2191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D:\Pictures\GMO\BT Toxin Crystal.png"/>
          <p:cNvPicPr>
            <a:picLocks noChangeAspect="1" noChangeArrowheads="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4132057">
            <a:off x="6064071" y="2046066"/>
            <a:ext cx="255014" cy="219122"/>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Arrow Connector 63"/>
          <p:cNvCxnSpPr>
            <a:endCxn id="61" idx="1"/>
          </p:cNvCxnSpPr>
          <p:nvPr/>
        </p:nvCxnSpPr>
        <p:spPr>
          <a:xfrm>
            <a:off x="5080727" y="1944979"/>
            <a:ext cx="379239" cy="63772"/>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322265" y="2182101"/>
            <a:ext cx="399582" cy="15943"/>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142812" y="1575332"/>
            <a:ext cx="1728358" cy="323165"/>
          </a:xfrm>
          <a:prstGeom prst="rect">
            <a:avLst/>
          </a:prstGeom>
          <a:noFill/>
        </p:spPr>
        <p:txBody>
          <a:bodyPr wrap="none" rtlCol="0">
            <a:spAutoFit/>
          </a:bodyPr>
          <a:lstStyle/>
          <a:p>
            <a:pPr algn="ctr">
              <a:lnSpc>
                <a:spcPts val="1800"/>
              </a:lnSpc>
            </a:pPr>
            <a:r>
              <a:rPr lang="en-US" dirty="0" err="1" smtClean="0"/>
              <a:t>Solubilization</a:t>
            </a:r>
            <a:endParaRPr lang="en-US" dirty="0"/>
          </a:p>
        </p:txBody>
      </p:sp>
      <p:sp>
        <p:nvSpPr>
          <p:cNvPr id="71" name="TextBox 70"/>
          <p:cNvSpPr txBox="1"/>
          <p:nvPr/>
        </p:nvSpPr>
        <p:spPr>
          <a:xfrm>
            <a:off x="6845532" y="1814940"/>
            <a:ext cx="1327928" cy="323165"/>
          </a:xfrm>
          <a:prstGeom prst="rect">
            <a:avLst/>
          </a:prstGeom>
          <a:noFill/>
        </p:spPr>
        <p:txBody>
          <a:bodyPr wrap="none" rtlCol="0">
            <a:spAutoFit/>
          </a:bodyPr>
          <a:lstStyle/>
          <a:p>
            <a:pPr algn="ctr">
              <a:lnSpc>
                <a:spcPts val="1800"/>
              </a:lnSpc>
            </a:pPr>
            <a:r>
              <a:rPr lang="en-US" dirty="0" smtClean="0"/>
              <a:t>Activation</a:t>
            </a:r>
            <a:endParaRPr lang="en-US" dirty="0"/>
          </a:p>
        </p:txBody>
      </p:sp>
      <p:grpSp>
        <p:nvGrpSpPr>
          <p:cNvPr id="9" name="Group 8"/>
          <p:cNvGrpSpPr/>
          <p:nvPr/>
        </p:nvGrpSpPr>
        <p:grpSpPr>
          <a:xfrm>
            <a:off x="2623865" y="3412991"/>
            <a:ext cx="3046281" cy="3246649"/>
            <a:chOff x="2623865" y="3412991"/>
            <a:chExt cx="3046281" cy="3246649"/>
          </a:xfrm>
        </p:grpSpPr>
        <p:pic>
          <p:nvPicPr>
            <p:cNvPr id="65" name="Picture 9" descr="D:\Pictures\GMO\Activated Bt complex.png"/>
            <p:cNvPicPr>
              <a:picLocks noChangeAspect="1" noChangeArrowheads="1"/>
            </p:cNvPicPr>
            <p:nvPr/>
          </p:nvPicPr>
          <p:blipFill>
            <a:blip r:embed="rId17" cstate="email">
              <a:extLst>
                <a:ext uri="{BEBA8EAE-BF5A-486C-A8C5-ECC9F3942E4B}">
                  <a14:imgProps xmlns:a14="http://schemas.microsoft.com/office/drawing/2010/main">
                    <a14:imgLayer r:embed="rId18">
                      <a14:imgEffect>
                        <a14:artisticPastelsSmooth/>
                      </a14:imgEffect>
                    </a14:imgLayer>
                  </a14:imgProps>
                </a:ext>
                <a:ext uri="{28A0092B-C50C-407E-A947-70E740481C1C}">
                  <a14:useLocalDpi xmlns:a14="http://schemas.microsoft.com/office/drawing/2010/main"/>
                </a:ext>
              </a:extLst>
            </a:blip>
            <a:srcRect/>
            <a:stretch>
              <a:fillRect/>
            </a:stretch>
          </p:blipFill>
          <p:spPr bwMode="auto">
            <a:xfrm>
              <a:off x="3704719" y="4249337"/>
              <a:ext cx="471928" cy="56717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623865" y="3412991"/>
              <a:ext cx="3046281" cy="3246649"/>
              <a:chOff x="2623865" y="3412991"/>
              <a:chExt cx="3046281" cy="3246649"/>
            </a:xfrm>
          </p:grpSpPr>
          <p:pic>
            <p:nvPicPr>
              <p:cNvPr id="1030" name="Picture 6" descr="D:\Pictures\GMO\Bt-PKA.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665974" y="3425712"/>
                <a:ext cx="3004172" cy="32339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84151" y="3412991"/>
                <a:ext cx="1220206" cy="323165"/>
              </a:xfrm>
              <a:prstGeom prst="rect">
                <a:avLst/>
              </a:prstGeom>
              <a:noFill/>
            </p:spPr>
            <p:txBody>
              <a:bodyPr wrap="none" rtlCol="0">
                <a:spAutoFit/>
              </a:bodyPr>
              <a:lstStyle/>
              <a:p>
                <a:pPr algn="ctr">
                  <a:lnSpc>
                    <a:spcPts val="1800"/>
                  </a:lnSpc>
                </a:pPr>
                <a:r>
                  <a:rPr lang="en-US" dirty="0" smtClean="0"/>
                  <a:t>Cadherin</a:t>
                </a:r>
                <a:endParaRPr lang="en-US" dirty="0"/>
              </a:p>
            </p:txBody>
          </p:sp>
          <p:sp>
            <p:nvSpPr>
              <p:cNvPr id="6" name="TextBox 5"/>
              <p:cNvSpPr txBox="1"/>
              <p:nvPr/>
            </p:nvSpPr>
            <p:spPr>
              <a:xfrm rot="157536">
                <a:off x="2623865" y="5578864"/>
                <a:ext cx="1576072"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membrane</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67" name="Picture 3" descr="D:\Pictures\GMO\caterpillar.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772245" y="2517825"/>
            <a:ext cx="2413504" cy="79452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D:\Pictures\GMO\caterpillar.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flipV="1">
            <a:off x="6619612" y="2657797"/>
            <a:ext cx="2413504" cy="79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75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wipe(left)">
                                      <p:cBhvr>
                                        <p:cTn id="12" dur="500"/>
                                        <p:tgtEl>
                                          <p:spTgt spid="1034"/>
                                        </p:tgtEl>
                                      </p:cBhvr>
                                    </p:animEffect>
                                  </p:childTnLst>
                                </p:cTn>
                              </p:par>
                              <p:par>
                                <p:cTn id="13" presetID="22" presetClass="entr" presetSubtype="8"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wipe(left)">
                                      <p:cBhvr>
                                        <p:cTn id="15" dur="500"/>
                                        <p:tgtEl>
                                          <p:spTgt spid="1035"/>
                                        </p:tgtEl>
                                      </p:cBhvr>
                                    </p:animEffect>
                                  </p:childTnLst>
                                </p:cTn>
                              </p:par>
                              <p:par>
                                <p:cTn id="16" presetID="22" presetClass="entr" presetSubtype="8" fill="hold" nodeType="withEffect">
                                  <p:stCondLst>
                                    <p:cond delay="0"/>
                                  </p:stCondLst>
                                  <p:childTnLst>
                                    <p:set>
                                      <p:cBhvr>
                                        <p:cTn id="17" dur="1" fill="hold">
                                          <p:stCondLst>
                                            <p:cond delay="0"/>
                                          </p:stCondLst>
                                        </p:cTn>
                                        <p:tgtEl>
                                          <p:spTgt spid="1036"/>
                                        </p:tgtEl>
                                        <p:attrNameLst>
                                          <p:attrName>style.visibility</p:attrName>
                                        </p:attrNameLst>
                                      </p:cBhvr>
                                      <p:to>
                                        <p:strVal val="visible"/>
                                      </p:to>
                                    </p:set>
                                    <p:animEffect transition="in" filter="wipe(left)">
                                      <p:cBhvr>
                                        <p:cTn id="18" dur="500"/>
                                        <p:tgtEl>
                                          <p:spTgt spid="103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ipe(left)">
                                      <p:cBhvr>
                                        <p:cTn id="29" dur="500"/>
                                        <p:tgtEl>
                                          <p:spTgt spid="102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22" presetClass="entr" presetSubtype="8"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250"/>
                                        <p:tgtEl>
                                          <p:spTgt spid="58"/>
                                        </p:tgtEl>
                                      </p:cBhvr>
                                    </p:animEffect>
                                  </p:childTnLst>
                                </p:cTn>
                              </p:par>
                            </p:childTnLst>
                          </p:cTn>
                        </p:par>
                        <p:par>
                          <p:cTn id="52" fill="hold">
                            <p:stCondLst>
                              <p:cond delay="250"/>
                            </p:stCondLst>
                            <p:childTnLst>
                              <p:par>
                                <p:cTn id="53" presetID="22" presetClass="exit" presetSubtype="8" fill="hold" nodeType="afterEffect">
                                  <p:stCondLst>
                                    <p:cond delay="0"/>
                                  </p:stCondLst>
                                  <p:childTnLst>
                                    <p:animEffect transition="out" filter="wipe(left)">
                                      <p:cBhvr>
                                        <p:cTn id="54" dur="250"/>
                                        <p:tgtEl>
                                          <p:spTgt spid="58"/>
                                        </p:tgtEl>
                                      </p:cBhvr>
                                    </p:animEffect>
                                    <p:set>
                                      <p:cBhvr>
                                        <p:cTn id="55" dur="1" fill="hold">
                                          <p:stCondLst>
                                            <p:cond delay="249"/>
                                          </p:stCondLst>
                                        </p:cTn>
                                        <p:tgtEl>
                                          <p:spTgt spid="58"/>
                                        </p:tgtEl>
                                        <p:attrNameLst>
                                          <p:attrName>style.visibility</p:attrName>
                                        </p:attrNameLst>
                                      </p:cBhvr>
                                      <p:to>
                                        <p:strVal val="hidden"/>
                                      </p:to>
                                    </p:set>
                                  </p:childTnLst>
                                </p:cTn>
                              </p:par>
                              <p:par>
                                <p:cTn id="56" presetID="22" presetClass="entr" presetSubtype="8"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left)">
                                      <p:cBhvr>
                                        <p:cTn id="58" dur="250"/>
                                        <p:tgtEl>
                                          <p:spTgt spid="59"/>
                                        </p:tgtEl>
                                      </p:cBhvr>
                                    </p:animEffect>
                                  </p:childTnLst>
                                </p:cTn>
                              </p:par>
                            </p:childTnLst>
                          </p:cTn>
                        </p:par>
                        <p:par>
                          <p:cTn id="59" fill="hold">
                            <p:stCondLst>
                              <p:cond delay="500"/>
                            </p:stCondLst>
                            <p:childTnLst>
                              <p:par>
                                <p:cTn id="60" presetID="22" presetClass="exit" presetSubtype="8" fill="hold" nodeType="afterEffect">
                                  <p:stCondLst>
                                    <p:cond delay="0"/>
                                  </p:stCondLst>
                                  <p:childTnLst>
                                    <p:animEffect transition="out" filter="wipe(left)">
                                      <p:cBhvr>
                                        <p:cTn id="61" dur="250"/>
                                        <p:tgtEl>
                                          <p:spTgt spid="59"/>
                                        </p:tgtEl>
                                      </p:cBhvr>
                                    </p:animEffect>
                                    <p:set>
                                      <p:cBhvr>
                                        <p:cTn id="62" dur="1" fill="hold">
                                          <p:stCondLst>
                                            <p:cond delay="249"/>
                                          </p:stCondLst>
                                        </p:cTn>
                                        <p:tgtEl>
                                          <p:spTgt spid="59"/>
                                        </p:tgtEl>
                                        <p:attrNameLst>
                                          <p:attrName>style.visibility</p:attrName>
                                        </p:attrNameLst>
                                      </p:cBhvr>
                                      <p:to>
                                        <p:strVal val="hidden"/>
                                      </p:to>
                                    </p:set>
                                  </p:childTnLst>
                                </p:cTn>
                              </p:par>
                              <p:par>
                                <p:cTn id="63" presetID="22" presetClass="entr" presetSubtype="8"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250"/>
                                        <p:tgtEl>
                                          <p:spTgt spid="60"/>
                                        </p:tgtEl>
                                      </p:cBhvr>
                                    </p:animEffect>
                                  </p:childTnLst>
                                </p:cTn>
                              </p:par>
                            </p:childTnLst>
                          </p:cTn>
                        </p:par>
                        <p:par>
                          <p:cTn id="66" fill="hold">
                            <p:stCondLst>
                              <p:cond delay="750"/>
                            </p:stCondLst>
                            <p:childTnLst>
                              <p:par>
                                <p:cTn id="67" presetID="22" presetClass="entr" presetSubtype="8" fill="hold"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left)">
                                      <p:cBhvr>
                                        <p:cTn id="69" dur="500"/>
                                        <p:tgtEl>
                                          <p:spTgt spid="6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ipe(left)">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wipe(left)">
                                      <p:cBhvr>
                                        <p:cTn id="77" dur="500"/>
                                        <p:tgtEl>
                                          <p:spTgt spid="61"/>
                                        </p:tgtEl>
                                      </p:cBhvr>
                                    </p:animEffect>
                                  </p:childTnLst>
                                </p:cTn>
                              </p:par>
                            </p:childTnLst>
                          </p:cTn>
                        </p:par>
                        <p:par>
                          <p:cTn id="78" fill="hold">
                            <p:stCondLst>
                              <p:cond delay="500"/>
                            </p:stCondLst>
                            <p:childTnLst>
                              <p:par>
                                <p:cTn id="79" presetID="22" presetClass="exit" presetSubtype="8" fill="hold" nodeType="afterEffect">
                                  <p:stCondLst>
                                    <p:cond delay="0"/>
                                  </p:stCondLst>
                                  <p:childTnLst>
                                    <p:animEffect transition="out" filter="wipe(left)">
                                      <p:cBhvr>
                                        <p:cTn id="80" dur="250"/>
                                        <p:tgtEl>
                                          <p:spTgt spid="61"/>
                                        </p:tgtEl>
                                      </p:cBhvr>
                                    </p:animEffect>
                                    <p:set>
                                      <p:cBhvr>
                                        <p:cTn id="81" dur="1" fill="hold">
                                          <p:stCondLst>
                                            <p:cond delay="249"/>
                                          </p:stCondLst>
                                        </p:cTn>
                                        <p:tgtEl>
                                          <p:spTgt spid="61"/>
                                        </p:tgtEl>
                                        <p:attrNameLst>
                                          <p:attrName>style.visibility</p:attrName>
                                        </p:attrNameLst>
                                      </p:cBhvr>
                                      <p:to>
                                        <p:strVal val="hidden"/>
                                      </p:to>
                                    </p:set>
                                  </p:childTnLst>
                                </p:cTn>
                              </p:par>
                              <p:par>
                                <p:cTn id="82" presetID="22" presetClass="entr" presetSubtype="8" fill="hold"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wipe(left)">
                                      <p:cBhvr>
                                        <p:cTn id="84" dur="250"/>
                                        <p:tgtEl>
                                          <p:spTgt spid="62"/>
                                        </p:tgtEl>
                                      </p:cBhvr>
                                    </p:animEffect>
                                  </p:childTnLst>
                                </p:cTn>
                              </p:par>
                            </p:childTnLst>
                          </p:cTn>
                        </p:par>
                        <p:par>
                          <p:cTn id="85" fill="hold">
                            <p:stCondLst>
                              <p:cond delay="750"/>
                            </p:stCondLst>
                            <p:childTnLst>
                              <p:par>
                                <p:cTn id="86" presetID="22" presetClass="exit" presetSubtype="8" fill="hold" nodeType="afterEffect">
                                  <p:stCondLst>
                                    <p:cond delay="0"/>
                                  </p:stCondLst>
                                  <p:childTnLst>
                                    <p:animEffect transition="out" filter="wipe(left)">
                                      <p:cBhvr>
                                        <p:cTn id="87" dur="250"/>
                                        <p:tgtEl>
                                          <p:spTgt spid="62"/>
                                        </p:tgtEl>
                                      </p:cBhvr>
                                    </p:animEffect>
                                    <p:set>
                                      <p:cBhvr>
                                        <p:cTn id="88" dur="1" fill="hold">
                                          <p:stCondLst>
                                            <p:cond delay="249"/>
                                          </p:stCondLst>
                                        </p:cTn>
                                        <p:tgtEl>
                                          <p:spTgt spid="62"/>
                                        </p:tgtEl>
                                        <p:attrNameLst>
                                          <p:attrName>style.visibility</p:attrName>
                                        </p:attrNameLst>
                                      </p:cBhvr>
                                      <p:to>
                                        <p:strVal val="hidden"/>
                                      </p:to>
                                    </p:set>
                                  </p:childTnLst>
                                </p:cTn>
                              </p:par>
                              <p:par>
                                <p:cTn id="89" presetID="22" presetClass="entr" presetSubtype="8"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wipe(left)">
                                      <p:cBhvr>
                                        <p:cTn id="91" dur="250"/>
                                        <p:tgtEl>
                                          <p:spTgt spid="63"/>
                                        </p:tgtEl>
                                      </p:cBhvr>
                                    </p:animEffect>
                                  </p:childTnLst>
                                </p:cTn>
                              </p:par>
                            </p:childTnLst>
                          </p:cTn>
                        </p:par>
                        <p:par>
                          <p:cTn id="92" fill="hold">
                            <p:stCondLst>
                              <p:cond delay="1000"/>
                            </p:stCondLst>
                            <p:childTnLst>
                              <p:par>
                                <p:cTn id="93" presetID="22" presetClass="entr" presetSubtype="8" fill="hold"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wipe(left)">
                                      <p:cBhvr>
                                        <p:cTn id="95" dur="500"/>
                                        <p:tgtEl>
                                          <p:spTgt spid="66"/>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left)">
                                      <p:cBhvr>
                                        <p:cTn id="99" dur="500"/>
                                        <p:tgtEl>
                                          <p:spTgt spid="71"/>
                                        </p:tgtEl>
                                      </p:cBhvr>
                                    </p:animEffect>
                                  </p:childTnLst>
                                </p:cTn>
                              </p:par>
                            </p:childTnLst>
                          </p:cTn>
                        </p:par>
                        <p:par>
                          <p:cTn id="100" fill="hold">
                            <p:stCondLst>
                              <p:cond delay="2000"/>
                            </p:stCondLst>
                            <p:childTnLst>
                              <p:par>
                                <p:cTn id="101" presetID="10" presetClass="entr" presetSubtype="0" fill="hold"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5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nodeType="click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wipe(right)">
                                      <p:cBhvr>
                                        <p:cTn id="108" dur="500"/>
                                        <p:tgtEl>
                                          <p:spTgt spid="5"/>
                                        </p:tgtEl>
                                      </p:cBhvr>
                                    </p:animEffect>
                                  </p:childTnLst>
                                </p:cTn>
                              </p:par>
                            </p:childTnLst>
                          </p:cTn>
                        </p:par>
                        <p:par>
                          <p:cTn id="109" fill="hold">
                            <p:stCondLst>
                              <p:cond delay="500"/>
                            </p:stCondLst>
                            <p:childTnLst>
                              <p:par>
                                <p:cTn id="110" presetID="22" presetClass="entr" presetSubtype="8" fill="hold" nodeType="afterEffect">
                                  <p:stCondLst>
                                    <p:cond delay="0"/>
                                  </p:stCondLst>
                                  <p:childTnLst>
                                    <p:set>
                                      <p:cBhvr>
                                        <p:cTn id="111" dur="1" fill="hold">
                                          <p:stCondLst>
                                            <p:cond delay="0"/>
                                          </p:stCondLst>
                                        </p:cTn>
                                        <p:tgtEl>
                                          <p:spTgt spid="1031"/>
                                        </p:tgtEl>
                                        <p:attrNameLst>
                                          <p:attrName>style.visibility</p:attrName>
                                        </p:attrNameLst>
                                      </p:cBhvr>
                                      <p:to>
                                        <p:strVal val="visible"/>
                                      </p:to>
                                    </p:set>
                                    <p:animEffect transition="in" filter="wipe(left)">
                                      <p:cBhvr>
                                        <p:cTn id="112" dur="500"/>
                                        <p:tgtEl>
                                          <p:spTgt spid="1031"/>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wipe(left)">
                                      <p:cBhvr>
                                        <p:cTn id="115" dur="500"/>
                                        <p:tgtEl>
                                          <p:spTgt spid="29"/>
                                        </p:tgtEl>
                                      </p:cBhvr>
                                    </p:animEffect>
                                  </p:childTnLst>
                                </p:cTn>
                              </p:par>
                            </p:childTnLst>
                          </p:cTn>
                        </p:par>
                        <p:par>
                          <p:cTn id="116" fill="hold">
                            <p:stCondLst>
                              <p:cond delay="1000"/>
                            </p:stCondLst>
                            <p:childTnLst>
                              <p:par>
                                <p:cTn id="117" presetID="22" presetClass="entr" presetSubtype="1" fill="hold" grpId="0"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wipe(up)">
                                      <p:cBhvr>
                                        <p:cTn id="119" dur="500"/>
                                        <p:tgtEl>
                                          <p:spTgt spid="28"/>
                                        </p:tgtEl>
                                      </p:cBhvr>
                                    </p:animEffect>
                                  </p:childTnLst>
                                </p:cTn>
                              </p:par>
                              <p:par>
                                <p:cTn id="120" presetID="22" presetClass="entr" presetSubtype="1" fill="hold" nodeType="withEffect">
                                  <p:stCondLst>
                                    <p:cond delay="0"/>
                                  </p:stCondLst>
                                  <p:childTnLst>
                                    <p:set>
                                      <p:cBhvr>
                                        <p:cTn id="121" dur="1" fill="hold">
                                          <p:stCondLst>
                                            <p:cond delay="0"/>
                                          </p:stCondLst>
                                        </p:cTn>
                                        <p:tgtEl>
                                          <p:spTgt spid="1029"/>
                                        </p:tgtEl>
                                        <p:attrNameLst>
                                          <p:attrName>style.visibility</p:attrName>
                                        </p:attrNameLst>
                                      </p:cBhvr>
                                      <p:to>
                                        <p:strVal val="visible"/>
                                      </p:to>
                                    </p:set>
                                    <p:animEffect transition="in" filter="wipe(up)">
                                      <p:cBhvr>
                                        <p:cTn id="122" dur="500"/>
                                        <p:tgtEl>
                                          <p:spTgt spid="102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wipe(left)">
                                      <p:cBhvr>
                                        <p:cTn id="127" dur="500"/>
                                        <p:tgtEl>
                                          <p:spTgt spid="53"/>
                                        </p:tgtEl>
                                      </p:cBhvr>
                                    </p:animEffect>
                                  </p:childTnLst>
                                </p:cTn>
                              </p:par>
                              <p:par>
                                <p:cTn id="128" presetID="22" presetClass="entr" presetSubtype="8" fill="hold" nodeType="with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wipe(left)">
                                      <p:cBhvr>
                                        <p:cTn id="130" dur="500"/>
                                        <p:tgtEl>
                                          <p:spTgt spid="51"/>
                                        </p:tgtEl>
                                      </p:cBhvr>
                                    </p:animEffect>
                                  </p:childTnLst>
                                </p:cTn>
                              </p:par>
                              <p:par>
                                <p:cTn id="131" presetID="22" presetClass="entr" presetSubtype="8" fill="hold" nodeType="withEffect">
                                  <p:stCondLst>
                                    <p:cond delay="0"/>
                                  </p:stCondLst>
                                  <p:childTnLst>
                                    <p:set>
                                      <p:cBhvr>
                                        <p:cTn id="132" dur="1" fill="hold">
                                          <p:stCondLst>
                                            <p:cond delay="0"/>
                                          </p:stCondLst>
                                        </p:cTn>
                                        <p:tgtEl>
                                          <p:spTgt spid="8"/>
                                        </p:tgtEl>
                                        <p:attrNameLst>
                                          <p:attrName>style.visibility</p:attrName>
                                        </p:attrNameLst>
                                      </p:cBhvr>
                                      <p:to>
                                        <p:strVal val="visible"/>
                                      </p:to>
                                    </p:set>
                                    <p:animEffect transition="in" filter="wipe(left)">
                                      <p:cBhvr>
                                        <p:cTn id="133" dur="500"/>
                                        <p:tgtEl>
                                          <p:spTgt spid="8"/>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wipe(left)">
                                      <p:cBhvr>
                                        <p:cTn id="137" dur="500"/>
                                        <p:tgtEl>
                                          <p:spTgt spid="30"/>
                                        </p:tgtEl>
                                      </p:cBhvr>
                                    </p:animEffect>
                                  </p:childTnLst>
                                </p:cTn>
                              </p:par>
                              <p:par>
                                <p:cTn id="138" presetID="22" presetClass="entr" presetSubtype="8" fill="hold" nodeType="with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par>
                                <p:cTn id="141" presetID="22" presetClass="entr" presetSubtype="8"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wipe(left)">
                                      <p:cBhvr>
                                        <p:cTn id="143" dur="500"/>
                                        <p:tgtEl>
                                          <p:spTgt spid="36"/>
                                        </p:tgtEl>
                                      </p:cBhvr>
                                    </p:animEffect>
                                  </p:childTnLst>
                                </p:cTn>
                              </p:par>
                              <p:par>
                                <p:cTn id="144" presetID="22" presetClass="entr" presetSubtype="8" fill="hold" nodeType="withEffect">
                                  <p:stCondLst>
                                    <p:cond delay="0"/>
                                  </p:stCondLst>
                                  <p:childTnLst>
                                    <p:set>
                                      <p:cBhvr>
                                        <p:cTn id="145" dur="1" fill="hold">
                                          <p:stCondLst>
                                            <p:cond delay="0"/>
                                          </p:stCondLst>
                                        </p:cTn>
                                        <p:tgtEl>
                                          <p:spTgt spid="9"/>
                                        </p:tgtEl>
                                        <p:attrNameLst>
                                          <p:attrName>style.visibility</p:attrName>
                                        </p:attrNameLst>
                                      </p:cBhvr>
                                      <p:to>
                                        <p:strVal val="visible"/>
                                      </p:to>
                                    </p:set>
                                    <p:animEffect transition="in" filter="wipe(left)">
                                      <p:cBhvr>
                                        <p:cTn id="146" dur="500"/>
                                        <p:tgtEl>
                                          <p:spTgt spid="9"/>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37"/>
                                        </p:tgtEl>
                                        <p:attrNameLst>
                                          <p:attrName>style.visibility</p:attrName>
                                        </p:attrNameLst>
                                      </p:cBhvr>
                                      <p:to>
                                        <p:strVal val="visible"/>
                                      </p:to>
                                    </p:set>
                                    <p:animEffect transition="in" filter="wipe(left)">
                                      <p:cBhvr>
                                        <p:cTn id="149" dur="500"/>
                                        <p:tgtEl>
                                          <p:spTgt spid="37"/>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41"/>
                                        </p:tgtEl>
                                        <p:attrNameLst>
                                          <p:attrName>style.visibility</p:attrName>
                                        </p:attrNameLst>
                                      </p:cBhvr>
                                      <p:to>
                                        <p:strVal val="visible"/>
                                      </p:to>
                                    </p:set>
                                    <p:animEffect transition="in" filter="wipe(left)">
                                      <p:cBhvr>
                                        <p:cTn id="154" dur="500"/>
                                        <p:tgtEl>
                                          <p:spTgt spid="41"/>
                                        </p:tgtEl>
                                      </p:cBhvr>
                                    </p:animEffect>
                                  </p:childTnLst>
                                </p:cTn>
                              </p:par>
                              <p:par>
                                <p:cTn id="155" presetID="22" presetClass="entr" presetSubtype="8" fill="hold" nodeType="with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wipe(left)">
                                      <p:cBhvr>
                                        <p:cTn id="157" dur="500"/>
                                        <p:tgtEl>
                                          <p:spTgt spid="38"/>
                                        </p:tgtEl>
                                      </p:cBhvr>
                                    </p:animEffect>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wipe(left)">
                                      <p:cBhvr>
                                        <p:cTn id="161" dur="500"/>
                                        <p:tgtEl>
                                          <p:spTgt spid="39"/>
                                        </p:tgtEl>
                                      </p:cBhvr>
                                    </p:animEffect>
                                  </p:childTnLst>
                                </p:cTn>
                              </p:par>
                            </p:childTnLst>
                          </p:cTn>
                        </p:par>
                        <p:par>
                          <p:cTn id="162" fill="hold">
                            <p:stCondLst>
                              <p:cond delay="1000"/>
                            </p:stCondLst>
                            <p:childTnLst>
                              <p:par>
                                <p:cTn id="163" presetID="10" presetClass="entr" presetSubtype="0" fill="hold" nodeType="afterEffect">
                                  <p:stCondLst>
                                    <p:cond delay="0"/>
                                  </p:stCondLst>
                                  <p:childTnLst>
                                    <p:set>
                                      <p:cBhvr>
                                        <p:cTn id="164" dur="1" fill="hold">
                                          <p:stCondLst>
                                            <p:cond delay="0"/>
                                          </p:stCondLst>
                                        </p:cTn>
                                        <p:tgtEl>
                                          <p:spTgt spid="4"/>
                                        </p:tgtEl>
                                        <p:attrNameLst>
                                          <p:attrName>style.visibility</p:attrName>
                                        </p:attrNameLst>
                                      </p:cBhvr>
                                      <p:to>
                                        <p:strVal val="visible"/>
                                      </p:to>
                                    </p:set>
                                    <p:animEffect transition="in" filter="fade">
                                      <p:cBhvr>
                                        <p:cTn id="165" dur="500"/>
                                        <p:tgtEl>
                                          <p:spTgt spid="4"/>
                                        </p:tgtEl>
                                      </p:cBhvr>
                                    </p:animEffect>
                                  </p:childTnLst>
                                </p:cTn>
                              </p:par>
                              <p:par>
                                <p:cTn id="166" presetID="22" presetClass="entr" presetSubtype="8" fill="hold" nodeType="withEffect">
                                  <p:stCondLst>
                                    <p:cond delay="0"/>
                                  </p:stCondLst>
                                  <p:childTnLst>
                                    <p:set>
                                      <p:cBhvr>
                                        <p:cTn id="167" dur="1" fill="hold">
                                          <p:stCondLst>
                                            <p:cond delay="0"/>
                                          </p:stCondLst>
                                        </p:cTn>
                                        <p:tgtEl>
                                          <p:spTgt spid="11"/>
                                        </p:tgtEl>
                                        <p:attrNameLst>
                                          <p:attrName>style.visibility</p:attrName>
                                        </p:attrNameLst>
                                      </p:cBhvr>
                                      <p:to>
                                        <p:strVal val="visible"/>
                                      </p:to>
                                    </p:set>
                                    <p:animEffect transition="in" filter="wipe(left)">
                                      <p:cBhvr>
                                        <p:cTn id="168" dur="500"/>
                                        <p:tgtEl>
                                          <p:spTgt spid="11"/>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wipe(left)">
                                      <p:cBhvr>
                                        <p:cTn id="171" dur="500"/>
                                        <p:tgtEl>
                                          <p:spTgt spid="40"/>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43"/>
                                        </p:tgtEl>
                                        <p:attrNameLst>
                                          <p:attrName>style.visibility</p:attrName>
                                        </p:attrNameLst>
                                      </p:cBhvr>
                                      <p:to>
                                        <p:strVal val="visible"/>
                                      </p:to>
                                    </p:set>
                                    <p:animEffect transition="in" filter="wipe(down)">
                                      <p:cBhvr>
                                        <p:cTn id="176" dur="500"/>
                                        <p:tgtEl>
                                          <p:spTgt spid="43"/>
                                        </p:tgtEl>
                                      </p:cBhvr>
                                    </p:animEffect>
                                  </p:childTnLst>
                                </p:cTn>
                              </p:par>
                            </p:childTnLst>
                          </p:cTn>
                        </p:par>
                        <p:par>
                          <p:cTn id="177" fill="hold">
                            <p:stCondLst>
                              <p:cond delay="500"/>
                            </p:stCondLst>
                            <p:childTnLst>
                              <p:par>
                                <p:cTn id="178" presetID="22" presetClass="entr" presetSubtype="4" fill="hold" nodeType="after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wipe(down)">
                                      <p:cBhvr>
                                        <p:cTn id="180" dur="500"/>
                                        <p:tgtEl>
                                          <p:spTgt spid="45"/>
                                        </p:tgtEl>
                                      </p:cBhvr>
                                    </p:animEffect>
                                  </p:childTnLst>
                                </p:cTn>
                              </p:par>
                            </p:childTnLst>
                          </p:cTn>
                        </p:par>
                        <p:par>
                          <p:cTn id="181" fill="hold">
                            <p:stCondLst>
                              <p:cond delay="1000"/>
                            </p:stCondLst>
                            <p:childTnLst>
                              <p:par>
                                <p:cTn id="182" presetID="22" presetClass="entr" presetSubtype="4" fill="hold" nodeType="afterEffect">
                                  <p:stCondLst>
                                    <p:cond delay="0"/>
                                  </p:stCondLst>
                                  <p:childTnLst>
                                    <p:set>
                                      <p:cBhvr>
                                        <p:cTn id="183" dur="1" fill="hold">
                                          <p:stCondLst>
                                            <p:cond delay="0"/>
                                          </p:stCondLst>
                                        </p:cTn>
                                        <p:tgtEl>
                                          <p:spTgt spid="1032"/>
                                        </p:tgtEl>
                                        <p:attrNameLst>
                                          <p:attrName>style.visibility</p:attrName>
                                        </p:attrNameLst>
                                      </p:cBhvr>
                                      <p:to>
                                        <p:strVal val="visible"/>
                                      </p:to>
                                    </p:set>
                                    <p:animEffect transition="in" filter="wipe(down)">
                                      <p:cBhvr>
                                        <p:cTn id="184" dur="500"/>
                                        <p:tgtEl>
                                          <p:spTgt spid="1032"/>
                                        </p:tgtEl>
                                      </p:cBhvr>
                                    </p:animEffect>
                                  </p:childTnLst>
                                </p:cTn>
                              </p:par>
                              <p:par>
                                <p:cTn id="185" presetID="1" presetClass="entr" presetSubtype="0" fill="hold" grpId="0" nodeType="withEffect">
                                  <p:stCondLst>
                                    <p:cond delay="0"/>
                                  </p:stCondLst>
                                  <p:childTnLst>
                                    <p:set>
                                      <p:cBhvr>
                                        <p:cTn id="186" dur="1" fill="hold">
                                          <p:stCondLst>
                                            <p:cond delay="0"/>
                                          </p:stCondLst>
                                        </p:cTn>
                                        <p:tgtEl>
                                          <p:spTgt spid="4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67"/>
                                        </p:tgtEl>
                                        <p:attrNameLst>
                                          <p:attrName>style.visibility</p:attrName>
                                        </p:attrNameLst>
                                      </p:cBhvr>
                                      <p:to>
                                        <p:strVal val="visible"/>
                                      </p:to>
                                    </p:set>
                                  </p:childTnLst>
                                </p:cTn>
                              </p:par>
                            </p:childTnLst>
                          </p:cTn>
                        </p:par>
                        <p:par>
                          <p:cTn id="191" fill="hold">
                            <p:stCondLst>
                              <p:cond delay="0"/>
                            </p:stCondLst>
                            <p:childTnLst>
                              <p:par>
                                <p:cTn id="192" presetID="22" presetClass="entr" presetSubtype="4" fill="hold" nodeType="after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down)">
                                      <p:cBhvr>
                                        <p:cTn id="194" dur="500"/>
                                        <p:tgtEl>
                                          <p:spTgt spid="48"/>
                                        </p:tgtEl>
                                      </p:cBhvr>
                                    </p:animEffect>
                                  </p:childTnLst>
                                </p:cTn>
                              </p:par>
                            </p:childTnLst>
                          </p:cTn>
                        </p:par>
                        <p:par>
                          <p:cTn id="195" fill="hold">
                            <p:stCondLst>
                              <p:cond delay="500"/>
                            </p:stCondLst>
                            <p:childTnLst>
                              <p:par>
                                <p:cTn id="196" presetID="22" presetClass="entr" presetSubtype="4" fill="hold" grpId="0" nodeType="afterEffect">
                                  <p:stCondLst>
                                    <p:cond delay="0"/>
                                  </p:stCondLst>
                                  <p:childTnLst>
                                    <p:set>
                                      <p:cBhvr>
                                        <p:cTn id="197" dur="1" fill="hold">
                                          <p:stCondLst>
                                            <p:cond delay="0"/>
                                          </p:stCondLst>
                                        </p:cTn>
                                        <p:tgtEl>
                                          <p:spTgt spid="50"/>
                                        </p:tgtEl>
                                        <p:attrNameLst>
                                          <p:attrName>style.visibility</p:attrName>
                                        </p:attrNameLst>
                                      </p:cBhvr>
                                      <p:to>
                                        <p:strVal val="visible"/>
                                      </p:to>
                                    </p:set>
                                    <p:animEffect transition="in" filter="wipe(down)">
                                      <p:cBhvr>
                                        <p:cTn id="198" dur="500"/>
                                        <p:tgtEl>
                                          <p:spTgt spid="50"/>
                                        </p:tgtEl>
                                      </p:cBhvr>
                                    </p:animEffect>
                                  </p:childTnLst>
                                </p:cTn>
                              </p:par>
                              <p:par>
                                <p:cTn id="199" presetID="1" presetClass="exit" presetSubtype="0" fill="hold" nodeType="withEffect">
                                  <p:stCondLst>
                                    <p:cond delay="0"/>
                                  </p:stCondLst>
                                  <p:childTnLst>
                                    <p:set>
                                      <p:cBhvr>
                                        <p:cTn id="200" dur="1" fill="hold">
                                          <p:stCondLst>
                                            <p:cond delay="0"/>
                                          </p:stCondLst>
                                        </p:cTn>
                                        <p:tgtEl>
                                          <p:spTgt spid="67"/>
                                        </p:tgtEl>
                                        <p:attrNameLst>
                                          <p:attrName>style.visibility</p:attrName>
                                        </p:attrNameLst>
                                      </p:cBhvr>
                                      <p:to>
                                        <p:strVal val="hidden"/>
                                      </p:to>
                                    </p:set>
                                  </p:childTnLst>
                                </p:cTn>
                              </p:par>
                              <p:par>
                                <p:cTn id="201" presetID="1" presetClass="entr" presetSubtype="0" fill="hold" nodeType="withEffect">
                                  <p:stCondLst>
                                    <p:cond delay="0"/>
                                  </p:stCondLst>
                                  <p:childTnLst>
                                    <p:set>
                                      <p:cBhvr>
                                        <p:cTn id="202" dur="1" fill="hold">
                                          <p:stCondLst>
                                            <p:cond delay="0"/>
                                          </p:stCondLst>
                                        </p:cTn>
                                        <p:tgtEl>
                                          <p:spTgt spid="68"/>
                                        </p:tgtEl>
                                        <p:attrNameLst>
                                          <p:attrName>style.visibility</p:attrName>
                                        </p:attrNameLst>
                                      </p:cBhvr>
                                      <p:to>
                                        <p:strVal val="visible"/>
                                      </p:to>
                                    </p:set>
                                  </p:childTnLst>
                                </p:cTn>
                              </p:par>
                            </p:childTnLst>
                          </p:cTn>
                        </p:par>
                        <p:par>
                          <p:cTn id="203" fill="hold">
                            <p:stCondLst>
                              <p:cond delay="1000"/>
                            </p:stCondLst>
                            <p:childTnLst>
                              <p:par>
                                <p:cTn id="204" presetID="8" presetClass="emph" presetSubtype="0" fill="hold" nodeType="afterEffect">
                                  <p:stCondLst>
                                    <p:cond delay="0"/>
                                  </p:stCondLst>
                                  <p:childTnLst>
                                    <p:animRot by="21600000">
                                      <p:cBhvr>
                                        <p:cTn id="205" dur="1000" fill="hold"/>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P spid="30" grpId="0"/>
      <p:bldP spid="37" grpId="0"/>
      <p:bldP spid="39" grpId="0"/>
      <p:bldP spid="40" grpId="0"/>
      <p:bldP spid="43" grpId="0"/>
      <p:bldP spid="44" grpId="0"/>
      <p:bldP spid="50" grpId="0"/>
      <p:bldP spid="53" grpId="0"/>
      <p:bldP spid="54" grpId="0"/>
      <p:bldP spid="55" grpId="0"/>
      <p:bldP spid="56"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GMO\Weeds.jp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0" y="15875"/>
            <a:ext cx="9121905" cy="6842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GMO Reason 2: Weeds</a:t>
            </a:r>
            <a:endParaRPr lang="en-US" dirty="0">
              <a:effectLst>
                <a:outerShdw blurRad="50800" dist="38100" dir="2700000" algn="tl" rotWithShape="0">
                  <a:prstClr val="black">
                    <a:alpha val="40000"/>
                  </a:prstClr>
                </a:outerShdw>
              </a:effectLst>
            </a:endParaRPr>
          </a:p>
        </p:txBody>
      </p:sp>
      <p:sp>
        <p:nvSpPr>
          <p:cNvPr id="4" name="AutoShape 2" descr="zotero://attachment/957/200px-Glyphosate-2D-skeletal.png"/>
          <p:cNvSpPr>
            <a:spLocks noChangeAspect="1" noChangeArrowheads="1"/>
          </p:cNvSpPr>
          <p:nvPr/>
        </p:nvSpPr>
        <p:spPr bwMode="auto">
          <a:xfrm>
            <a:off x="155575" y="-388938"/>
            <a:ext cx="1905000"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zotero://attachment/957/200px-Glyphosate-2D-skeletal.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276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GMO\Weeds.jp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0" y="15875"/>
            <a:ext cx="9121905" cy="6842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8275"/>
            <a:ext cx="8819749" cy="924475"/>
          </a:xfrm>
        </p:spPr>
        <p:txBody>
          <a:bodyPr/>
          <a:lstStyle/>
          <a:p>
            <a:r>
              <a:rPr lang="en-US" dirty="0"/>
              <a:t>Mechanism of Herbicide Roundup</a:t>
            </a:r>
          </a:p>
        </p:txBody>
      </p:sp>
      <p:sp>
        <p:nvSpPr>
          <p:cNvPr id="4" name="AutoShape 2" descr="zotero://attachment/957/200px-Glyphosate-2D-skeletal.png"/>
          <p:cNvSpPr>
            <a:spLocks noChangeAspect="1" noChangeArrowheads="1"/>
          </p:cNvSpPr>
          <p:nvPr/>
        </p:nvSpPr>
        <p:spPr bwMode="auto">
          <a:xfrm>
            <a:off x="155575" y="-388938"/>
            <a:ext cx="1905000"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zotero://attachment/957/200px-Glyphosate-2D-skeletal.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409480" y="2817051"/>
            <a:ext cx="1642715" cy="768007"/>
            <a:chOff x="2490957" y="3097694"/>
            <a:chExt cx="1642715" cy="768007"/>
          </a:xfrm>
        </p:grpSpPr>
        <p:sp>
          <p:nvSpPr>
            <p:cNvPr id="7" name="TextBox 6"/>
            <p:cNvSpPr txBox="1"/>
            <p:nvPr/>
          </p:nvSpPr>
          <p:spPr>
            <a:xfrm>
              <a:off x="2490957" y="3523838"/>
              <a:ext cx="867546" cy="338554"/>
            </a:xfrm>
            <a:prstGeom prst="rect">
              <a:avLst/>
            </a:prstGeom>
            <a:noFill/>
          </p:spPr>
          <p:txBody>
            <a:bodyPr wrap="none" rtlCol="0">
              <a:spAutoFit/>
            </a:bodyPr>
            <a:lstStyle/>
            <a:p>
              <a:r>
                <a:rPr lang="en-US" sz="1600" baseline="30000" dirty="0" smtClean="0"/>
                <a:t>2-</a:t>
              </a:r>
              <a:r>
                <a:rPr lang="en-US" sz="1600" dirty="0" smtClean="0"/>
                <a:t>O</a:t>
              </a:r>
              <a:r>
                <a:rPr lang="en-US" sz="1600" baseline="-25000" dirty="0" smtClean="0"/>
                <a:t>3</a:t>
              </a:r>
              <a:r>
                <a:rPr lang="en-US" sz="1600" dirty="0" smtClean="0"/>
                <a:t>PO</a:t>
              </a:r>
              <a:endParaRPr lang="en-US" sz="1600" dirty="0"/>
            </a:p>
          </p:txBody>
        </p:sp>
        <p:grpSp>
          <p:nvGrpSpPr>
            <p:cNvPr id="8" name="Group 7"/>
            <p:cNvGrpSpPr/>
            <p:nvPr/>
          </p:nvGrpSpPr>
          <p:grpSpPr>
            <a:xfrm>
              <a:off x="3292974" y="3383166"/>
              <a:ext cx="316367" cy="276582"/>
              <a:chOff x="4308872" y="2861848"/>
              <a:chExt cx="239316" cy="209221"/>
            </a:xfrm>
          </p:grpSpPr>
          <p:cxnSp>
            <p:nvCxnSpPr>
              <p:cNvPr id="11" name="Straight Connector 10"/>
              <p:cNvCxnSpPr/>
              <p:nvPr/>
            </p:nvCxnSpPr>
            <p:spPr>
              <a:xfrm flipH="1" flipV="1">
                <a:off x="4431507"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08872"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43412"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13321"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3495356" y="3527147"/>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10" name="TextBox 9"/>
            <p:cNvSpPr txBox="1"/>
            <p:nvPr/>
          </p:nvSpPr>
          <p:spPr>
            <a:xfrm>
              <a:off x="3244274" y="3097694"/>
              <a:ext cx="567784" cy="338554"/>
            </a:xfrm>
            <a:prstGeom prst="rect">
              <a:avLst/>
            </a:prstGeom>
            <a:noFill/>
          </p:spPr>
          <p:txBody>
            <a:bodyPr wrap="none" rtlCol="0">
              <a:spAutoFit/>
            </a:bodyPr>
            <a:lstStyle/>
            <a:p>
              <a:r>
                <a:rPr lang="en-US" sz="1600" dirty="0" smtClean="0"/>
                <a:t>CH</a:t>
              </a:r>
              <a:r>
                <a:rPr lang="en-US" sz="1600" baseline="-25000" dirty="0" smtClean="0"/>
                <a:t>2</a:t>
              </a:r>
              <a:endParaRPr lang="en-US" sz="1600" dirty="0"/>
            </a:p>
          </p:txBody>
        </p:sp>
      </p:grpSp>
      <p:grpSp>
        <p:nvGrpSpPr>
          <p:cNvPr id="15" name="Group 14"/>
          <p:cNvGrpSpPr/>
          <p:nvPr/>
        </p:nvGrpSpPr>
        <p:grpSpPr>
          <a:xfrm>
            <a:off x="179830" y="2111348"/>
            <a:ext cx="2076520" cy="1613039"/>
            <a:chOff x="179830" y="2111348"/>
            <a:chExt cx="2076520" cy="1613039"/>
          </a:xfrm>
        </p:grpSpPr>
        <p:grpSp>
          <p:nvGrpSpPr>
            <p:cNvPr id="16" name="Group 15"/>
            <p:cNvGrpSpPr/>
            <p:nvPr/>
          </p:nvGrpSpPr>
          <p:grpSpPr>
            <a:xfrm>
              <a:off x="179830" y="2111348"/>
              <a:ext cx="1969718" cy="1472888"/>
              <a:chOff x="179830" y="2118538"/>
              <a:chExt cx="1969718" cy="1472888"/>
            </a:xfrm>
          </p:grpSpPr>
          <p:cxnSp>
            <p:nvCxnSpPr>
              <p:cNvPr id="18" name="Straight Connector 17"/>
              <p:cNvCxnSpPr/>
              <p:nvPr/>
            </p:nvCxnSpPr>
            <p:spPr>
              <a:xfrm flipH="1" flipV="1">
                <a:off x="1319472" y="2419200"/>
                <a:ext cx="0" cy="1392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582967" y="2982676"/>
                <a:ext cx="166841" cy="147951"/>
              </a:xfrm>
              <a:custGeom>
                <a:avLst/>
                <a:gdLst>
                  <a:gd name="connsiteX0" fmla="*/ 0 w 126207"/>
                  <a:gd name="connsiteY0" fmla="*/ 0 h 111918"/>
                  <a:gd name="connsiteX1" fmla="*/ 126207 w 126207"/>
                  <a:gd name="connsiteY1" fmla="*/ 42862 h 111918"/>
                  <a:gd name="connsiteX2" fmla="*/ 85725 w 126207"/>
                  <a:gd name="connsiteY2" fmla="*/ 111918 h 111918"/>
                  <a:gd name="connsiteX3" fmla="*/ 0 w 126207"/>
                  <a:gd name="connsiteY3" fmla="*/ 0 h 111918"/>
                </a:gdLst>
                <a:ahLst/>
                <a:cxnLst>
                  <a:cxn ang="0">
                    <a:pos x="connsiteX0" y="connsiteY0"/>
                  </a:cxn>
                  <a:cxn ang="0">
                    <a:pos x="connsiteX1" y="connsiteY1"/>
                  </a:cxn>
                  <a:cxn ang="0">
                    <a:pos x="connsiteX2" y="connsiteY2"/>
                  </a:cxn>
                  <a:cxn ang="0">
                    <a:pos x="connsiteX3" y="connsiteY3"/>
                  </a:cxn>
                </a:cxnLst>
                <a:rect l="l" t="t" r="r" b="b"/>
                <a:pathLst>
                  <a:path w="126207" h="111918">
                    <a:moveTo>
                      <a:pt x="0" y="0"/>
                    </a:moveTo>
                    <a:lnTo>
                      <a:pt x="126207" y="42862"/>
                    </a:lnTo>
                    <a:lnTo>
                      <a:pt x="85725" y="111918"/>
                    </a:lnTo>
                    <a:lnTo>
                      <a:pt x="0" y="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20" name="Group 19"/>
              <p:cNvGrpSpPr/>
              <p:nvPr/>
            </p:nvGrpSpPr>
            <p:grpSpPr>
              <a:xfrm>
                <a:off x="1261878" y="3168403"/>
                <a:ext cx="116474" cy="135361"/>
                <a:chOff x="5917406" y="3588544"/>
                <a:chExt cx="88107" cy="102394"/>
              </a:xfrm>
            </p:grpSpPr>
            <p:cxnSp>
              <p:nvCxnSpPr>
                <p:cNvPr id="32" name="Straight Connector 31"/>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Freeform 20"/>
              <p:cNvSpPr/>
              <p:nvPr/>
            </p:nvSpPr>
            <p:spPr>
              <a:xfrm>
                <a:off x="1083788" y="2558492"/>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22" name="Group 21"/>
              <p:cNvGrpSpPr/>
              <p:nvPr/>
            </p:nvGrpSpPr>
            <p:grpSpPr>
              <a:xfrm rot="3600000">
                <a:off x="920100" y="2970085"/>
                <a:ext cx="116474" cy="135361"/>
                <a:chOff x="5917406" y="3588544"/>
                <a:chExt cx="88107" cy="102394"/>
              </a:xfrm>
            </p:grpSpPr>
            <p:cxnSp>
              <p:nvCxnSpPr>
                <p:cNvPr id="28" name="Straight Connector 27"/>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flipH="1">
                <a:off x="1126519" y="2604925"/>
                <a:ext cx="193596" cy="110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830" y="2935462"/>
                <a:ext cx="867546" cy="338555"/>
              </a:xfrm>
              <a:prstGeom prst="rect">
                <a:avLst/>
              </a:prstGeom>
              <a:noFill/>
            </p:spPr>
            <p:txBody>
              <a:bodyPr wrap="none" rtlCol="0">
                <a:spAutoFit/>
              </a:bodyPr>
              <a:lstStyle/>
              <a:p>
                <a:r>
                  <a:rPr lang="en-US" sz="1600" baseline="30000" dirty="0" smtClean="0"/>
                  <a:t>2-</a:t>
                </a:r>
                <a:r>
                  <a:rPr lang="en-US" sz="1600" dirty="0" smtClean="0"/>
                  <a:t>O</a:t>
                </a:r>
                <a:r>
                  <a:rPr lang="en-US" sz="1600" baseline="-25000" dirty="0" smtClean="0"/>
                  <a:t>3</a:t>
                </a:r>
                <a:r>
                  <a:rPr lang="en-US" sz="1600" dirty="0" smtClean="0"/>
                  <a:t>PO</a:t>
                </a:r>
                <a:endParaRPr lang="en-US" sz="1600" dirty="0"/>
              </a:p>
            </p:txBody>
          </p:sp>
          <p:sp>
            <p:nvSpPr>
              <p:cNvPr id="25" name="TextBox 24"/>
              <p:cNvSpPr txBox="1"/>
              <p:nvPr/>
            </p:nvSpPr>
            <p:spPr>
              <a:xfrm>
                <a:off x="1122705" y="2118538"/>
                <a:ext cx="638316" cy="338555"/>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26" name="TextBox 25"/>
              <p:cNvSpPr txBox="1"/>
              <p:nvPr/>
            </p:nvSpPr>
            <p:spPr>
              <a:xfrm>
                <a:off x="1649090" y="2957912"/>
                <a:ext cx="500458" cy="338555"/>
              </a:xfrm>
              <a:prstGeom prst="rect">
                <a:avLst/>
              </a:prstGeom>
              <a:noFill/>
            </p:spPr>
            <p:txBody>
              <a:bodyPr wrap="none" rtlCol="0">
                <a:spAutoFit/>
              </a:bodyPr>
              <a:lstStyle/>
              <a:p>
                <a:r>
                  <a:rPr lang="en-US" sz="1600" dirty="0" smtClean="0"/>
                  <a:t>OH</a:t>
                </a:r>
                <a:endParaRPr lang="en-US" sz="1600" dirty="0"/>
              </a:p>
            </p:txBody>
          </p:sp>
          <p:sp>
            <p:nvSpPr>
              <p:cNvPr id="27" name="TextBox 26"/>
              <p:cNvSpPr txBox="1"/>
              <p:nvPr/>
            </p:nvSpPr>
            <p:spPr>
              <a:xfrm>
                <a:off x="1160588" y="3252871"/>
                <a:ext cx="500458" cy="338555"/>
              </a:xfrm>
              <a:prstGeom prst="rect">
                <a:avLst/>
              </a:prstGeom>
              <a:noFill/>
            </p:spPr>
            <p:txBody>
              <a:bodyPr wrap="none" rtlCol="0">
                <a:spAutoFit/>
              </a:bodyPr>
              <a:lstStyle/>
              <a:p>
                <a:r>
                  <a:rPr lang="en-US" sz="1600" dirty="0" smtClean="0"/>
                  <a:t>OH</a:t>
                </a:r>
                <a:endParaRPr lang="en-US" sz="1600" dirty="0"/>
              </a:p>
            </p:txBody>
          </p:sp>
        </p:grpSp>
        <p:sp>
          <p:nvSpPr>
            <p:cNvPr id="17" name="TextBox 16"/>
            <p:cNvSpPr txBox="1"/>
            <p:nvPr/>
          </p:nvSpPr>
          <p:spPr>
            <a:xfrm>
              <a:off x="406164" y="3462777"/>
              <a:ext cx="1850186" cy="261610"/>
            </a:xfrm>
            <a:prstGeom prst="rect">
              <a:avLst/>
            </a:prstGeom>
            <a:noFill/>
          </p:spPr>
          <p:txBody>
            <a:bodyPr wrap="none" rtlCol="0">
              <a:spAutoFit/>
            </a:bodyPr>
            <a:lstStyle/>
            <a:p>
              <a:pPr algn="ctr"/>
              <a:r>
                <a:rPr lang="en-US" sz="1100" dirty="0" smtClean="0"/>
                <a:t>Shikimate-3-phosphate</a:t>
              </a:r>
              <a:endParaRPr lang="en-US" sz="1100" dirty="0"/>
            </a:p>
          </p:txBody>
        </p:sp>
      </p:grpSp>
      <p:grpSp>
        <p:nvGrpSpPr>
          <p:cNvPr id="36" name="Group 35"/>
          <p:cNvGrpSpPr/>
          <p:nvPr/>
        </p:nvGrpSpPr>
        <p:grpSpPr>
          <a:xfrm>
            <a:off x="2288276" y="1220428"/>
            <a:ext cx="2047960" cy="1011703"/>
            <a:chOff x="2288276" y="1220428"/>
            <a:chExt cx="2047960" cy="1011703"/>
          </a:xfrm>
        </p:grpSpPr>
        <p:cxnSp>
          <p:nvCxnSpPr>
            <p:cNvPr id="37" name="Straight Connector 36"/>
            <p:cNvCxnSpPr/>
            <p:nvPr/>
          </p:nvCxnSpPr>
          <p:spPr>
            <a:xfrm flipH="1" flipV="1">
              <a:off x="2894831" y="1733278"/>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732712" y="1733278"/>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910569" y="1548379"/>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70789" y="1548379"/>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49078" y="1736620"/>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79631" y="1733278"/>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533879" y="1736620"/>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776249" y="1501641"/>
              <a:ext cx="0" cy="120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736470" y="1501641"/>
              <a:ext cx="0" cy="120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835778" y="1691430"/>
              <a:ext cx="500458" cy="338555"/>
            </a:xfrm>
            <a:prstGeom prst="rect">
              <a:avLst/>
            </a:prstGeom>
            <a:noFill/>
          </p:spPr>
          <p:txBody>
            <a:bodyPr wrap="none" rtlCol="0">
              <a:spAutoFit/>
            </a:bodyPr>
            <a:lstStyle/>
            <a:p>
              <a:r>
                <a:rPr lang="en-US" sz="1600" dirty="0" smtClean="0"/>
                <a:t>OH</a:t>
              </a:r>
              <a:endParaRPr lang="en-US" sz="1600" dirty="0"/>
            </a:p>
          </p:txBody>
        </p:sp>
        <p:grpSp>
          <p:nvGrpSpPr>
            <p:cNvPr id="47" name="Group 46"/>
            <p:cNvGrpSpPr/>
            <p:nvPr/>
          </p:nvGrpSpPr>
          <p:grpSpPr>
            <a:xfrm rot="18000000" flipH="1">
              <a:off x="3835876" y="1727595"/>
              <a:ext cx="116474" cy="135361"/>
              <a:chOff x="5917406" y="3588544"/>
              <a:chExt cx="88107" cy="102394"/>
            </a:xfrm>
          </p:grpSpPr>
          <p:cxnSp>
            <p:nvCxnSpPr>
              <p:cNvPr id="56" name="Straight Connector 55"/>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3623653" y="1893576"/>
              <a:ext cx="500458" cy="338555"/>
            </a:xfrm>
            <a:prstGeom prst="rect">
              <a:avLst/>
            </a:prstGeom>
            <a:noFill/>
          </p:spPr>
          <p:txBody>
            <a:bodyPr wrap="none" rtlCol="0">
              <a:spAutoFit/>
            </a:bodyPr>
            <a:lstStyle/>
            <a:p>
              <a:r>
                <a:rPr lang="en-US" sz="1600" dirty="0" smtClean="0"/>
                <a:t>OH</a:t>
              </a:r>
              <a:endParaRPr lang="en-US" sz="1600" dirty="0"/>
            </a:p>
          </p:txBody>
        </p:sp>
        <p:sp>
          <p:nvSpPr>
            <p:cNvPr id="49" name="Freeform 48"/>
            <p:cNvSpPr/>
            <p:nvPr/>
          </p:nvSpPr>
          <p:spPr>
            <a:xfrm rot="2140917">
              <a:off x="3691107" y="1828541"/>
              <a:ext cx="166841" cy="147951"/>
            </a:xfrm>
            <a:custGeom>
              <a:avLst/>
              <a:gdLst>
                <a:gd name="connsiteX0" fmla="*/ 0 w 126207"/>
                <a:gd name="connsiteY0" fmla="*/ 0 h 111918"/>
                <a:gd name="connsiteX1" fmla="*/ 126207 w 126207"/>
                <a:gd name="connsiteY1" fmla="*/ 42862 h 111918"/>
                <a:gd name="connsiteX2" fmla="*/ 85725 w 126207"/>
                <a:gd name="connsiteY2" fmla="*/ 111918 h 111918"/>
                <a:gd name="connsiteX3" fmla="*/ 0 w 126207"/>
                <a:gd name="connsiteY3" fmla="*/ 0 h 111918"/>
              </a:gdLst>
              <a:ahLst/>
              <a:cxnLst>
                <a:cxn ang="0">
                  <a:pos x="connsiteX0" y="connsiteY0"/>
                </a:cxn>
                <a:cxn ang="0">
                  <a:pos x="connsiteX1" y="connsiteY1"/>
                </a:cxn>
                <a:cxn ang="0">
                  <a:pos x="connsiteX2" y="connsiteY2"/>
                </a:cxn>
                <a:cxn ang="0">
                  <a:pos x="connsiteX3" y="connsiteY3"/>
                </a:cxn>
              </a:cxnLst>
              <a:rect l="l" t="t" r="r" b="b"/>
              <a:pathLst>
                <a:path w="126207" h="111918">
                  <a:moveTo>
                    <a:pt x="0" y="0"/>
                  </a:moveTo>
                  <a:lnTo>
                    <a:pt x="126207" y="42862"/>
                  </a:lnTo>
                  <a:lnTo>
                    <a:pt x="85725" y="111918"/>
                  </a:lnTo>
                  <a:lnTo>
                    <a:pt x="0" y="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0" name="TextBox 49"/>
            <p:cNvSpPr txBox="1"/>
            <p:nvPr/>
          </p:nvSpPr>
          <p:spPr>
            <a:xfrm>
              <a:off x="3597145" y="1220428"/>
              <a:ext cx="346570" cy="338555"/>
            </a:xfrm>
            <a:prstGeom prst="rect">
              <a:avLst/>
            </a:prstGeom>
            <a:noFill/>
          </p:spPr>
          <p:txBody>
            <a:bodyPr wrap="none" rtlCol="0">
              <a:spAutoFit/>
            </a:bodyPr>
            <a:lstStyle/>
            <a:p>
              <a:r>
                <a:rPr lang="en-US" sz="1600" dirty="0" smtClean="0"/>
                <a:t>O</a:t>
              </a:r>
              <a:endParaRPr lang="en-US" sz="1600" dirty="0"/>
            </a:p>
          </p:txBody>
        </p:sp>
        <p:sp>
          <p:nvSpPr>
            <p:cNvPr id="51" name="TextBox 50"/>
            <p:cNvSpPr txBox="1"/>
            <p:nvPr/>
          </p:nvSpPr>
          <p:spPr>
            <a:xfrm>
              <a:off x="3610462" y="1536335"/>
              <a:ext cx="308098" cy="338555"/>
            </a:xfrm>
            <a:prstGeom prst="rect">
              <a:avLst/>
            </a:prstGeom>
            <a:noFill/>
          </p:spPr>
          <p:txBody>
            <a:bodyPr wrap="none" rtlCol="0">
              <a:spAutoFit/>
            </a:bodyPr>
            <a:lstStyle/>
            <a:p>
              <a:r>
                <a:rPr lang="en-US" sz="1600" dirty="0" smtClean="0"/>
                <a:t>P</a:t>
              </a:r>
              <a:endParaRPr lang="en-US" sz="1600" dirty="0"/>
            </a:p>
          </p:txBody>
        </p:sp>
        <p:sp>
          <p:nvSpPr>
            <p:cNvPr id="52" name="TextBox 51"/>
            <p:cNvSpPr txBox="1"/>
            <p:nvPr/>
          </p:nvSpPr>
          <p:spPr>
            <a:xfrm>
              <a:off x="3100750" y="1303635"/>
              <a:ext cx="338555" cy="338555"/>
            </a:xfrm>
            <a:prstGeom prst="rect">
              <a:avLst/>
            </a:prstGeom>
            <a:noFill/>
          </p:spPr>
          <p:txBody>
            <a:bodyPr wrap="none" rtlCol="0">
              <a:spAutoFit/>
            </a:bodyPr>
            <a:lstStyle/>
            <a:p>
              <a:r>
                <a:rPr lang="en-US" sz="1600" dirty="0" smtClean="0"/>
                <a:t>H</a:t>
              </a:r>
              <a:endParaRPr lang="en-US" sz="1600" dirty="0"/>
            </a:p>
          </p:txBody>
        </p:sp>
        <p:sp>
          <p:nvSpPr>
            <p:cNvPr id="53" name="TextBox 52"/>
            <p:cNvSpPr txBox="1"/>
            <p:nvPr/>
          </p:nvSpPr>
          <p:spPr>
            <a:xfrm>
              <a:off x="3100750" y="1482245"/>
              <a:ext cx="338555" cy="338555"/>
            </a:xfrm>
            <a:prstGeom prst="rect">
              <a:avLst/>
            </a:prstGeom>
            <a:noFill/>
          </p:spPr>
          <p:txBody>
            <a:bodyPr wrap="none" rtlCol="0">
              <a:spAutoFit/>
            </a:bodyPr>
            <a:lstStyle/>
            <a:p>
              <a:r>
                <a:rPr lang="en-US" sz="1600" dirty="0" smtClean="0"/>
                <a:t>N</a:t>
              </a:r>
              <a:endParaRPr lang="en-US" sz="1600" dirty="0"/>
            </a:p>
          </p:txBody>
        </p:sp>
        <p:sp>
          <p:nvSpPr>
            <p:cNvPr id="54" name="TextBox 53"/>
            <p:cNvSpPr txBox="1"/>
            <p:nvPr/>
          </p:nvSpPr>
          <p:spPr>
            <a:xfrm>
              <a:off x="2713340" y="1224484"/>
              <a:ext cx="346570" cy="338555"/>
            </a:xfrm>
            <a:prstGeom prst="rect">
              <a:avLst/>
            </a:prstGeom>
            <a:noFill/>
          </p:spPr>
          <p:txBody>
            <a:bodyPr wrap="none" rtlCol="0">
              <a:spAutoFit/>
            </a:bodyPr>
            <a:lstStyle/>
            <a:p>
              <a:r>
                <a:rPr lang="en-US" sz="1600" dirty="0" smtClean="0"/>
                <a:t>O</a:t>
              </a:r>
              <a:endParaRPr lang="en-US" sz="1600" dirty="0"/>
            </a:p>
          </p:txBody>
        </p:sp>
        <p:sp>
          <p:nvSpPr>
            <p:cNvPr id="55" name="TextBox 54"/>
            <p:cNvSpPr txBox="1"/>
            <p:nvPr/>
          </p:nvSpPr>
          <p:spPr>
            <a:xfrm>
              <a:off x="2288276" y="1720439"/>
              <a:ext cx="500458" cy="338555"/>
            </a:xfrm>
            <a:prstGeom prst="rect">
              <a:avLst/>
            </a:prstGeom>
            <a:noFill/>
          </p:spPr>
          <p:txBody>
            <a:bodyPr wrap="none" rtlCol="0">
              <a:spAutoFit/>
            </a:bodyPr>
            <a:lstStyle/>
            <a:p>
              <a:r>
                <a:rPr lang="en-US" sz="1600" dirty="0" smtClean="0"/>
                <a:t>HO</a:t>
              </a:r>
              <a:endParaRPr lang="en-US" sz="1600" dirty="0"/>
            </a:p>
          </p:txBody>
        </p:sp>
      </p:grpSp>
      <p:sp>
        <p:nvSpPr>
          <p:cNvPr id="60" name="TextBox 59"/>
          <p:cNvSpPr txBox="1"/>
          <p:nvPr/>
        </p:nvSpPr>
        <p:spPr>
          <a:xfrm>
            <a:off x="1616715" y="859030"/>
            <a:ext cx="3448381" cy="400110"/>
          </a:xfrm>
          <a:prstGeom prst="rect">
            <a:avLst/>
          </a:prstGeom>
          <a:noFill/>
        </p:spPr>
        <p:txBody>
          <a:bodyPr wrap="none" rtlCol="0">
            <a:spAutoFit/>
          </a:bodyPr>
          <a:lstStyle/>
          <a:p>
            <a:pPr algn="ctr"/>
            <a:r>
              <a:rPr lang="en-US" sz="2000" b="1" dirty="0" smtClean="0"/>
              <a:t>Roundup (Glyphosate)</a:t>
            </a:r>
            <a:endParaRPr lang="en-US" sz="2000" b="1" dirty="0"/>
          </a:p>
        </p:txBody>
      </p:sp>
      <p:grpSp>
        <p:nvGrpSpPr>
          <p:cNvPr id="61" name="Group 60"/>
          <p:cNvGrpSpPr/>
          <p:nvPr/>
        </p:nvGrpSpPr>
        <p:grpSpPr>
          <a:xfrm>
            <a:off x="4064581" y="2105054"/>
            <a:ext cx="2609178" cy="1788610"/>
            <a:chOff x="4064581" y="2105054"/>
            <a:chExt cx="2609178" cy="1788610"/>
          </a:xfrm>
        </p:grpSpPr>
        <p:grpSp>
          <p:nvGrpSpPr>
            <p:cNvPr id="62" name="Group 61"/>
            <p:cNvGrpSpPr/>
            <p:nvPr/>
          </p:nvGrpSpPr>
          <p:grpSpPr>
            <a:xfrm>
              <a:off x="4064581" y="2105054"/>
              <a:ext cx="2609178" cy="1485477"/>
              <a:chOff x="4064581" y="2104158"/>
              <a:chExt cx="2609178" cy="1485477"/>
            </a:xfrm>
          </p:grpSpPr>
          <p:cxnSp>
            <p:nvCxnSpPr>
              <p:cNvPr id="64" name="Straight Connector 63"/>
              <p:cNvCxnSpPr/>
              <p:nvPr/>
            </p:nvCxnSpPr>
            <p:spPr>
              <a:xfrm flipH="1" flipV="1">
                <a:off x="5249488" y="2417410"/>
                <a:ext cx="0" cy="139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5512983" y="2980886"/>
                <a:ext cx="166841" cy="147951"/>
              </a:xfrm>
              <a:custGeom>
                <a:avLst/>
                <a:gdLst>
                  <a:gd name="connsiteX0" fmla="*/ 0 w 126207"/>
                  <a:gd name="connsiteY0" fmla="*/ 0 h 111918"/>
                  <a:gd name="connsiteX1" fmla="*/ 126207 w 126207"/>
                  <a:gd name="connsiteY1" fmla="*/ 42862 h 111918"/>
                  <a:gd name="connsiteX2" fmla="*/ 85725 w 126207"/>
                  <a:gd name="connsiteY2" fmla="*/ 111918 h 111918"/>
                  <a:gd name="connsiteX3" fmla="*/ 0 w 126207"/>
                  <a:gd name="connsiteY3" fmla="*/ 0 h 111918"/>
                </a:gdLst>
                <a:ahLst/>
                <a:cxnLst>
                  <a:cxn ang="0">
                    <a:pos x="connsiteX0" y="connsiteY0"/>
                  </a:cxn>
                  <a:cxn ang="0">
                    <a:pos x="connsiteX1" y="connsiteY1"/>
                  </a:cxn>
                  <a:cxn ang="0">
                    <a:pos x="connsiteX2" y="connsiteY2"/>
                  </a:cxn>
                  <a:cxn ang="0">
                    <a:pos x="connsiteX3" y="connsiteY3"/>
                  </a:cxn>
                </a:cxnLst>
                <a:rect l="l" t="t" r="r" b="b"/>
                <a:pathLst>
                  <a:path w="126207" h="111918">
                    <a:moveTo>
                      <a:pt x="0" y="0"/>
                    </a:moveTo>
                    <a:lnTo>
                      <a:pt x="126207" y="42862"/>
                    </a:lnTo>
                    <a:lnTo>
                      <a:pt x="85725" y="111918"/>
                    </a:lnTo>
                    <a:lnTo>
                      <a:pt x="0" y="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66" name="Group 65"/>
              <p:cNvGrpSpPr/>
              <p:nvPr/>
            </p:nvGrpSpPr>
            <p:grpSpPr>
              <a:xfrm>
                <a:off x="5191894" y="3166613"/>
                <a:ext cx="116474" cy="135361"/>
                <a:chOff x="5917406" y="3588544"/>
                <a:chExt cx="88107" cy="102394"/>
              </a:xfrm>
              <a:noFill/>
            </p:grpSpPr>
            <p:cxnSp>
              <p:nvCxnSpPr>
                <p:cNvPr id="85" name="Straight Connector 84"/>
                <p:cNvCxnSpPr/>
                <p:nvPr/>
              </p:nvCxnSpPr>
              <p:spPr>
                <a:xfrm>
                  <a:off x="5917406" y="3588544"/>
                  <a:ext cx="88107"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936456" y="3622675"/>
                  <a:ext cx="50007"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947524" y="3656806"/>
                  <a:ext cx="2787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954492" y="3690938"/>
                  <a:ext cx="13935"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a:xfrm>
                <a:off x="5013803" y="2556703"/>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68" name="Group 67"/>
              <p:cNvGrpSpPr/>
              <p:nvPr/>
            </p:nvGrpSpPr>
            <p:grpSpPr>
              <a:xfrm rot="3600000">
                <a:off x="4850115" y="2968295"/>
                <a:ext cx="116474" cy="135361"/>
                <a:chOff x="5917406" y="3588544"/>
                <a:chExt cx="88107" cy="102394"/>
              </a:xfrm>
              <a:noFill/>
            </p:grpSpPr>
            <p:cxnSp>
              <p:nvCxnSpPr>
                <p:cNvPr id="81" name="Straight Connector 80"/>
                <p:cNvCxnSpPr/>
                <p:nvPr/>
              </p:nvCxnSpPr>
              <p:spPr>
                <a:xfrm>
                  <a:off x="5917406" y="3588544"/>
                  <a:ext cx="88107"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936456" y="3622675"/>
                  <a:ext cx="50007"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947524" y="3656806"/>
                  <a:ext cx="2787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954492" y="3690938"/>
                  <a:ext cx="13935"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p:cNvCxnSpPr/>
              <p:nvPr/>
            </p:nvCxnSpPr>
            <p:spPr>
              <a:xfrm flipH="1">
                <a:off x="5056535" y="2603135"/>
                <a:ext cx="193596" cy="110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064581" y="2942725"/>
                <a:ext cx="867545" cy="338554"/>
              </a:xfrm>
              <a:prstGeom prst="rect">
                <a:avLst/>
              </a:prstGeom>
              <a:noFill/>
            </p:spPr>
            <p:txBody>
              <a:bodyPr wrap="none" rtlCol="0">
                <a:spAutoFit/>
              </a:bodyPr>
              <a:lstStyle/>
              <a:p>
                <a:r>
                  <a:rPr lang="en-US" sz="1600" baseline="30000" dirty="0" smtClean="0"/>
                  <a:t>2-</a:t>
                </a:r>
                <a:r>
                  <a:rPr lang="en-US" sz="1600" dirty="0" smtClean="0"/>
                  <a:t>O</a:t>
                </a:r>
                <a:r>
                  <a:rPr lang="en-US" sz="1600" baseline="-25000" dirty="0" smtClean="0"/>
                  <a:t>3</a:t>
                </a:r>
                <a:r>
                  <a:rPr lang="en-US" sz="1600" dirty="0" smtClean="0"/>
                  <a:t>PO</a:t>
                </a:r>
                <a:endParaRPr lang="en-US" sz="1600" dirty="0"/>
              </a:p>
            </p:txBody>
          </p:sp>
          <p:sp>
            <p:nvSpPr>
              <p:cNvPr id="71" name="TextBox 70"/>
              <p:cNvSpPr txBox="1"/>
              <p:nvPr/>
            </p:nvSpPr>
            <p:spPr>
              <a:xfrm>
                <a:off x="5052721" y="2104158"/>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72" name="TextBox 71"/>
              <p:cNvSpPr txBox="1"/>
              <p:nvPr/>
            </p:nvSpPr>
            <p:spPr>
              <a:xfrm>
                <a:off x="5588158" y="2938016"/>
                <a:ext cx="346569" cy="338554"/>
              </a:xfrm>
              <a:prstGeom prst="rect">
                <a:avLst/>
              </a:prstGeom>
              <a:noFill/>
            </p:spPr>
            <p:txBody>
              <a:bodyPr wrap="none" rtlCol="0">
                <a:spAutoFit/>
              </a:bodyPr>
              <a:lstStyle/>
              <a:p>
                <a:r>
                  <a:rPr lang="en-US" sz="1600" dirty="0" smtClean="0"/>
                  <a:t>O</a:t>
                </a:r>
                <a:endParaRPr lang="en-US" sz="1600" dirty="0"/>
              </a:p>
            </p:txBody>
          </p:sp>
          <p:sp>
            <p:nvSpPr>
              <p:cNvPr id="73" name="TextBox 72"/>
              <p:cNvSpPr txBox="1"/>
              <p:nvPr/>
            </p:nvSpPr>
            <p:spPr>
              <a:xfrm>
                <a:off x="5090604" y="3251081"/>
                <a:ext cx="500458" cy="338554"/>
              </a:xfrm>
              <a:prstGeom prst="rect">
                <a:avLst/>
              </a:prstGeom>
              <a:noFill/>
            </p:spPr>
            <p:txBody>
              <a:bodyPr wrap="none" rtlCol="0">
                <a:spAutoFit/>
              </a:bodyPr>
              <a:lstStyle/>
              <a:p>
                <a:r>
                  <a:rPr lang="en-US" sz="1600" dirty="0" smtClean="0"/>
                  <a:t>OH</a:t>
                </a:r>
                <a:endParaRPr lang="en-US" sz="1600" dirty="0"/>
              </a:p>
            </p:txBody>
          </p:sp>
          <p:grpSp>
            <p:nvGrpSpPr>
              <p:cNvPr id="74" name="Group 73"/>
              <p:cNvGrpSpPr/>
              <p:nvPr/>
            </p:nvGrpSpPr>
            <p:grpSpPr>
              <a:xfrm>
                <a:off x="5833061" y="2782331"/>
                <a:ext cx="316367" cy="276582"/>
                <a:chOff x="4308872" y="2861848"/>
                <a:chExt cx="239316" cy="209221"/>
              </a:xfrm>
            </p:grpSpPr>
            <p:cxnSp>
              <p:nvCxnSpPr>
                <p:cNvPr id="77" name="Straight Connector 76"/>
                <p:cNvCxnSpPr/>
                <p:nvPr/>
              </p:nvCxnSpPr>
              <p:spPr>
                <a:xfrm flipH="1" flipV="1">
                  <a:off x="4431507"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4308872"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443412"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413321"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6035443" y="2926311"/>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76" name="TextBox 75"/>
              <p:cNvSpPr txBox="1"/>
              <p:nvPr/>
            </p:nvSpPr>
            <p:spPr>
              <a:xfrm>
                <a:off x="5784362" y="2496859"/>
                <a:ext cx="567784" cy="338554"/>
              </a:xfrm>
              <a:prstGeom prst="rect">
                <a:avLst/>
              </a:prstGeom>
              <a:noFill/>
            </p:spPr>
            <p:txBody>
              <a:bodyPr wrap="none" rtlCol="0">
                <a:spAutoFit/>
              </a:bodyPr>
              <a:lstStyle/>
              <a:p>
                <a:r>
                  <a:rPr lang="en-US" sz="1600" dirty="0" smtClean="0"/>
                  <a:t>CH</a:t>
                </a:r>
                <a:r>
                  <a:rPr lang="en-US" sz="1600" baseline="-25000" dirty="0" smtClean="0"/>
                  <a:t>2</a:t>
                </a:r>
                <a:endParaRPr lang="en-US" sz="1600" dirty="0"/>
              </a:p>
            </p:txBody>
          </p:sp>
        </p:grpSp>
        <p:sp>
          <p:nvSpPr>
            <p:cNvPr id="63" name="TextBox 62"/>
            <p:cNvSpPr txBox="1"/>
            <p:nvPr/>
          </p:nvSpPr>
          <p:spPr>
            <a:xfrm>
              <a:off x="4311377" y="3462777"/>
              <a:ext cx="1919116" cy="430887"/>
            </a:xfrm>
            <a:prstGeom prst="rect">
              <a:avLst/>
            </a:prstGeom>
            <a:noFill/>
          </p:spPr>
          <p:txBody>
            <a:bodyPr wrap="none" rtlCol="0">
              <a:spAutoFit/>
            </a:bodyPr>
            <a:lstStyle/>
            <a:p>
              <a:pPr algn="ctr"/>
              <a:r>
                <a:rPr lang="en-US" sz="1100" dirty="0" smtClean="0"/>
                <a:t>5-Enolpyruvylshikimate-</a:t>
              </a:r>
              <a:br>
                <a:rPr lang="en-US" sz="1100" dirty="0" smtClean="0"/>
              </a:br>
              <a:r>
                <a:rPr lang="en-US" sz="1100" dirty="0" smtClean="0"/>
                <a:t>3-phosphate</a:t>
              </a:r>
              <a:endParaRPr lang="en-US" sz="1100" dirty="0"/>
            </a:p>
          </p:txBody>
        </p:sp>
      </p:grpSp>
      <p:grpSp>
        <p:nvGrpSpPr>
          <p:cNvPr id="89" name="Group 88"/>
          <p:cNvGrpSpPr/>
          <p:nvPr/>
        </p:nvGrpSpPr>
        <p:grpSpPr>
          <a:xfrm>
            <a:off x="1071102" y="3888594"/>
            <a:ext cx="1908165" cy="1602041"/>
            <a:chOff x="1071102" y="3888594"/>
            <a:chExt cx="1908165" cy="1602041"/>
          </a:xfrm>
        </p:grpSpPr>
        <p:grpSp>
          <p:nvGrpSpPr>
            <p:cNvPr id="90" name="Group 89"/>
            <p:cNvGrpSpPr/>
            <p:nvPr/>
          </p:nvGrpSpPr>
          <p:grpSpPr>
            <a:xfrm>
              <a:off x="1319311" y="3888594"/>
              <a:ext cx="1659956" cy="1476424"/>
              <a:chOff x="1319311" y="4136085"/>
              <a:chExt cx="1659956" cy="1476424"/>
            </a:xfrm>
          </p:grpSpPr>
          <p:cxnSp>
            <p:nvCxnSpPr>
              <p:cNvPr id="92" name="Straight Connector 91"/>
              <p:cNvCxnSpPr/>
              <p:nvPr/>
            </p:nvCxnSpPr>
            <p:spPr>
              <a:xfrm flipH="1" flipV="1">
                <a:off x="1554995" y="4449337"/>
                <a:ext cx="0" cy="139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a:xfrm>
                <a:off x="1818490" y="5012813"/>
                <a:ext cx="166841" cy="147951"/>
              </a:xfrm>
              <a:custGeom>
                <a:avLst/>
                <a:gdLst>
                  <a:gd name="connsiteX0" fmla="*/ 0 w 126207"/>
                  <a:gd name="connsiteY0" fmla="*/ 0 h 111918"/>
                  <a:gd name="connsiteX1" fmla="*/ 126207 w 126207"/>
                  <a:gd name="connsiteY1" fmla="*/ 42862 h 111918"/>
                  <a:gd name="connsiteX2" fmla="*/ 85725 w 126207"/>
                  <a:gd name="connsiteY2" fmla="*/ 111918 h 111918"/>
                  <a:gd name="connsiteX3" fmla="*/ 0 w 126207"/>
                  <a:gd name="connsiteY3" fmla="*/ 0 h 111918"/>
                </a:gdLst>
                <a:ahLst/>
                <a:cxnLst>
                  <a:cxn ang="0">
                    <a:pos x="connsiteX0" y="connsiteY0"/>
                  </a:cxn>
                  <a:cxn ang="0">
                    <a:pos x="connsiteX1" y="connsiteY1"/>
                  </a:cxn>
                  <a:cxn ang="0">
                    <a:pos x="connsiteX2" y="connsiteY2"/>
                  </a:cxn>
                  <a:cxn ang="0">
                    <a:pos x="connsiteX3" y="connsiteY3"/>
                  </a:cxn>
                </a:cxnLst>
                <a:rect l="l" t="t" r="r" b="b"/>
                <a:pathLst>
                  <a:path w="126207" h="111918">
                    <a:moveTo>
                      <a:pt x="0" y="0"/>
                    </a:moveTo>
                    <a:lnTo>
                      <a:pt x="126207" y="42862"/>
                    </a:lnTo>
                    <a:lnTo>
                      <a:pt x="85725" y="111918"/>
                    </a:lnTo>
                    <a:lnTo>
                      <a:pt x="0" y="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94" name="Group 93"/>
              <p:cNvGrpSpPr/>
              <p:nvPr/>
            </p:nvGrpSpPr>
            <p:grpSpPr>
              <a:xfrm>
                <a:off x="1497401" y="5198541"/>
                <a:ext cx="116474" cy="135361"/>
                <a:chOff x="5917406" y="3588544"/>
                <a:chExt cx="88107" cy="102394"/>
              </a:xfrm>
            </p:grpSpPr>
            <p:cxnSp>
              <p:nvCxnSpPr>
                <p:cNvPr id="107" name="Straight Connector 106"/>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Freeform 94"/>
              <p:cNvSpPr/>
              <p:nvPr/>
            </p:nvSpPr>
            <p:spPr>
              <a:xfrm>
                <a:off x="1319311" y="4588630"/>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96" name="Straight Connector 95"/>
              <p:cNvCxnSpPr/>
              <p:nvPr/>
            </p:nvCxnSpPr>
            <p:spPr>
              <a:xfrm flipH="1">
                <a:off x="1362042" y="4635062"/>
                <a:ext cx="193596" cy="110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358228" y="4136085"/>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98" name="TextBox 97"/>
              <p:cNvSpPr txBox="1"/>
              <p:nvPr/>
            </p:nvSpPr>
            <p:spPr>
              <a:xfrm>
                <a:off x="1893666" y="4988049"/>
                <a:ext cx="346570" cy="338554"/>
              </a:xfrm>
              <a:prstGeom prst="rect">
                <a:avLst/>
              </a:prstGeom>
              <a:noFill/>
            </p:spPr>
            <p:txBody>
              <a:bodyPr wrap="none" rtlCol="0">
                <a:spAutoFit/>
              </a:bodyPr>
              <a:lstStyle/>
              <a:p>
                <a:r>
                  <a:rPr lang="en-US" sz="1600" dirty="0" smtClean="0"/>
                  <a:t>O</a:t>
                </a:r>
                <a:endParaRPr lang="en-US" sz="1600" dirty="0"/>
              </a:p>
            </p:txBody>
          </p:sp>
          <p:sp>
            <p:nvSpPr>
              <p:cNvPr id="99" name="TextBox 98"/>
              <p:cNvSpPr txBox="1"/>
              <p:nvPr/>
            </p:nvSpPr>
            <p:spPr>
              <a:xfrm>
                <a:off x="1396111" y="5273955"/>
                <a:ext cx="500458" cy="338554"/>
              </a:xfrm>
              <a:prstGeom prst="rect">
                <a:avLst/>
              </a:prstGeom>
              <a:noFill/>
            </p:spPr>
            <p:txBody>
              <a:bodyPr wrap="none" rtlCol="0">
                <a:spAutoFit/>
              </a:bodyPr>
              <a:lstStyle/>
              <a:p>
                <a:r>
                  <a:rPr lang="en-US" sz="1600" dirty="0" smtClean="0"/>
                  <a:t>OH</a:t>
                </a:r>
                <a:endParaRPr lang="en-US" sz="1600" dirty="0"/>
              </a:p>
            </p:txBody>
          </p:sp>
          <p:grpSp>
            <p:nvGrpSpPr>
              <p:cNvPr id="100" name="Group 99"/>
              <p:cNvGrpSpPr/>
              <p:nvPr/>
            </p:nvGrpSpPr>
            <p:grpSpPr>
              <a:xfrm>
                <a:off x="2138569" y="4814258"/>
                <a:ext cx="316367" cy="276582"/>
                <a:chOff x="4308872" y="2861848"/>
                <a:chExt cx="239316" cy="209221"/>
              </a:xfrm>
            </p:grpSpPr>
            <p:cxnSp>
              <p:nvCxnSpPr>
                <p:cNvPr id="103" name="Straight Connector 102"/>
                <p:cNvCxnSpPr/>
                <p:nvPr/>
              </p:nvCxnSpPr>
              <p:spPr>
                <a:xfrm flipH="1" flipV="1">
                  <a:off x="4431507"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4308872"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443412"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413321"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2340951" y="4958238"/>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102" name="TextBox 101"/>
              <p:cNvSpPr txBox="1"/>
              <p:nvPr/>
            </p:nvSpPr>
            <p:spPr>
              <a:xfrm>
                <a:off x="2089869" y="4528786"/>
                <a:ext cx="567784" cy="338554"/>
              </a:xfrm>
              <a:prstGeom prst="rect">
                <a:avLst/>
              </a:prstGeom>
              <a:noFill/>
            </p:spPr>
            <p:txBody>
              <a:bodyPr wrap="none" rtlCol="0">
                <a:spAutoFit/>
              </a:bodyPr>
              <a:lstStyle/>
              <a:p>
                <a:r>
                  <a:rPr lang="en-US" sz="1600" dirty="0" smtClean="0"/>
                  <a:t>CH</a:t>
                </a:r>
                <a:r>
                  <a:rPr lang="en-US" sz="1600" baseline="-25000" dirty="0" smtClean="0"/>
                  <a:t>2</a:t>
                </a:r>
                <a:endParaRPr lang="en-US" sz="1600" dirty="0"/>
              </a:p>
            </p:txBody>
          </p:sp>
        </p:grpSp>
        <p:sp>
          <p:nvSpPr>
            <p:cNvPr id="91" name="TextBox 90"/>
            <p:cNvSpPr txBox="1"/>
            <p:nvPr/>
          </p:nvSpPr>
          <p:spPr>
            <a:xfrm>
              <a:off x="1071102" y="5229025"/>
              <a:ext cx="992580" cy="261610"/>
            </a:xfrm>
            <a:prstGeom prst="rect">
              <a:avLst/>
            </a:prstGeom>
            <a:noFill/>
          </p:spPr>
          <p:txBody>
            <a:bodyPr wrap="none" rtlCol="0">
              <a:spAutoFit/>
            </a:bodyPr>
            <a:lstStyle/>
            <a:p>
              <a:pPr algn="ctr"/>
              <a:r>
                <a:rPr lang="en-US" sz="1100" dirty="0" err="1" smtClean="0"/>
                <a:t>Chorismate</a:t>
              </a:r>
              <a:endParaRPr lang="en-US" sz="1100" dirty="0"/>
            </a:p>
          </p:txBody>
        </p:sp>
      </p:grpSp>
      <p:grpSp>
        <p:nvGrpSpPr>
          <p:cNvPr id="111" name="Group 110"/>
          <p:cNvGrpSpPr/>
          <p:nvPr/>
        </p:nvGrpSpPr>
        <p:grpSpPr>
          <a:xfrm>
            <a:off x="3676871" y="3935098"/>
            <a:ext cx="1968035" cy="1555537"/>
            <a:chOff x="3676871" y="3935098"/>
            <a:chExt cx="1968035" cy="1555537"/>
          </a:xfrm>
        </p:grpSpPr>
        <p:sp>
          <p:nvSpPr>
            <p:cNvPr id="112" name="TextBox 111"/>
            <p:cNvSpPr txBox="1"/>
            <p:nvPr/>
          </p:nvSpPr>
          <p:spPr>
            <a:xfrm>
              <a:off x="4026309" y="5229025"/>
              <a:ext cx="989373" cy="261610"/>
            </a:xfrm>
            <a:prstGeom prst="rect">
              <a:avLst/>
            </a:prstGeom>
            <a:noFill/>
          </p:spPr>
          <p:txBody>
            <a:bodyPr wrap="none" rtlCol="0">
              <a:spAutoFit/>
            </a:bodyPr>
            <a:lstStyle/>
            <a:p>
              <a:pPr algn="ctr"/>
              <a:r>
                <a:rPr lang="en-US" sz="1100" dirty="0" err="1" smtClean="0"/>
                <a:t>Prephenate</a:t>
              </a:r>
              <a:endParaRPr lang="en-US" sz="1100" dirty="0"/>
            </a:p>
          </p:txBody>
        </p:sp>
        <p:grpSp>
          <p:nvGrpSpPr>
            <p:cNvPr id="113" name="Group 112"/>
            <p:cNvGrpSpPr/>
            <p:nvPr/>
          </p:nvGrpSpPr>
          <p:grpSpPr>
            <a:xfrm>
              <a:off x="3676871" y="3935098"/>
              <a:ext cx="1968035" cy="1429920"/>
              <a:chOff x="4220051" y="4324377"/>
              <a:chExt cx="1968035" cy="1429920"/>
            </a:xfrm>
          </p:grpSpPr>
          <p:grpSp>
            <p:nvGrpSpPr>
              <p:cNvPr id="114" name="Group 113"/>
              <p:cNvGrpSpPr/>
              <p:nvPr/>
            </p:nvGrpSpPr>
            <p:grpSpPr>
              <a:xfrm rot="10800000">
                <a:off x="5355639" y="4577332"/>
                <a:ext cx="316367" cy="276582"/>
                <a:chOff x="4308872" y="2861848"/>
                <a:chExt cx="239316" cy="209221"/>
              </a:xfrm>
            </p:grpSpPr>
            <p:cxnSp>
              <p:nvCxnSpPr>
                <p:cNvPr id="133" name="Straight Connector 132"/>
                <p:cNvCxnSpPr/>
                <p:nvPr/>
              </p:nvCxnSpPr>
              <p:spPr>
                <a:xfrm flipH="1" flipV="1">
                  <a:off x="4431507"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4308872"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443412"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413321"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5" name="Freeform 114"/>
              <p:cNvSpPr/>
              <p:nvPr/>
            </p:nvSpPr>
            <p:spPr>
              <a:xfrm rot="17185594">
                <a:off x="5072741" y="4524894"/>
                <a:ext cx="263437" cy="225023"/>
              </a:xfrm>
              <a:custGeom>
                <a:avLst/>
                <a:gdLst>
                  <a:gd name="connsiteX0" fmla="*/ 0 w 126207"/>
                  <a:gd name="connsiteY0" fmla="*/ 0 h 111918"/>
                  <a:gd name="connsiteX1" fmla="*/ 126207 w 126207"/>
                  <a:gd name="connsiteY1" fmla="*/ 42862 h 111918"/>
                  <a:gd name="connsiteX2" fmla="*/ 85725 w 126207"/>
                  <a:gd name="connsiteY2" fmla="*/ 111918 h 111918"/>
                  <a:gd name="connsiteX3" fmla="*/ 0 w 126207"/>
                  <a:gd name="connsiteY3" fmla="*/ 0 h 111918"/>
                  <a:gd name="connsiteX0" fmla="*/ 0 w 126207"/>
                  <a:gd name="connsiteY0" fmla="*/ 0 h 170219"/>
                  <a:gd name="connsiteX1" fmla="*/ 126207 w 126207"/>
                  <a:gd name="connsiteY1" fmla="*/ 42862 h 170219"/>
                  <a:gd name="connsiteX2" fmla="*/ 103281 w 126207"/>
                  <a:gd name="connsiteY2" fmla="*/ 170219 h 170219"/>
                  <a:gd name="connsiteX3" fmla="*/ 0 w 126207"/>
                  <a:gd name="connsiteY3" fmla="*/ 0 h 170219"/>
                  <a:gd name="connsiteX0" fmla="*/ 0 w 118182"/>
                  <a:gd name="connsiteY0" fmla="*/ 0 h 170219"/>
                  <a:gd name="connsiteX1" fmla="*/ 118182 w 118182"/>
                  <a:gd name="connsiteY1" fmla="*/ 106433 h 170219"/>
                  <a:gd name="connsiteX2" fmla="*/ 103281 w 118182"/>
                  <a:gd name="connsiteY2" fmla="*/ 170219 h 170219"/>
                  <a:gd name="connsiteX3" fmla="*/ 0 w 118182"/>
                  <a:gd name="connsiteY3" fmla="*/ 0 h 170219"/>
                </a:gdLst>
                <a:ahLst/>
                <a:cxnLst>
                  <a:cxn ang="0">
                    <a:pos x="connsiteX0" y="connsiteY0"/>
                  </a:cxn>
                  <a:cxn ang="0">
                    <a:pos x="connsiteX1" y="connsiteY1"/>
                  </a:cxn>
                  <a:cxn ang="0">
                    <a:pos x="connsiteX2" y="connsiteY2"/>
                  </a:cxn>
                  <a:cxn ang="0">
                    <a:pos x="connsiteX3" y="connsiteY3"/>
                  </a:cxn>
                </a:cxnLst>
                <a:rect l="l" t="t" r="r" b="b"/>
                <a:pathLst>
                  <a:path w="118182" h="170219">
                    <a:moveTo>
                      <a:pt x="0" y="0"/>
                    </a:moveTo>
                    <a:lnTo>
                      <a:pt x="118182" y="106433"/>
                    </a:lnTo>
                    <a:lnTo>
                      <a:pt x="103281" y="170219"/>
                    </a:lnTo>
                    <a:lnTo>
                      <a:pt x="0" y="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6" name="TextBox 115"/>
              <p:cNvSpPr txBox="1"/>
              <p:nvPr/>
            </p:nvSpPr>
            <p:spPr>
              <a:xfrm>
                <a:off x="5347609" y="4779748"/>
                <a:ext cx="346569" cy="338554"/>
              </a:xfrm>
              <a:prstGeom prst="rect">
                <a:avLst/>
              </a:prstGeom>
              <a:noFill/>
            </p:spPr>
            <p:txBody>
              <a:bodyPr wrap="none" rtlCol="0">
                <a:spAutoFit/>
              </a:bodyPr>
              <a:lstStyle/>
              <a:p>
                <a:r>
                  <a:rPr lang="en-US" sz="1600" dirty="0" smtClean="0"/>
                  <a:t>O</a:t>
                </a:r>
                <a:endParaRPr lang="en-US" sz="1600" dirty="0"/>
              </a:p>
            </p:txBody>
          </p:sp>
          <p:sp>
            <p:nvSpPr>
              <p:cNvPr id="117" name="TextBox 116"/>
              <p:cNvSpPr txBox="1"/>
              <p:nvPr/>
            </p:nvSpPr>
            <p:spPr>
              <a:xfrm>
                <a:off x="5549770" y="4337090"/>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118" name="Freeform 117"/>
              <p:cNvSpPr/>
              <p:nvPr/>
            </p:nvSpPr>
            <p:spPr>
              <a:xfrm>
                <a:off x="4810361" y="4739428"/>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119" name="Straight Connector 118"/>
              <p:cNvCxnSpPr/>
              <p:nvPr/>
            </p:nvCxnSpPr>
            <p:spPr>
              <a:xfrm>
                <a:off x="4846993" y="4888986"/>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250561" y="4888986"/>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Group 120"/>
              <p:cNvGrpSpPr/>
              <p:nvPr/>
            </p:nvGrpSpPr>
            <p:grpSpPr>
              <a:xfrm>
                <a:off x="4997600" y="5340329"/>
                <a:ext cx="116474" cy="135361"/>
                <a:chOff x="5917406" y="3588544"/>
                <a:chExt cx="88107" cy="102394"/>
              </a:xfrm>
            </p:grpSpPr>
            <p:cxnSp>
              <p:nvCxnSpPr>
                <p:cNvPr id="129" name="Straight Connector 128"/>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4896309" y="5415743"/>
                <a:ext cx="500458" cy="338554"/>
              </a:xfrm>
              <a:prstGeom prst="rect">
                <a:avLst/>
              </a:prstGeom>
              <a:noFill/>
            </p:spPr>
            <p:txBody>
              <a:bodyPr wrap="none" rtlCol="0">
                <a:spAutoFit/>
              </a:bodyPr>
              <a:lstStyle/>
              <a:p>
                <a:r>
                  <a:rPr lang="en-US" sz="1600" dirty="0" smtClean="0"/>
                  <a:t>OH</a:t>
                </a:r>
                <a:endParaRPr lang="en-US" sz="1600" dirty="0"/>
              </a:p>
            </p:txBody>
          </p:sp>
          <p:sp>
            <p:nvSpPr>
              <p:cNvPr id="123" name="TextBox 122"/>
              <p:cNvSpPr txBox="1"/>
              <p:nvPr/>
            </p:nvSpPr>
            <p:spPr>
              <a:xfrm>
                <a:off x="4220051" y="4324377"/>
                <a:ext cx="638316" cy="338554"/>
              </a:xfrm>
              <a:prstGeom prst="rect">
                <a:avLst/>
              </a:prstGeom>
              <a:noFill/>
            </p:spPr>
            <p:txBody>
              <a:bodyPr wrap="none" rtlCol="0">
                <a:spAutoFit/>
              </a:bodyPr>
              <a:lstStyle/>
              <a:p>
                <a:r>
                  <a:rPr lang="en-US" sz="1600" baseline="30000" dirty="0" smtClean="0"/>
                  <a:t>-</a:t>
                </a:r>
                <a:r>
                  <a:rPr lang="en-US" sz="1600" baseline="-25000" dirty="0" smtClean="0"/>
                  <a:t>2</a:t>
                </a:r>
                <a:r>
                  <a:rPr lang="en-US" sz="1600" dirty="0" smtClean="0"/>
                  <a:t>OC</a:t>
                </a:r>
                <a:endParaRPr lang="en-US" sz="1600" dirty="0"/>
              </a:p>
            </p:txBody>
          </p:sp>
          <p:grpSp>
            <p:nvGrpSpPr>
              <p:cNvPr id="124" name="Group 123"/>
              <p:cNvGrpSpPr/>
              <p:nvPr/>
            </p:nvGrpSpPr>
            <p:grpSpPr>
              <a:xfrm rot="7200000">
                <a:off x="4841993" y="4529559"/>
                <a:ext cx="116474" cy="215773"/>
                <a:chOff x="5917406" y="3588544"/>
                <a:chExt cx="88107" cy="102394"/>
              </a:xfrm>
            </p:grpSpPr>
            <p:cxnSp>
              <p:nvCxnSpPr>
                <p:cNvPr id="125" name="Straight Connector 124"/>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7" name="TextBox 136"/>
          <p:cNvSpPr txBox="1"/>
          <p:nvPr/>
        </p:nvSpPr>
        <p:spPr>
          <a:xfrm>
            <a:off x="5520022" y="4645721"/>
            <a:ext cx="1285929" cy="261610"/>
          </a:xfrm>
          <a:prstGeom prst="rect">
            <a:avLst/>
          </a:prstGeom>
          <a:noFill/>
        </p:spPr>
        <p:txBody>
          <a:bodyPr wrap="none" rtlCol="0">
            <a:spAutoFit/>
          </a:bodyPr>
          <a:lstStyle/>
          <a:p>
            <a:pPr algn="ctr"/>
            <a:r>
              <a:rPr lang="en-US" sz="1100" dirty="0" smtClean="0"/>
              <a:t>Transamination</a:t>
            </a:r>
            <a:endParaRPr lang="en-US" sz="1100" dirty="0"/>
          </a:p>
        </p:txBody>
      </p:sp>
      <p:grpSp>
        <p:nvGrpSpPr>
          <p:cNvPr id="138" name="Group 137"/>
          <p:cNvGrpSpPr/>
          <p:nvPr/>
        </p:nvGrpSpPr>
        <p:grpSpPr>
          <a:xfrm>
            <a:off x="6792864" y="3935098"/>
            <a:ext cx="1968035" cy="1555537"/>
            <a:chOff x="6792864" y="3935098"/>
            <a:chExt cx="1968035" cy="1555537"/>
          </a:xfrm>
        </p:grpSpPr>
        <p:grpSp>
          <p:nvGrpSpPr>
            <p:cNvPr id="139" name="Group 138"/>
            <p:cNvGrpSpPr/>
            <p:nvPr/>
          </p:nvGrpSpPr>
          <p:grpSpPr>
            <a:xfrm>
              <a:off x="6792864" y="3935098"/>
              <a:ext cx="1968035" cy="1429920"/>
              <a:chOff x="6792864" y="4322443"/>
              <a:chExt cx="1968035" cy="1429920"/>
            </a:xfrm>
          </p:grpSpPr>
          <p:grpSp>
            <p:nvGrpSpPr>
              <p:cNvPr id="141" name="Group 140"/>
              <p:cNvGrpSpPr/>
              <p:nvPr/>
            </p:nvGrpSpPr>
            <p:grpSpPr>
              <a:xfrm rot="10800000">
                <a:off x="7928452" y="4575398"/>
                <a:ext cx="316367" cy="276582"/>
                <a:chOff x="4308872" y="2861848"/>
                <a:chExt cx="239316" cy="209221"/>
              </a:xfrm>
            </p:grpSpPr>
            <p:cxnSp>
              <p:nvCxnSpPr>
                <p:cNvPr id="160" name="Straight Connector 159"/>
                <p:cNvCxnSpPr/>
                <p:nvPr/>
              </p:nvCxnSpPr>
              <p:spPr>
                <a:xfrm flipH="1" flipV="1">
                  <a:off x="4431507"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4308872" y="3001715"/>
                  <a:ext cx="116681" cy="69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443412"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413321" y="2861848"/>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2" name="Freeform 141"/>
              <p:cNvSpPr/>
              <p:nvPr/>
            </p:nvSpPr>
            <p:spPr>
              <a:xfrm rot="17185594">
                <a:off x="7645554" y="4522960"/>
                <a:ext cx="263437" cy="225023"/>
              </a:xfrm>
              <a:custGeom>
                <a:avLst/>
                <a:gdLst>
                  <a:gd name="connsiteX0" fmla="*/ 0 w 126207"/>
                  <a:gd name="connsiteY0" fmla="*/ 0 h 111918"/>
                  <a:gd name="connsiteX1" fmla="*/ 126207 w 126207"/>
                  <a:gd name="connsiteY1" fmla="*/ 42862 h 111918"/>
                  <a:gd name="connsiteX2" fmla="*/ 85725 w 126207"/>
                  <a:gd name="connsiteY2" fmla="*/ 111918 h 111918"/>
                  <a:gd name="connsiteX3" fmla="*/ 0 w 126207"/>
                  <a:gd name="connsiteY3" fmla="*/ 0 h 111918"/>
                  <a:gd name="connsiteX0" fmla="*/ 0 w 126207"/>
                  <a:gd name="connsiteY0" fmla="*/ 0 h 170219"/>
                  <a:gd name="connsiteX1" fmla="*/ 126207 w 126207"/>
                  <a:gd name="connsiteY1" fmla="*/ 42862 h 170219"/>
                  <a:gd name="connsiteX2" fmla="*/ 103281 w 126207"/>
                  <a:gd name="connsiteY2" fmla="*/ 170219 h 170219"/>
                  <a:gd name="connsiteX3" fmla="*/ 0 w 126207"/>
                  <a:gd name="connsiteY3" fmla="*/ 0 h 170219"/>
                  <a:gd name="connsiteX0" fmla="*/ 0 w 118182"/>
                  <a:gd name="connsiteY0" fmla="*/ 0 h 170219"/>
                  <a:gd name="connsiteX1" fmla="*/ 118182 w 118182"/>
                  <a:gd name="connsiteY1" fmla="*/ 106433 h 170219"/>
                  <a:gd name="connsiteX2" fmla="*/ 103281 w 118182"/>
                  <a:gd name="connsiteY2" fmla="*/ 170219 h 170219"/>
                  <a:gd name="connsiteX3" fmla="*/ 0 w 118182"/>
                  <a:gd name="connsiteY3" fmla="*/ 0 h 170219"/>
                </a:gdLst>
                <a:ahLst/>
                <a:cxnLst>
                  <a:cxn ang="0">
                    <a:pos x="connsiteX0" y="connsiteY0"/>
                  </a:cxn>
                  <a:cxn ang="0">
                    <a:pos x="connsiteX1" y="connsiteY1"/>
                  </a:cxn>
                  <a:cxn ang="0">
                    <a:pos x="connsiteX2" y="connsiteY2"/>
                  </a:cxn>
                  <a:cxn ang="0">
                    <a:pos x="connsiteX3" y="connsiteY3"/>
                  </a:cxn>
                </a:cxnLst>
                <a:rect l="l" t="t" r="r" b="b"/>
                <a:pathLst>
                  <a:path w="118182" h="170219">
                    <a:moveTo>
                      <a:pt x="0" y="0"/>
                    </a:moveTo>
                    <a:lnTo>
                      <a:pt x="118182" y="106433"/>
                    </a:lnTo>
                    <a:lnTo>
                      <a:pt x="103281" y="170219"/>
                    </a:lnTo>
                    <a:lnTo>
                      <a:pt x="0" y="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3" name="TextBox 142"/>
              <p:cNvSpPr txBox="1"/>
              <p:nvPr/>
            </p:nvSpPr>
            <p:spPr>
              <a:xfrm>
                <a:off x="7920422" y="4786867"/>
                <a:ext cx="579005" cy="338554"/>
              </a:xfrm>
              <a:prstGeom prst="rect">
                <a:avLst/>
              </a:prstGeom>
              <a:noFill/>
            </p:spPr>
            <p:txBody>
              <a:bodyPr wrap="none" rtlCol="0">
                <a:spAutoFit/>
              </a:bodyPr>
              <a:lstStyle/>
              <a:p>
                <a:r>
                  <a:rPr lang="en-US" sz="1600" dirty="0" smtClean="0"/>
                  <a:t>NH</a:t>
                </a:r>
                <a:r>
                  <a:rPr lang="en-US" sz="1600" baseline="-25000" dirty="0" smtClean="0"/>
                  <a:t>2</a:t>
                </a:r>
                <a:endParaRPr lang="en-US" sz="1600" baseline="-25000" dirty="0"/>
              </a:p>
            </p:txBody>
          </p:sp>
          <p:sp>
            <p:nvSpPr>
              <p:cNvPr id="144" name="TextBox 143"/>
              <p:cNvSpPr txBox="1"/>
              <p:nvPr/>
            </p:nvSpPr>
            <p:spPr>
              <a:xfrm>
                <a:off x="8122583" y="4335156"/>
                <a:ext cx="638316" cy="338554"/>
              </a:xfrm>
              <a:prstGeom prst="rect">
                <a:avLst/>
              </a:prstGeom>
              <a:noFill/>
            </p:spPr>
            <p:txBody>
              <a:bodyPr wrap="none" rtlCol="0">
                <a:spAutoFit/>
              </a:bodyPr>
              <a:lstStyle/>
              <a:p>
                <a:r>
                  <a:rPr lang="en-US" sz="1600" dirty="0" smtClean="0"/>
                  <a:t>CO</a:t>
                </a:r>
                <a:r>
                  <a:rPr lang="en-US" sz="1600" baseline="-25000" dirty="0" smtClean="0"/>
                  <a:t>2</a:t>
                </a:r>
                <a:r>
                  <a:rPr lang="en-US" sz="1600" baseline="30000" dirty="0" smtClean="0"/>
                  <a:t>-</a:t>
                </a:r>
                <a:endParaRPr lang="en-US" sz="1600" dirty="0"/>
              </a:p>
            </p:txBody>
          </p:sp>
          <p:sp>
            <p:nvSpPr>
              <p:cNvPr id="145" name="Freeform 144"/>
              <p:cNvSpPr/>
              <p:nvPr/>
            </p:nvSpPr>
            <p:spPr>
              <a:xfrm>
                <a:off x="7383174" y="4737494"/>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146" name="Straight Connector 145"/>
              <p:cNvCxnSpPr/>
              <p:nvPr/>
            </p:nvCxnSpPr>
            <p:spPr>
              <a:xfrm>
                <a:off x="7419806" y="4887052"/>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23374" y="4887052"/>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7570413" y="5338395"/>
                <a:ext cx="116474" cy="135361"/>
                <a:chOff x="5917406" y="3588544"/>
                <a:chExt cx="88107" cy="102394"/>
              </a:xfrm>
            </p:grpSpPr>
            <p:cxnSp>
              <p:nvCxnSpPr>
                <p:cNvPr id="156" name="Straight Connector 155"/>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7469122" y="5413809"/>
                <a:ext cx="500458" cy="338554"/>
              </a:xfrm>
              <a:prstGeom prst="rect">
                <a:avLst/>
              </a:prstGeom>
              <a:noFill/>
            </p:spPr>
            <p:txBody>
              <a:bodyPr wrap="none" rtlCol="0">
                <a:spAutoFit/>
              </a:bodyPr>
              <a:lstStyle/>
              <a:p>
                <a:r>
                  <a:rPr lang="en-US" sz="1600" dirty="0" smtClean="0"/>
                  <a:t>OH</a:t>
                </a:r>
                <a:endParaRPr lang="en-US" sz="1600" dirty="0"/>
              </a:p>
            </p:txBody>
          </p:sp>
          <p:sp>
            <p:nvSpPr>
              <p:cNvPr id="150" name="TextBox 149"/>
              <p:cNvSpPr txBox="1"/>
              <p:nvPr/>
            </p:nvSpPr>
            <p:spPr>
              <a:xfrm>
                <a:off x="6792864" y="4322443"/>
                <a:ext cx="638316" cy="338554"/>
              </a:xfrm>
              <a:prstGeom prst="rect">
                <a:avLst/>
              </a:prstGeom>
              <a:noFill/>
            </p:spPr>
            <p:txBody>
              <a:bodyPr wrap="none" rtlCol="0">
                <a:spAutoFit/>
              </a:bodyPr>
              <a:lstStyle/>
              <a:p>
                <a:r>
                  <a:rPr lang="en-US" sz="1600" baseline="30000" dirty="0" smtClean="0"/>
                  <a:t>-</a:t>
                </a:r>
                <a:r>
                  <a:rPr lang="en-US" sz="1600" baseline="-25000" dirty="0" smtClean="0"/>
                  <a:t>2</a:t>
                </a:r>
                <a:r>
                  <a:rPr lang="en-US" sz="1600" dirty="0" smtClean="0"/>
                  <a:t>OC</a:t>
                </a:r>
                <a:endParaRPr lang="en-US" sz="1600" dirty="0"/>
              </a:p>
            </p:txBody>
          </p:sp>
          <p:grpSp>
            <p:nvGrpSpPr>
              <p:cNvPr id="151" name="Group 150"/>
              <p:cNvGrpSpPr/>
              <p:nvPr/>
            </p:nvGrpSpPr>
            <p:grpSpPr>
              <a:xfrm rot="7200000">
                <a:off x="7414806" y="4527625"/>
                <a:ext cx="116474" cy="215773"/>
                <a:chOff x="5917406" y="3588544"/>
                <a:chExt cx="88107" cy="102394"/>
              </a:xfrm>
            </p:grpSpPr>
            <p:cxnSp>
              <p:nvCxnSpPr>
                <p:cNvPr id="152" name="Straight Connector 151"/>
                <p:cNvCxnSpPr/>
                <p:nvPr/>
              </p:nvCxnSpPr>
              <p:spPr>
                <a:xfrm>
                  <a:off x="5917406" y="3588544"/>
                  <a:ext cx="88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936456" y="3622675"/>
                  <a:ext cx="500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947524" y="3656806"/>
                  <a:ext cx="27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5954492" y="3690938"/>
                  <a:ext cx="13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0" name="TextBox 139"/>
            <p:cNvSpPr txBox="1"/>
            <p:nvPr/>
          </p:nvSpPr>
          <p:spPr>
            <a:xfrm>
              <a:off x="7188674" y="5229025"/>
              <a:ext cx="912429" cy="261610"/>
            </a:xfrm>
            <a:prstGeom prst="rect">
              <a:avLst/>
            </a:prstGeom>
            <a:noFill/>
          </p:spPr>
          <p:txBody>
            <a:bodyPr wrap="none" rtlCol="0">
              <a:spAutoFit/>
            </a:bodyPr>
            <a:lstStyle/>
            <a:p>
              <a:pPr algn="ctr"/>
              <a:r>
                <a:rPr lang="en-US" sz="1100" dirty="0" err="1" smtClean="0"/>
                <a:t>Arogenate</a:t>
              </a:r>
              <a:endParaRPr lang="en-US" sz="1100" dirty="0"/>
            </a:p>
          </p:txBody>
        </p:sp>
      </p:grpSp>
      <p:cxnSp>
        <p:nvCxnSpPr>
          <p:cNvPr id="164" name="Straight Arrow Connector 163"/>
          <p:cNvCxnSpPr/>
          <p:nvPr/>
        </p:nvCxnSpPr>
        <p:spPr>
          <a:xfrm>
            <a:off x="1959002" y="2837083"/>
            <a:ext cx="276379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65" name="Group 164"/>
          <p:cNvGrpSpPr/>
          <p:nvPr/>
        </p:nvGrpSpPr>
        <p:grpSpPr>
          <a:xfrm>
            <a:off x="2732712" y="3359416"/>
            <a:ext cx="1739135" cy="1140291"/>
            <a:chOff x="2732712" y="3359416"/>
            <a:chExt cx="1739135" cy="1140291"/>
          </a:xfrm>
        </p:grpSpPr>
        <p:sp>
          <p:nvSpPr>
            <p:cNvPr id="166" name="TextBox 165"/>
            <p:cNvSpPr txBox="1"/>
            <p:nvPr/>
          </p:nvSpPr>
          <p:spPr>
            <a:xfrm>
              <a:off x="2779255" y="3598365"/>
              <a:ext cx="344966" cy="338554"/>
            </a:xfrm>
            <a:prstGeom prst="rect">
              <a:avLst/>
            </a:prstGeom>
            <a:noFill/>
          </p:spPr>
          <p:txBody>
            <a:bodyPr wrap="none" rtlCol="0">
              <a:spAutoFit/>
            </a:bodyPr>
            <a:lstStyle/>
            <a:p>
              <a:r>
                <a:rPr lang="en-US" sz="1600" dirty="0" smtClean="0"/>
                <a:t>P</a:t>
              </a:r>
              <a:r>
                <a:rPr lang="en-US" sz="1600" baseline="-25000" dirty="0" smtClean="0"/>
                <a:t>i</a:t>
              </a:r>
              <a:endParaRPr lang="en-US" sz="1600" baseline="-25000" dirty="0"/>
            </a:p>
          </p:txBody>
        </p:sp>
        <p:grpSp>
          <p:nvGrpSpPr>
            <p:cNvPr id="167" name="Group 166"/>
            <p:cNvGrpSpPr/>
            <p:nvPr/>
          </p:nvGrpSpPr>
          <p:grpSpPr>
            <a:xfrm>
              <a:off x="2732712" y="3359416"/>
              <a:ext cx="1739135" cy="1140291"/>
              <a:chOff x="2459897" y="3582841"/>
              <a:chExt cx="1739135" cy="1140291"/>
            </a:xfrm>
          </p:grpSpPr>
          <p:cxnSp>
            <p:nvCxnSpPr>
              <p:cNvPr id="168" name="Straight Arrow Connector 167"/>
              <p:cNvCxnSpPr/>
              <p:nvPr/>
            </p:nvCxnSpPr>
            <p:spPr>
              <a:xfrm flipH="1">
                <a:off x="2459897" y="3582841"/>
                <a:ext cx="1739135" cy="114029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9" name="Arc 168"/>
              <p:cNvSpPr/>
              <p:nvPr/>
            </p:nvSpPr>
            <p:spPr>
              <a:xfrm rot="14180686" flipH="1">
                <a:off x="2670653" y="3841893"/>
                <a:ext cx="596883" cy="386195"/>
              </a:xfrm>
              <a:prstGeom prst="arc">
                <a:avLst>
                  <a:gd name="adj1" fmla="val 14982872"/>
                  <a:gd name="adj2" fmla="val 21568271"/>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sp>
        <p:nvSpPr>
          <p:cNvPr id="170" name="Down Arrow 169"/>
          <p:cNvSpPr/>
          <p:nvPr/>
        </p:nvSpPr>
        <p:spPr>
          <a:xfrm>
            <a:off x="3018540" y="1934041"/>
            <a:ext cx="644725" cy="806089"/>
          </a:xfrm>
          <a:prstGeom prst="dow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1" name="Straight Arrow Connector 170"/>
          <p:cNvCxnSpPr/>
          <p:nvPr/>
        </p:nvCxnSpPr>
        <p:spPr>
          <a:xfrm>
            <a:off x="2904980" y="4613854"/>
            <a:ext cx="1294052"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5217077" y="4608013"/>
            <a:ext cx="200448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2527420" y="5794200"/>
            <a:ext cx="2298902" cy="1051404"/>
            <a:chOff x="588136" y="5794200"/>
            <a:chExt cx="2298902" cy="1051404"/>
          </a:xfrm>
        </p:grpSpPr>
        <p:grpSp>
          <p:nvGrpSpPr>
            <p:cNvPr id="174" name="Group 173"/>
            <p:cNvGrpSpPr/>
            <p:nvPr/>
          </p:nvGrpSpPr>
          <p:grpSpPr>
            <a:xfrm>
              <a:off x="588136" y="5794200"/>
              <a:ext cx="1588305" cy="1051404"/>
              <a:chOff x="7602643" y="2270219"/>
              <a:chExt cx="1588305" cy="1051404"/>
            </a:xfrm>
          </p:grpSpPr>
          <p:cxnSp>
            <p:nvCxnSpPr>
              <p:cNvPr id="176" name="Straight Connector 175"/>
              <p:cNvCxnSpPr/>
              <p:nvPr/>
            </p:nvCxnSpPr>
            <p:spPr>
              <a:xfrm rot="10800000" flipH="1" flipV="1">
                <a:off x="8260718" y="2771600"/>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0800000" flipV="1">
                <a:off x="8422837" y="2771600"/>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8252688" y="2983069"/>
                <a:ext cx="579005" cy="338554"/>
              </a:xfrm>
              <a:prstGeom prst="rect">
                <a:avLst/>
              </a:prstGeom>
              <a:noFill/>
            </p:spPr>
            <p:txBody>
              <a:bodyPr wrap="none" rtlCol="0">
                <a:spAutoFit/>
              </a:bodyPr>
              <a:lstStyle/>
              <a:p>
                <a:r>
                  <a:rPr lang="en-US" sz="1600" dirty="0" smtClean="0"/>
                  <a:t>NH</a:t>
                </a:r>
                <a:r>
                  <a:rPr lang="en-US" sz="1600" baseline="-25000" dirty="0" smtClean="0"/>
                  <a:t>2</a:t>
                </a:r>
                <a:endParaRPr lang="en-US" sz="1600" baseline="-25000" dirty="0"/>
              </a:p>
            </p:txBody>
          </p:sp>
          <p:sp>
            <p:nvSpPr>
              <p:cNvPr id="179" name="TextBox 178"/>
              <p:cNvSpPr txBox="1"/>
              <p:nvPr/>
            </p:nvSpPr>
            <p:spPr>
              <a:xfrm>
                <a:off x="8445796" y="2270219"/>
                <a:ext cx="346570" cy="338554"/>
              </a:xfrm>
              <a:prstGeom prst="rect">
                <a:avLst/>
              </a:prstGeom>
              <a:noFill/>
            </p:spPr>
            <p:txBody>
              <a:bodyPr wrap="none" rtlCol="0">
                <a:spAutoFit/>
              </a:bodyPr>
              <a:lstStyle/>
              <a:p>
                <a:r>
                  <a:rPr lang="en-US" sz="1600" dirty="0" smtClean="0"/>
                  <a:t>O</a:t>
                </a:r>
                <a:endParaRPr lang="en-US" sz="1600" dirty="0"/>
              </a:p>
            </p:txBody>
          </p:sp>
          <p:sp>
            <p:nvSpPr>
              <p:cNvPr id="180" name="Freeform 179"/>
              <p:cNvSpPr/>
              <p:nvPr/>
            </p:nvSpPr>
            <p:spPr>
              <a:xfrm>
                <a:off x="7602643" y="2738428"/>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181" name="Straight Connector 180"/>
              <p:cNvCxnSpPr/>
              <p:nvPr/>
            </p:nvCxnSpPr>
            <p:spPr>
              <a:xfrm>
                <a:off x="7641656" y="2887986"/>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7851574" y="3126355"/>
                <a:ext cx="199334" cy="123968"/>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851574" y="2781257"/>
                <a:ext cx="202445" cy="111794"/>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0800000" flipV="1">
                <a:off x="8091634" y="2776727"/>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rot="10800000">
                <a:off x="8424693" y="2567693"/>
                <a:ext cx="350064" cy="484529"/>
                <a:chOff x="7423245" y="1854906"/>
                <a:chExt cx="350064" cy="484529"/>
              </a:xfrm>
            </p:grpSpPr>
            <p:cxnSp>
              <p:nvCxnSpPr>
                <p:cNvPr id="187" name="Straight Connector 186"/>
                <p:cNvCxnSpPr/>
                <p:nvPr/>
              </p:nvCxnSpPr>
              <p:spPr>
                <a:xfrm rot="10800000" flipH="1" flipV="1">
                  <a:off x="7423245" y="2062853"/>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0800000">
                  <a:off x="7561755" y="2150560"/>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0800000">
                  <a:off x="7601534" y="2150560"/>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0800000">
                  <a:off x="7773309" y="1854906"/>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6" name="TextBox 185"/>
              <p:cNvSpPr txBox="1"/>
              <p:nvPr/>
            </p:nvSpPr>
            <p:spPr>
              <a:xfrm>
                <a:off x="8690490" y="2721057"/>
                <a:ext cx="500458" cy="338554"/>
              </a:xfrm>
              <a:prstGeom prst="rect">
                <a:avLst/>
              </a:prstGeom>
              <a:noFill/>
            </p:spPr>
            <p:txBody>
              <a:bodyPr wrap="none" rtlCol="0">
                <a:spAutoFit/>
              </a:bodyPr>
              <a:lstStyle/>
              <a:p>
                <a:r>
                  <a:rPr lang="en-US" sz="1600" dirty="0" smtClean="0"/>
                  <a:t>OH</a:t>
                </a:r>
                <a:endParaRPr lang="en-US" sz="1600" dirty="0"/>
              </a:p>
            </p:txBody>
          </p:sp>
        </p:grpSp>
        <p:sp>
          <p:nvSpPr>
            <p:cNvPr id="175" name="TextBox 174"/>
            <p:cNvSpPr txBox="1"/>
            <p:nvPr/>
          </p:nvSpPr>
          <p:spPr>
            <a:xfrm>
              <a:off x="1722937" y="6576203"/>
              <a:ext cx="1164101" cy="261610"/>
            </a:xfrm>
            <a:prstGeom prst="rect">
              <a:avLst/>
            </a:prstGeom>
            <a:noFill/>
          </p:spPr>
          <p:txBody>
            <a:bodyPr wrap="none" rtlCol="0">
              <a:spAutoFit/>
            </a:bodyPr>
            <a:lstStyle/>
            <a:p>
              <a:pPr algn="ctr"/>
              <a:r>
                <a:rPr lang="en-US" sz="1100" dirty="0" smtClean="0"/>
                <a:t>Phenylalanine</a:t>
              </a:r>
              <a:endParaRPr lang="en-US" sz="1100" dirty="0"/>
            </a:p>
          </p:txBody>
        </p:sp>
      </p:grpSp>
      <p:grpSp>
        <p:nvGrpSpPr>
          <p:cNvPr id="191" name="Group 190"/>
          <p:cNvGrpSpPr/>
          <p:nvPr/>
        </p:nvGrpSpPr>
        <p:grpSpPr>
          <a:xfrm>
            <a:off x="6980543" y="5505740"/>
            <a:ext cx="2172835" cy="1332073"/>
            <a:chOff x="6980543" y="5505740"/>
            <a:chExt cx="2172835" cy="1332073"/>
          </a:xfrm>
        </p:grpSpPr>
        <p:grpSp>
          <p:nvGrpSpPr>
            <p:cNvPr id="192" name="Group 191"/>
            <p:cNvGrpSpPr/>
            <p:nvPr/>
          </p:nvGrpSpPr>
          <p:grpSpPr>
            <a:xfrm>
              <a:off x="6980543" y="5505740"/>
              <a:ext cx="2172835" cy="1207412"/>
              <a:chOff x="7041581" y="2270219"/>
              <a:chExt cx="2172835" cy="1207412"/>
            </a:xfrm>
          </p:grpSpPr>
          <p:grpSp>
            <p:nvGrpSpPr>
              <p:cNvPr id="194" name="Group 193"/>
              <p:cNvGrpSpPr/>
              <p:nvPr/>
            </p:nvGrpSpPr>
            <p:grpSpPr>
              <a:xfrm>
                <a:off x="7041581" y="2270219"/>
                <a:ext cx="2172835" cy="1207412"/>
                <a:chOff x="7041581" y="2270219"/>
                <a:chExt cx="2172835" cy="1207412"/>
              </a:xfrm>
            </p:grpSpPr>
            <p:cxnSp>
              <p:nvCxnSpPr>
                <p:cNvPr id="196" name="Straight Connector 195"/>
                <p:cNvCxnSpPr/>
                <p:nvPr/>
              </p:nvCxnSpPr>
              <p:spPr>
                <a:xfrm rot="10800000" flipH="1" flipV="1">
                  <a:off x="8260718" y="2771600"/>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rot="10800000" flipV="1">
                  <a:off x="8422837" y="2771600"/>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8252688" y="2983069"/>
                  <a:ext cx="579005" cy="338554"/>
                </a:xfrm>
                <a:prstGeom prst="rect">
                  <a:avLst/>
                </a:prstGeom>
                <a:noFill/>
              </p:spPr>
              <p:txBody>
                <a:bodyPr wrap="none" rtlCol="0">
                  <a:spAutoFit/>
                </a:bodyPr>
                <a:lstStyle/>
                <a:p>
                  <a:r>
                    <a:rPr lang="en-US" sz="1600" dirty="0" smtClean="0"/>
                    <a:t>NH</a:t>
                  </a:r>
                  <a:r>
                    <a:rPr lang="en-US" sz="1600" baseline="-25000" dirty="0" smtClean="0"/>
                    <a:t>2</a:t>
                  </a:r>
                  <a:endParaRPr lang="en-US" sz="1600" baseline="-25000" dirty="0"/>
                </a:p>
              </p:txBody>
            </p:sp>
            <p:sp>
              <p:nvSpPr>
                <p:cNvPr id="199" name="TextBox 198"/>
                <p:cNvSpPr txBox="1"/>
                <p:nvPr/>
              </p:nvSpPr>
              <p:spPr>
                <a:xfrm>
                  <a:off x="8445796" y="2270219"/>
                  <a:ext cx="346570" cy="338554"/>
                </a:xfrm>
                <a:prstGeom prst="rect">
                  <a:avLst/>
                </a:prstGeom>
                <a:noFill/>
              </p:spPr>
              <p:txBody>
                <a:bodyPr wrap="none" rtlCol="0">
                  <a:spAutoFit/>
                </a:bodyPr>
                <a:lstStyle/>
                <a:p>
                  <a:r>
                    <a:rPr lang="en-US" sz="1600" dirty="0" smtClean="0"/>
                    <a:t>O</a:t>
                  </a:r>
                  <a:endParaRPr lang="en-US" sz="1600" dirty="0"/>
                </a:p>
              </p:txBody>
            </p:sp>
            <p:sp>
              <p:nvSpPr>
                <p:cNvPr id="200" name="Freeform 199"/>
                <p:cNvSpPr/>
                <p:nvPr/>
              </p:nvSpPr>
              <p:spPr>
                <a:xfrm>
                  <a:off x="7602643" y="2738428"/>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201" name="Straight Connector 200"/>
                <p:cNvCxnSpPr/>
                <p:nvPr/>
              </p:nvCxnSpPr>
              <p:spPr>
                <a:xfrm>
                  <a:off x="7641656" y="2887986"/>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7851574" y="3126355"/>
                  <a:ext cx="199334" cy="123968"/>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851574" y="2781257"/>
                  <a:ext cx="202445" cy="111794"/>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0800000" flipV="1">
                  <a:off x="8091634" y="2776727"/>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5" name="Group 204"/>
                <p:cNvGrpSpPr/>
                <p:nvPr/>
              </p:nvGrpSpPr>
              <p:grpSpPr>
                <a:xfrm rot="10800000">
                  <a:off x="8596468" y="2567693"/>
                  <a:ext cx="178289" cy="276582"/>
                  <a:chOff x="7423245" y="2062853"/>
                  <a:chExt cx="178289" cy="276582"/>
                </a:xfrm>
              </p:grpSpPr>
              <p:cxnSp>
                <p:nvCxnSpPr>
                  <p:cNvPr id="209" name="Straight Connector 208"/>
                  <p:cNvCxnSpPr/>
                  <p:nvPr/>
                </p:nvCxnSpPr>
                <p:spPr>
                  <a:xfrm rot="10800000" flipH="1" flipV="1">
                    <a:off x="7423245" y="2062853"/>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0800000">
                    <a:off x="7561755" y="2150560"/>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0800000">
                    <a:off x="7601534" y="2150560"/>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6" name="TextBox 205"/>
                <p:cNvSpPr txBox="1"/>
                <p:nvPr/>
              </p:nvSpPr>
              <p:spPr>
                <a:xfrm>
                  <a:off x="8713958" y="2730218"/>
                  <a:ext cx="500458" cy="338554"/>
                </a:xfrm>
                <a:prstGeom prst="rect">
                  <a:avLst/>
                </a:prstGeom>
                <a:noFill/>
              </p:spPr>
              <p:txBody>
                <a:bodyPr wrap="none" rtlCol="0">
                  <a:spAutoFit/>
                </a:bodyPr>
                <a:lstStyle/>
                <a:p>
                  <a:r>
                    <a:rPr lang="en-US" sz="1600" dirty="0" smtClean="0"/>
                    <a:t>OH</a:t>
                  </a:r>
                  <a:endParaRPr lang="en-US" sz="1600" dirty="0"/>
                </a:p>
              </p:txBody>
            </p:sp>
            <p:sp>
              <p:nvSpPr>
                <p:cNvPr id="207" name="TextBox 206"/>
                <p:cNvSpPr txBox="1"/>
                <p:nvPr/>
              </p:nvSpPr>
              <p:spPr>
                <a:xfrm>
                  <a:off x="7041581" y="3139077"/>
                  <a:ext cx="500458" cy="338554"/>
                </a:xfrm>
                <a:prstGeom prst="rect">
                  <a:avLst/>
                </a:prstGeom>
                <a:noFill/>
              </p:spPr>
              <p:txBody>
                <a:bodyPr wrap="none" rtlCol="0">
                  <a:spAutoFit/>
                </a:bodyPr>
                <a:lstStyle/>
                <a:p>
                  <a:r>
                    <a:rPr lang="en-US" sz="1600" dirty="0" smtClean="0"/>
                    <a:t>HO</a:t>
                  </a:r>
                  <a:endParaRPr lang="en-US" sz="1600" dirty="0"/>
                </a:p>
              </p:txBody>
            </p:sp>
            <p:cxnSp>
              <p:nvCxnSpPr>
                <p:cNvPr id="208" name="Straight Connector 207"/>
                <p:cNvCxnSpPr/>
                <p:nvPr/>
              </p:nvCxnSpPr>
              <p:spPr>
                <a:xfrm rot="10800000" flipV="1">
                  <a:off x="7449622" y="3162666"/>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5" name="Isosceles Triangle 194"/>
              <p:cNvSpPr/>
              <p:nvPr/>
            </p:nvSpPr>
            <p:spPr>
              <a:xfrm>
                <a:off x="8382538" y="2853154"/>
                <a:ext cx="70247" cy="2062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TextBox 192"/>
            <p:cNvSpPr txBox="1"/>
            <p:nvPr/>
          </p:nvSpPr>
          <p:spPr>
            <a:xfrm>
              <a:off x="7920422" y="6576203"/>
              <a:ext cx="785793" cy="261610"/>
            </a:xfrm>
            <a:prstGeom prst="rect">
              <a:avLst/>
            </a:prstGeom>
            <a:noFill/>
          </p:spPr>
          <p:txBody>
            <a:bodyPr wrap="none" rtlCol="0">
              <a:spAutoFit/>
            </a:bodyPr>
            <a:lstStyle/>
            <a:p>
              <a:pPr algn="ctr"/>
              <a:r>
                <a:rPr lang="en-US" sz="1100" dirty="0" smtClean="0"/>
                <a:t>Tyrosine</a:t>
              </a:r>
              <a:endParaRPr lang="en-US" sz="1100" dirty="0"/>
            </a:p>
          </p:txBody>
        </p:sp>
      </p:grpSp>
      <p:grpSp>
        <p:nvGrpSpPr>
          <p:cNvPr id="212" name="Group 211"/>
          <p:cNvGrpSpPr/>
          <p:nvPr/>
        </p:nvGrpSpPr>
        <p:grpSpPr>
          <a:xfrm>
            <a:off x="5294507" y="5615916"/>
            <a:ext cx="1894167" cy="1221897"/>
            <a:chOff x="5294507" y="5615916"/>
            <a:chExt cx="1894167" cy="1221897"/>
          </a:xfrm>
        </p:grpSpPr>
        <p:grpSp>
          <p:nvGrpSpPr>
            <p:cNvPr id="213" name="Group 212"/>
            <p:cNvGrpSpPr/>
            <p:nvPr/>
          </p:nvGrpSpPr>
          <p:grpSpPr>
            <a:xfrm>
              <a:off x="5294507" y="5615916"/>
              <a:ext cx="1894167" cy="1097236"/>
              <a:chOff x="2858772" y="5543576"/>
              <a:chExt cx="1894167" cy="1097236"/>
            </a:xfrm>
          </p:grpSpPr>
          <p:cxnSp>
            <p:nvCxnSpPr>
              <p:cNvPr id="215" name="Straight Connector 214"/>
              <p:cNvCxnSpPr/>
              <p:nvPr/>
            </p:nvCxnSpPr>
            <p:spPr>
              <a:xfrm rot="10800000" flipH="1" flipV="1">
                <a:off x="3799241" y="6030671"/>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0800000" flipV="1">
                <a:off x="3961360" y="6030671"/>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3791211" y="6242140"/>
                <a:ext cx="579005" cy="338554"/>
              </a:xfrm>
              <a:prstGeom prst="rect">
                <a:avLst/>
              </a:prstGeom>
              <a:noFill/>
            </p:spPr>
            <p:txBody>
              <a:bodyPr wrap="none" rtlCol="0">
                <a:spAutoFit/>
              </a:bodyPr>
              <a:lstStyle/>
              <a:p>
                <a:r>
                  <a:rPr lang="en-US" sz="1600" dirty="0" smtClean="0"/>
                  <a:t>NH</a:t>
                </a:r>
                <a:r>
                  <a:rPr lang="en-US" sz="1600" baseline="-25000" dirty="0" smtClean="0"/>
                  <a:t>2</a:t>
                </a:r>
                <a:endParaRPr lang="en-US" sz="1600" baseline="-25000" dirty="0"/>
              </a:p>
            </p:txBody>
          </p:sp>
          <p:sp>
            <p:nvSpPr>
              <p:cNvPr id="218" name="TextBox 217"/>
              <p:cNvSpPr txBox="1"/>
              <p:nvPr/>
            </p:nvSpPr>
            <p:spPr>
              <a:xfrm>
                <a:off x="3962890" y="5543576"/>
                <a:ext cx="346570" cy="338554"/>
              </a:xfrm>
              <a:prstGeom prst="rect">
                <a:avLst/>
              </a:prstGeom>
              <a:noFill/>
            </p:spPr>
            <p:txBody>
              <a:bodyPr wrap="none" rtlCol="0">
                <a:spAutoFit/>
              </a:bodyPr>
              <a:lstStyle/>
              <a:p>
                <a:r>
                  <a:rPr lang="en-US" sz="1600" dirty="0" smtClean="0"/>
                  <a:t>O</a:t>
                </a:r>
                <a:endParaRPr lang="en-US" sz="1600" dirty="0"/>
              </a:p>
            </p:txBody>
          </p:sp>
          <p:sp>
            <p:nvSpPr>
              <p:cNvPr id="219" name="Freeform 218"/>
              <p:cNvSpPr/>
              <p:nvPr/>
            </p:nvSpPr>
            <p:spPr>
              <a:xfrm rot="20624133">
                <a:off x="2858772" y="5659476"/>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220" name="Straight Connector 219"/>
              <p:cNvCxnSpPr/>
              <p:nvPr/>
            </p:nvCxnSpPr>
            <p:spPr>
              <a:xfrm rot="20624133">
                <a:off x="2906050" y="5866876"/>
                <a:ext cx="0" cy="25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20624133" flipV="1">
                <a:off x="3151560" y="6011683"/>
                <a:ext cx="199334" cy="123968"/>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20624133">
                <a:off x="3053141" y="5680204"/>
                <a:ext cx="202445" cy="111794"/>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0800000" flipV="1">
                <a:off x="3634919" y="6035798"/>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flipV="1">
                <a:off x="4132841" y="6018806"/>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4155722" y="5822002"/>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115943" y="5822002"/>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4252481" y="5989289"/>
                <a:ext cx="500458" cy="338554"/>
              </a:xfrm>
              <a:prstGeom prst="rect">
                <a:avLst/>
              </a:prstGeom>
              <a:noFill/>
            </p:spPr>
            <p:txBody>
              <a:bodyPr wrap="none" rtlCol="0">
                <a:spAutoFit/>
              </a:bodyPr>
              <a:lstStyle/>
              <a:p>
                <a:r>
                  <a:rPr lang="en-US" sz="1600" dirty="0" smtClean="0"/>
                  <a:t>OH</a:t>
                </a:r>
                <a:endParaRPr lang="en-US" sz="1600" dirty="0"/>
              </a:p>
            </p:txBody>
          </p:sp>
          <p:sp>
            <p:nvSpPr>
              <p:cNvPr id="228" name="TextBox 227"/>
              <p:cNvSpPr txBox="1"/>
              <p:nvPr/>
            </p:nvSpPr>
            <p:spPr>
              <a:xfrm>
                <a:off x="3023661" y="6302258"/>
                <a:ext cx="492443" cy="338554"/>
              </a:xfrm>
              <a:prstGeom prst="rect">
                <a:avLst/>
              </a:prstGeom>
              <a:noFill/>
            </p:spPr>
            <p:txBody>
              <a:bodyPr wrap="none" rtlCol="0">
                <a:spAutoFit/>
              </a:bodyPr>
              <a:lstStyle/>
              <a:p>
                <a:r>
                  <a:rPr lang="en-US" sz="1600" dirty="0" smtClean="0"/>
                  <a:t>HN</a:t>
                </a:r>
                <a:endParaRPr lang="en-US" sz="1600" dirty="0"/>
              </a:p>
            </p:txBody>
          </p:sp>
          <p:sp>
            <p:nvSpPr>
              <p:cNvPr id="229" name="Isosceles Triangle 228"/>
              <p:cNvSpPr/>
              <p:nvPr/>
            </p:nvSpPr>
            <p:spPr>
              <a:xfrm>
                <a:off x="3921061" y="6114606"/>
                <a:ext cx="70247" cy="2062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 name="Straight Connector 229"/>
              <p:cNvCxnSpPr/>
              <p:nvPr/>
            </p:nvCxnSpPr>
            <p:spPr>
              <a:xfrm flipV="1">
                <a:off x="3576638" y="6146198"/>
                <a:ext cx="23922" cy="241066"/>
              </a:xfrm>
              <a:prstGeom prst="line">
                <a:avLst/>
              </a:prstGeom>
              <a:ln w="285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31" name="Freeform 230"/>
              <p:cNvSpPr/>
              <p:nvPr/>
            </p:nvSpPr>
            <p:spPr>
              <a:xfrm>
                <a:off x="3183731" y="6005513"/>
                <a:ext cx="457200" cy="440531"/>
              </a:xfrm>
              <a:custGeom>
                <a:avLst/>
                <a:gdLst>
                  <a:gd name="connsiteX0" fmla="*/ 238125 w 457200"/>
                  <a:gd name="connsiteY0" fmla="*/ 440531 h 440531"/>
                  <a:gd name="connsiteX1" fmla="*/ 428625 w 457200"/>
                  <a:gd name="connsiteY1" fmla="*/ 407193 h 440531"/>
                  <a:gd name="connsiteX2" fmla="*/ 457200 w 457200"/>
                  <a:gd name="connsiteY2" fmla="*/ 121443 h 440531"/>
                  <a:gd name="connsiteX3" fmla="*/ 195263 w 457200"/>
                  <a:gd name="connsiteY3" fmla="*/ 0 h 440531"/>
                  <a:gd name="connsiteX4" fmla="*/ 0 w 457200"/>
                  <a:gd name="connsiteY4" fmla="*/ 207168 h 440531"/>
                  <a:gd name="connsiteX5" fmla="*/ 100013 w 457200"/>
                  <a:gd name="connsiteY5" fmla="*/ 381000 h 44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440531">
                    <a:moveTo>
                      <a:pt x="238125" y="440531"/>
                    </a:moveTo>
                    <a:lnTo>
                      <a:pt x="428625" y="407193"/>
                    </a:lnTo>
                    <a:lnTo>
                      <a:pt x="457200" y="121443"/>
                    </a:lnTo>
                    <a:lnTo>
                      <a:pt x="195263" y="0"/>
                    </a:lnTo>
                    <a:lnTo>
                      <a:pt x="0" y="207168"/>
                    </a:lnTo>
                    <a:lnTo>
                      <a:pt x="100013" y="3810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p:cNvSpPr txBox="1"/>
            <p:nvPr/>
          </p:nvSpPr>
          <p:spPr>
            <a:xfrm>
              <a:off x="5649085" y="6576203"/>
              <a:ext cx="997389" cy="261610"/>
            </a:xfrm>
            <a:prstGeom prst="rect">
              <a:avLst/>
            </a:prstGeom>
            <a:noFill/>
          </p:spPr>
          <p:txBody>
            <a:bodyPr wrap="none" rtlCol="0">
              <a:spAutoFit/>
            </a:bodyPr>
            <a:lstStyle/>
            <a:p>
              <a:pPr algn="ctr"/>
              <a:r>
                <a:rPr lang="en-US" sz="1100" dirty="0" smtClean="0"/>
                <a:t>Tryptophan</a:t>
              </a:r>
              <a:endParaRPr lang="en-US" sz="1100" dirty="0"/>
            </a:p>
          </p:txBody>
        </p:sp>
      </p:grpSp>
      <p:cxnSp>
        <p:nvCxnSpPr>
          <p:cNvPr id="232" name="Straight Arrow Connector 231"/>
          <p:cNvCxnSpPr/>
          <p:nvPr/>
        </p:nvCxnSpPr>
        <p:spPr>
          <a:xfrm>
            <a:off x="1585498" y="5508741"/>
            <a:ext cx="373504" cy="27645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a:off x="7880724" y="4951050"/>
            <a:ext cx="432594" cy="85216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H="1">
            <a:off x="6312099" y="4951050"/>
            <a:ext cx="904292" cy="714055"/>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5579815" y="1563446"/>
            <a:ext cx="3518912" cy="461665"/>
          </a:xfrm>
          <a:prstGeom prst="rect">
            <a:avLst/>
          </a:prstGeom>
        </p:spPr>
        <p:txBody>
          <a:bodyPr wrap="none">
            <a:spAutoFit/>
          </a:bodyPr>
          <a:lstStyle/>
          <a:p>
            <a:pPr algn="ctr"/>
            <a:r>
              <a:rPr lang="en-US" sz="2400" b="1" dirty="0" err="1" smtClean="0"/>
              <a:t>Shikimate</a:t>
            </a:r>
            <a:r>
              <a:rPr lang="en-US" sz="2400" b="1" dirty="0" smtClean="0"/>
              <a:t> Pathway</a:t>
            </a:r>
            <a:endParaRPr lang="en-US" sz="2400" b="1" dirty="0"/>
          </a:p>
        </p:txBody>
      </p:sp>
      <p:cxnSp>
        <p:nvCxnSpPr>
          <p:cNvPr id="236" name="Straight Arrow Connector 235"/>
          <p:cNvCxnSpPr/>
          <p:nvPr/>
        </p:nvCxnSpPr>
        <p:spPr>
          <a:xfrm>
            <a:off x="2004308" y="5820198"/>
            <a:ext cx="373504" cy="27645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Multiply 2"/>
          <p:cNvSpPr/>
          <p:nvPr/>
        </p:nvSpPr>
        <p:spPr>
          <a:xfrm>
            <a:off x="4052195" y="1158122"/>
            <a:ext cx="3647320" cy="3647320"/>
          </a:xfrm>
          <a:prstGeom prst="mathMultiply">
            <a:avLst>
              <a:gd name="adj1" fmla="val 16511"/>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64"/>
                                        </p:tgtEl>
                                        <p:attrNameLst>
                                          <p:attrName>style.visibility</p:attrName>
                                        </p:attrNameLst>
                                      </p:cBhvr>
                                      <p:to>
                                        <p:strVal val="visible"/>
                                      </p:to>
                                    </p:set>
                                    <p:animEffect transition="in" filter="wipe(left)">
                                      <p:cBhvr>
                                        <p:cTn id="14" dur="500"/>
                                        <p:tgtEl>
                                          <p:spTgt spid="164"/>
                                        </p:tgtEl>
                                      </p:cBhvr>
                                    </p:animEffect>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left)">
                                      <p:cBhvr>
                                        <p:cTn id="21" dur="500"/>
                                        <p:tgtEl>
                                          <p:spTgt spid="61"/>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65"/>
                                        </p:tgtEl>
                                        <p:attrNameLst>
                                          <p:attrName>style.visibility</p:attrName>
                                        </p:attrNameLst>
                                      </p:cBhvr>
                                      <p:to>
                                        <p:strVal val="visible"/>
                                      </p:to>
                                    </p:set>
                                    <p:animEffect transition="in" filter="wipe(up)">
                                      <p:cBhvr>
                                        <p:cTn id="25" dur="500"/>
                                        <p:tgtEl>
                                          <p:spTgt spid="165"/>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wipe(up)">
                                      <p:cBhvr>
                                        <p:cTn id="29" dur="500"/>
                                        <p:tgtEl>
                                          <p:spTgt spid="8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71"/>
                                        </p:tgtEl>
                                        <p:attrNameLst>
                                          <p:attrName>style.visibility</p:attrName>
                                        </p:attrNameLst>
                                      </p:cBhvr>
                                      <p:to>
                                        <p:strVal val="visible"/>
                                      </p:to>
                                    </p:set>
                                    <p:animEffect transition="in" filter="wipe(left)">
                                      <p:cBhvr>
                                        <p:cTn id="33" dur="500"/>
                                        <p:tgtEl>
                                          <p:spTgt spid="171"/>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wipe(left)">
                                      <p:cBhvr>
                                        <p:cTn id="37" dur="500"/>
                                        <p:tgtEl>
                                          <p:spTgt spid="111"/>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172"/>
                                        </p:tgtEl>
                                        <p:attrNameLst>
                                          <p:attrName>style.visibility</p:attrName>
                                        </p:attrNameLst>
                                      </p:cBhvr>
                                      <p:to>
                                        <p:strVal val="visible"/>
                                      </p:to>
                                    </p:set>
                                    <p:animEffect transition="in" filter="wipe(left)">
                                      <p:cBhvr>
                                        <p:cTn id="41" dur="500"/>
                                        <p:tgtEl>
                                          <p:spTgt spid="172"/>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137"/>
                                        </p:tgtEl>
                                        <p:attrNameLst>
                                          <p:attrName>style.visibility</p:attrName>
                                        </p:attrNameLst>
                                      </p:cBhvr>
                                      <p:to>
                                        <p:strVal val="visible"/>
                                      </p:to>
                                    </p:set>
                                    <p:animEffect transition="in" filter="wipe(left)">
                                      <p:cBhvr>
                                        <p:cTn id="45" dur="500"/>
                                        <p:tgtEl>
                                          <p:spTgt spid="137"/>
                                        </p:tgtEl>
                                      </p:cBhvr>
                                    </p:animEffect>
                                  </p:childTnLst>
                                </p:cTn>
                              </p:par>
                              <p:par>
                                <p:cTn id="46" presetID="22" presetClass="entr" presetSubtype="8" fill="hold" nodeType="with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left)">
                                      <p:cBhvr>
                                        <p:cTn id="48" dur="500"/>
                                        <p:tgtEl>
                                          <p:spTgt spid="138"/>
                                        </p:tgtEl>
                                      </p:cBhvr>
                                    </p:animEffect>
                                  </p:childTnLst>
                                </p:cTn>
                              </p:par>
                            </p:childTnLst>
                          </p:cTn>
                        </p:par>
                        <p:par>
                          <p:cTn id="49" fill="hold">
                            <p:stCondLst>
                              <p:cond delay="4500"/>
                            </p:stCondLst>
                            <p:childTnLst>
                              <p:par>
                                <p:cTn id="50" presetID="22" presetClass="entr" presetSubtype="1" fill="hold" nodeType="afterEffect">
                                  <p:stCondLst>
                                    <p:cond delay="0"/>
                                  </p:stCondLst>
                                  <p:childTnLst>
                                    <p:set>
                                      <p:cBhvr>
                                        <p:cTn id="51" dur="1" fill="hold">
                                          <p:stCondLst>
                                            <p:cond delay="0"/>
                                          </p:stCondLst>
                                        </p:cTn>
                                        <p:tgtEl>
                                          <p:spTgt spid="232"/>
                                        </p:tgtEl>
                                        <p:attrNameLst>
                                          <p:attrName>style.visibility</p:attrName>
                                        </p:attrNameLst>
                                      </p:cBhvr>
                                      <p:to>
                                        <p:strVal val="visible"/>
                                      </p:to>
                                    </p:set>
                                    <p:animEffect transition="in" filter="wipe(up)">
                                      <p:cBhvr>
                                        <p:cTn id="52" dur="500"/>
                                        <p:tgtEl>
                                          <p:spTgt spid="232"/>
                                        </p:tgtEl>
                                      </p:cBhvr>
                                    </p:animEffect>
                                  </p:childTnLst>
                                </p:cTn>
                              </p:par>
                              <p:par>
                                <p:cTn id="53" presetID="22" presetClass="entr" presetSubtype="1" fill="hold" nodeType="withEffect">
                                  <p:stCondLst>
                                    <p:cond delay="0"/>
                                  </p:stCondLst>
                                  <p:childTnLst>
                                    <p:set>
                                      <p:cBhvr>
                                        <p:cTn id="54" dur="1" fill="hold">
                                          <p:stCondLst>
                                            <p:cond delay="0"/>
                                          </p:stCondLst>
                                        </p:cTn>
                                        <p:tgtEl>
                                          <p:spTgt spid="236"/>
                                        </p:tgtEl>
                                        <p:attrNameLst>
                                          <p:attrName>style.visibility</p:attrName>
                                        </p:attrNameLst>
                                      </p:cBhvr>
                                      <p:to>
                                        <p:strVal val="visible"/>
                                      </p:to>
                                    </p:set>
                                    <p:animEffect transition="in" filter="wipe(up)">
                                      <p:cBhvr>
                                        <p:cTn id="55" dur="500"/>
                                        <p:tgtEl>
                                          <p:spTgt spid="236"/>
                                        </p:tgtEl>
                                      </p:cBhvr>
                                    </p:animEffect>
                                  </p:childTnLst>
                                </p:cTn>
                              </p:par>
                              <p:par>
                                <p:cTn id="56" presetID="22" presetClass="entr" presetSubtype="1" fill="hold" nodeType="withEffect">
                                  <p:stCondLst>
                                    <p:cond delay="0"/>
                                  </p:stCondLst>
                                  <p:childTnLst>
                                    <p:set>
                                      <p:cBhvr>
                                        <p:cTn id="57" dur="1" fill="hold">
                                          <p:stCondLst>
                                            <p:cond delay="0"/>
                                          </p:stCondLst>
                                        </p:cTn>
                                        <p:tgtEl>
                                          <p:spTgt spid="234"/>
                                        </p:tgtEl>
                                        <p:attrNameLst>
                                          <p:attrName>style.visibility</p:attrName>
                                        </p:attrNameLst>
                                      </p:cBhvr>
                                      <p:to>
                                        <p:strVal val="visible"/>
                                      </p:to>
                                    </p:set>
                                    <p:animEffect transition="in" filter="wipe(up)">
                                      <p:cBhvr>
                                        <p:cTn id="58" dur="500"/>
                                        <p:tgtEl>
                                          <p:spTgt spid="234"/>
                                        </p:tgtEl>
                                      </p:cBhvr>
                                    </p:animEffect>
                                  </p:childTnLst>
                                </p:cTn>
                              </p:par>
                              <p:par>
                                <p:cTn id="59" presetID="22" presetClass="entr" presetSubtype="1" fill="hold" nodeType="withEffect">
                                  <p:stCondLst>
                                    <p:cond delay="0"/>
                                  </p:stCondLst>
                                  <p:childTnLst>
                                    <p:set>
                                      <p:cBhvr>
                                        <p:cTn id="60" dur="1" fill="hold">
                                          <p:stCondLst>
                                            <p:cond delay="0"/>
                                          </p:stCondLst>
                                        </p:cTn>
                                        <p:tgtEl>
                                          <p:spTgt spid="233"/>
                                        </p:tgtEl>
                                        <p:attrNameLst>
                                          <p:attrName>style.visibility</p:attrName>
                                        </p:attrNameLst>
                                      </p:cBhvr>
                                      <p:to>
                                        <p:strVal val="visible"/>
                                      </p:to>
                                    </p:set>
                                    <p:animEffect transition="in" filter="wipe(up)">
                                      <p:cBhvr>
                                        <p:cTn id="61" dur="500"/>
                                        <p:tgtEl>
                                          <p:spTgt spid="233"/>
                                        </p:tgtEl>
                                      </p:cBhvr>
                                    </p:animEffect>
                                  </p:childTnLst>
                                </p:cTn>
                              </p:par>
                            </p:childTnLst>
                          </p:cTn>
                        </p:par>
                        <p:par>
                          <p:cTn id="62" fill="hold">
                            <p:stCondLst>
                              <p:cond delay="5000"/>
                            </p:stCondLst>
                            <p:childTnLst>
                              <p:par>
                                <p:cTn id="63" presetID="1" presetClass="entr" presetSubtype="0" fill="hold" nodeType="afterEffect">
                                  <p:stCondLst>
                                    <p:cond delay="0"/>
                                  </p:stCondLst>
                                  <p:childTnLst>
                                    <p:set>
                                      <p:cBhvr>
                                        <p:cTn id="64" dur="1" fill="hold">
                                          <p:stCondLst>
                                            <p:cond delay="0"/>
                                          </p:stCondLst>
                                        </p:cTn>
                                        <p:tgtEl>
                                          <p:spTgt spid="17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1"/>
                                        </p:tgtEl>
                                        <p:attrNameLst>
                                          <p:attrName>style.visibility</p:attrName>
                                        </p:attrNameLst>
                                      </p:cBhvr>
                                      <p:to>
                                        <p:strVal val="visible"/>
                                      </p:to>
                                    </p:set>
                                  </p:childTnLst>
                                </p:cTn>
                              </p:par>
                              <p:par>
                                <p:cTn id="69" presetID="6" presetClass="emph" presetSubtype="0" fill="remove" nodeType="withEffect">
                                  <p:stCondLst>
                                    <p:cond delay="0"/>
                                  </p:stCondLst>
                                  <p:childTnLst>
                                    <p:animScale>
                                      <p:cBhvr>
                                        <p:cTn id="70" dur="1000" fill="hold"/>
                                        <p:tgtEl>
                                          <p:spTgt spid="173"/>
                                        </p:tgtEl>
                                      </p:cBhvr>
                                      <p:by x="150000" y="150000"/>
                                    </p:animScale>
                                  </p:childTnLst>
                                </p:cTn>
                              </p:par>
                              <p:par>
                                <p:cTn id="71" presetID="6" presetClass="emph" presetSubtype="0" fill="remove" nodeType="withEffect">
                                  <p:stCondLst>
                                    <p:cond delay="0"/>
                                  </p:stCondLst>
                                  <p:childTnLst>
                                    <p:animScale>
                                      <p:cBhvr>
                                        <p:cTn id="72" dur="1000" fill="hold"/>
                                        <p:tgtEl>
                                          <p:spTgt spid="212"/>
                                        </p:tgtEl>
                                      </p:cBhvr>
                                      <p:by x="150000" y="150000"/>
                                    </p:animScale>
                                  </p:childTnLst>
                                </p:cTn>
                              </p:par>
                              <p:par>
                                <p:cTn id="73" presetID="6" presetClass="emph" presetSubtype="0" fill="remove" nodeType="withEffect">
                                  <p:stCondLst>
                                    <p:cond delay="0"/>
                                  </p:stCondLst>
                                  <p:childTnLst>
                                    <p:animScale>
                                      <p:cBhvr>
                                        <p:cTn id="74" dur="1000" fill="hold"/>
                                        <p:tgtEl>
                                          <p:spTgt spid="191"/>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up)">
                                      <p:cBhvr>
                                        <p:cTn id="79" dur="500"/>
                                        <p:tgtEl>
                                          <p:spTgt spid="60"/>
                                        </p:tgtEl>
                                      </p:cBhvr>
                                    </p:animEffect>
                                  </p:childTnLst>
                                </p:cTn>
                              </p:par>
                            </p:childTnLst>
                          </p:cTn>
                        </p:par>
                        <p:par>
                          <p:cTn id="80" fill="hold">
                            <p:stCondLst>
                              <p:cond delay="500"/>
                            </p:stCondLst>
                            <p:childTnLst>
                              <p:par>
                                <p:cTn id="81" presetID="22" presetClass="entr" presetSubtype="1" fill="hold"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up)">
                                      <p:cBhvr>
                                        <p:cTn id="83" dur="500"/>
                                        <p:tgtEl>
                                          <p:spTgt spid="36"/>
                                        </p:tgtEl>
                                      </p:cBhvr>
                                    </p:animEffect>
                                  </p:childTnLst>
                                </p:cTn>
                              </p:par>
                            </p:childTnLst>
                          </p:cTn>
                        </p:par>
                        <p:par>
                          <p:cTn id="84" fill="hold">
                            <p:stCondLst>
                              <p:cond delay="1000"/>
                            </p:stCondLst>
                            <p:childTnLst>
                              <p:par>
                                <p:cTn id="85" presetID="22" presetClass="entr" presetSubtype="1" fill="hold" grpId="0" nodeType="afterEffect">
                                  <p:stCondLst>
                                    <p:cond delay="0"/>
                                  </p:stCondLst>
                                  <p:childTnLst>
                                    <p:set>
                                      <p:cBhvr>
                                        <p:cTn id="86" dur="1" fill="hold">
                                          <p:stCondLst>
                                            <p:cond delay="0"/>
                                          </p:stCondLst>
                                        </p:cTn>
                                        <p:tgtEl>
                                          <p:spTgt spid="170"/>
                                        </p:tgtEl>
                                        <p:attrNameLst>
                                          <p:attrName>style.visibility</p:attrName>
                                        </p:attrNameLst>
                                      </p:cBhvr>
                                      <p:to>
                                        <p:strVal val="visible"/>
                                      </p:to>
                                    </p:set>
                                    <p:animEffect transition="in" filter="wipe(up)">
                                      <p:cBhvr>
                                        <p:cTn id="87" dur="500"/>
                                        <p:tgtEl>
                                          <p:spTgt spid="170"/>
                                        </p:tgtEl>
                                      </p:cBhvr>
                                    </p:animEffect>
                                  </p:childTnLst>
                                </p:cTn>
                              </p:par>
                            </p:childTnLst>
                          </p:cTn>
                        </p:par>
                        <p:par>
                          <p:cTn id="88" fill="hold">
                            <p:stCondLst>
                              <p:cond delay="1500"/>
                            </p:stCondLst>
                            <p:childTnLst>
                              <p:par>
                                <p:cTn id="89" presetID="10" presetClass="exit" presetSubtype="0" fill="hold" nodeType="afterEffect">
                                  <p:stCondLst>
                                    <p:cond delay="0"/>
                                  </p:stCondLst>
                                  <p:childTnLst>
                                    <p:animEffect transition="out" filter="fade">
                                      <p:cBhvr>
                                        <p:cTn id="90" dur="1000"/>
                                        <p:tgtEl>
                                          <p:spTgt spid="61"/>
                                        </p:tgtEl>
                                      </p:cBhvr>
                                    </p:animEffect>
                                    <p:set>
                                      <p:cBhvr>
                                        <p:cTn id="91" dur="1" fill="hold">
                                          <p:stCondLst>
                                            <p:cond delay="999"/>
                                          </p:stCondLst>
                                        </p:cTn>
                                        <p:tgtEl>
                                          <p:spTgt spid="6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165"/>
                                        </p:tgtEl>
                                      </p:cBhvr>
                                    </p:animEffect>
                                    <p:set>
                                      <p:cBhvr>
                                        <p:cTn id="94" dur="1" fill="hold">
                                          <p:stCondLst>
                                            <p:cond delay="999"/>
                                          </p:stCondLst>
                                        </p:cTn>
                                        <p:tgtEl>
                                          <p:spTgt spid="16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89"/>
                                        </p:tgtEl>
                                      </p:cBhvr>
                                    </p:animEffect>
                                    <p:set>
                                      <p:cBhvr>
                                        <p:cTn id="97" dur="1" fill="hold">
                                          <p:stCondLst>
                                            <p:cond delay="999"/>
                                          </p:stCondLst>
                                        </p:cTn>
                                        <p:tgtEl>
                                          <p:spTgt spid="89"/>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171"/>
                                        </p:tgtEl>
                                      </p:cBhvr>
                                    </p:animEffect>
                                    <p:set>
                                      <p:cBhvr>
                                        <p:cTn id="100" dur="1" fill="hold">
                                          <p:stCondLst>
                                            <p:cond delay="999"/>
                                          </p:stCondLst>
                                        </p:cTn>
                                        <p:tgtEl>
                                          <p:spTgt spid="17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111"/>
                                        </p:tgtEl>
                                      </p:cBhvr>
                                    </p:animEffect>
                                    <p:set>
                                      <p:cBhvr>
                                        <p:cTn id="103" dur="1" fill="hold">
                                          <p:stCondLst>
                                            <p:cond delay="999"/>
                                          </p:stCondLst>
                                        </p:cTn>
                                        <p:tgtEl>
                                          <p:spTgt spid="11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172"/>
                                        </p:tgtEl>
                                      </p:cBhvr>
                                    </p:animEffect>
                                    <p:set>
                                      <p:cBhvr>
                                        <p:cTn id="106" dur="1" fill="hold">
                                          <p:stCondLst>
                                            <p:cond delay="999"/>
                                          </p:stCondLst>
                                        </p:cTn>
                                        <p:tgtEl>
                                          <p:spTgt spid="17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137"/>
                                        </p:tgtEl>
                                      </p:cBhvr>
                                    </p:animEffect>
                                    <p:set>
                                      <p:cBhvr>
                                        <p:cTn id="109" dur="1" fill="hold">
                                          <p:stCondLst>
                                            <p:cond delay="999"/>
                                          </p:stCondLst>
                                        </p:cTn>
                                        <p:tgtEl>
                                          <p:spTgt spid="137"/>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138"/>
                                        </p:tgtEl>
                                      </p:cBhvr>
                                    </p:animEffect>
                                    <p:set>
                                      <p:cBhvr>
                                        <p:cTn id="112" dur="1" fill="hold">
                                          <p:stCondLst>
                                            <p:cond delay="999"/>
                                          </p:stCondLst>
                                        </p:cTn>
                                        <p:tgtEl>
                                          <p:spTgt spid="138"/>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232"/>
                                        </p:tgtEl>
                                      </p:cBhvr>
                                    </p:animEffect>
                                    <p:set>
                                      <p:cBhvr>
                                        <p:cTn id="115" dur="1" fill="hold">
                                          <p:stCondLst>
                                            <p:cond delay="999"/>
                                          </p:stCondLst>
                                        </p:cTn>
                                        <p:tgtEl>
                                          <p:spTgt spid="232"/>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234"/>
                                        </p:tgtEl>
                                      </p:cBhvr>
                                    </p:animEffect>
                                    <p:set>
                                      <p:cBhvr>
                                        <p:cTn id="118" dur="1" fill="hold">
                                          <p:stCondLst>
                                            <p:cond delay="999"/>
                                          </p:stCondLst>
                                        </p:cTn>
                                        <p:tgtEl>
                                          <p:spTgt spid="234"/>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233"/>
                                        </p:tgtEl>
                                      </p:cBhvr>
                                    </p:animEffect>
                                    <p:set>
                                      <p:cBhvr>
                                        <p:cTn id="121" dur="1" fill="hold">
                                          <p:stCondLst>
                                            <p:cond delay="999"/>
                                          </p:stCondLst>
                                        </p:cTn>
                                        <p:tgtEl>
                                          <p:spTgt spid="233"/>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236"/>
                                        </p:tgtEl>
                                      </p:cBhvr>
                                    </p:animEffect>
                                    <p:set>
                                      <p:cBhvr>
                                        <p:cTn id="124" dur="1" fill="hold">
                                          <p:stCondLst>
                                            <p:cond delay="999"/>
                                          </p:stCondLst>
                                        </p:cTn>
                                        <p:tgtEl>
                                          <p:spTgt spid="236"/>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173"/>
                                        </p:tgtEl>
                                      </p:cBhvr>
                                    </p:animEffect>
                                    <p:set>
                                      <p:cBhvr>
                                        <p:cTn id="127" dur="1" fill="hold">
                                          <p:stCondLst>
                                            <p:cond delay="999"/>
                                          </p:stCondLst>
                                        </p:cTn>
                                        <p:tgtEl>
                                          <p:spTgt spid="17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212"/>
                                        </p:tgtEl>
                                      </p:cBhvr>
                                    </p:animEffect>
                                    <p:set>
                                      <p:cBhvr>
                                        <p:cTn id="130" dur="1" fill="hold">
                                          <p:stCondLst>
                                            <p:cond delay="999"/>
                                          </p:stCondLst>
                                        </p:cTn>
                                        <p:tgtEl>
                                          <p:spTgt spid="212"/>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191"/>
                                        </p:tgtEl>
                                      </p:cBhvr>
                                    </p:animEffect>
                                    <p:set>
                                      <p:cBhvr>
                                        <p:cTn id="133" dur="1" fill="hold">
                                          <p:stCondLst>
                                            <p:cond delay="999"/>
                                          </p:stCondLst>
                                        </p:cTn>
                                        <p:tgtEl>
                                          <p:spTgt spid="191"/>
                                        </p:tgtEl>
                                        <p:attrNameLst>
                                          <p:attrName>style.visibility</p:attrName>
                                        </p:attrNameLst>
                                      </p:cBhvr>
                                      <p:to>
                                        <p:strVal val="hidden"/>
                                      </p:to>
                                    </p:set>
                                  </p:childTnLst>
                                </p:cTn>
                              </p:par>
                            </p:childTnLst>
                          </p:cTn>
                        </p:par>
                        <p:par>
                          <p:cTn id="134" fill="hold">
                            <p:stCondLst>
                              <p:cond delay="2500"/>
                            </p:stCondLst>
                            <p:childTnLst>
                              <p:par>
                                <p:cTn id="135" presetID="10" presetClass="entr" presetSubtype="0" fill="hold" grpId="0" nodeType="afterEffect">
                                  <p:stCondLst>
                                    <p:cond delay="0"/>
                                  </p:stCondLst>
                                  <p:childTnLst>
                                    <p:set>
                                      <p:cBhvr>
                                        <p:cTn id="136" dur="1" fill="hold">
                                          <p:stCondLst>
                                            <p:cond delay="0"/>
                                          </p:stCondLst>
                                        </p:cTn>
                                        <p:tgtEl>
                                          <p:spTgt spid="3"/>
                                        </p:tgtEl>
                                        <p:attrNameLst>
                                          <p:attrName>style.visibility</p:attrName>
                                        </p:attrNameLst>
                                      </p:cBhvr>
                                      <p:to>
                                        <p:strVal val="visible"/>
                                      </p:to>
                                    </p:set>
                                    <p:animEffect transition="in" filter="fade">
                                      <p:cBhvr>
                                        <p:cTn id="1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37" grpId="0"/>
      <p:bldP spid="137" grpId="1"/>
      <p:bldP spid="170" grpId="0" animBg="1"/>
      <p:bldP spid="23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Transgenic Plants</a:t>
            </a:r>
            <a:endParaRPr lang="en-US" sz="5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5576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Genetically Modified </a:t>
            </a:r>
            <a:r>
              <a:rPr lang="en-US" dirty="0" smtClean="0"/>
              <a:t>Plants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58273966"/>
              </p:ext>
            </p:extLst>
          </p:nvPr>
        </p:nvGraphicFramePr>
        <p:xfrm>
          <a:off x="-5" y="729666"/>
          <a:ext cx="9107060" cy="6122521"/>
        </p:xfrm>
        <a:graphic>
          <a:graphicData uri="http://schemas.openxmlformats.org/drawingml/2006/table">
            <a:tbl>
              <a:tblPr/>
              <a:tblGrid>
                <a:gridCol w="1634381"/>
                <a:gridCol w="765555"/>
                <a:gridCol w="498851"/>
                <a:gridCol w="614894"/>
                <a:gridCol w="741777"/>
                <a:gridCol w="663694"/>
                <a:gridCol w="712497"/>
                <a:gridCol w="812792"/>
                <a:gridCol w="543882"/>
                <a:gridCol w="822251"/>
                <a:gridCol w="677649"/>
                <a:gridCol w="618837"/>
              </a:tblGrid>
              <a:tr h="187522">
                <a:tc rowSpan="2">
                  <a:txBody>
                    <a:bodyPr/>
                    <a:lstStyle/>
                    <a:p>
                      <a:pPr algn="l">
                        <a:lnSpc>
                          <a:spcPts val="1600"/>
                        </a:lnSpc>
                      </a:pPr>
                      <a:r>
                        <a:rPr lang="en-US" sz="1200" b="1" dirty="0">
                          <a:solidFill>
                            <a:schemeClr val="tx1"/>
                          </a:solidFill>
                          <a:effectLst/>
                          <a:latin typeface="verdana"/>
                        </a:rPr>
                        <a:t>Crop</a:t>
                      </a:r>
                    </a:p>
                  </a:txBody>
                  <a:tcPr marL="16632" marR="16632" marT="7983" marB="332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11">
                  <a:txBody>
                    <a:bodyPr/>
                    <a:lstStyle/>
                    <a:p>
                      <a:pPr algn="ctr">
                        <a:lnSpc>
                          <a:spcPts val="1600"/>
                        </a:lnSpc>
                      </a:pPr>
                      <a:r>
                        <a:rPr lang="en-US" sz="1200" b="1" dirty="0">
                          <a:solidFill>
                            <a:schemeClr val="tx1"/>
                          </a:solidFill>
                          <a:effectLst/>
                          <a:latin typeface="verdana"/>
                        </a:rPr>
                        <a:t>GM Trait</a:t>
                      </a:r>
                    </a:p>
                  </a:txBody>
                  <a:tcPr marL="16632" marR="16632" marT="7983" marB="3326" anchor="ctr">
                    <a:lnL w="19050" cap="flat" cmpd="sng" algn="ctr">
                      <a:no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tcPr>
                </a:tc>
                <a:tc hMerge="1">
                  <a:txBody>
                    <a:bodyPr/>
                    <a:lstStyle/>
                    <a:p>
                      <a:pPr algn="l"/>
                      <a:endParaRPr lang="en-US" sz="700" b="1" dirty="0">
                        <a:solidFill>
                          <a:schemeClr val="tx1"/>
                        </a:solidFill>
                        <a:effectLst/>
                        <a:latin typeface="verdana"/>
                      </a:endParaRPr>
                    </a:p>
                  </a:txBody>
                  <a:tcPr marL="16632" marR="16632" marT="7983" marB="3326"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l"/>
                      <a:endParaRPr lang="en-US" sz="700" b="1" dirty="0">
                        <a:solidFill>
                          <a:schemeClr val="tx1"/>
                        </a:solidFill>
                        <a:effectLst/>
                        <a:latin typeface="verdana"/>
                      </a:endParaRPr>
                    </a:p>
                  </a:txBody>
                  <a:tcPr marL="16632" marR="16632" marT="7983" marB="3326"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0370">
                <a:tc vMerge="1">
                  <a:txBody>
                    <a:bodyPr/>
                    <a:lstStyle/>
                    <a:p>
                      <a:pPr fontAlgn="t"/>
                      <a:endParaRPr lang="en-US" sz="700" dirty="0">
                        <a:solidFill>
                          <a:schemeClr val="tx1"/>
                        </a:solidFill>
                        <a:effectLst/>
                        <a:latin typeface="verdana"/>
                      </a:endParaRPr>
                    </a:p>
                  </a:txBody>
                  <a:tcPr marL="16632" marR="16632" marT="7983" marB="7983">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ctr" defTabSz="457200" rtl="0" eaLnBrk="1" fontAlgn="t" latinLnBrk="0" hangingPunct="1">
                        <a:lnSpc>
                          <a:spcPts val="1600"/>
                        </a:lnSpc>
                        <a:spcBef>
                          <a:spcPts val="0"/>
                        </a:spcBef>
                        <a:spcAft>
                          <a:spcPts val="0"/>
                        </a:spcAft>
                        <a:buClrTx/>
                        <a:buSzTx/>
                        <a:buFontTx/>
                        <a:buNone/>
                        <a:tabLst/>
                        <a:defRPr/>
                      </a:pPr>
                      <a:r>
                        <a:rPr lang="en-US" sz="1100" dirty="0" smtClean="0">
                          <a:solidFill>
                            <a:schemeClr val="tx1"/>
                          </a:solidFill>
                          <a:effectLst/>
                          <a:latin typeface="verdana"/>
                        </a:rPr>
                        <a:t>Herbicide resist.</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Pest</a:t>
                      </a:r>
                      <a:r>
                        <a:rPr lang="en-US" sz="1100" baseline="0" dirty="0" smtClean="0">
                          <a:solidFill>
                            <a:schemeClr val="tx1"/>
                          </a:solidFill>
                          <a:effectLst/>
                          <a:latin typeface="verdana"/>
                        </a:rPr>
                        <a:t> resist.</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Virus resist.</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Antibiotic resist.</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Modified Oil</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Delayed ripening</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Self-fertilizing</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Lysine</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Bioethanol</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Modified starch</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100" dirty="0" smtClean="0">
                          <a:solidFill>
                            <a:schemeClr val="tx1"/>
                          </a:solidFill>
                          <a:effectLst/>
                          <a:latin typeface="verdana"/>
                        </a:rPr>
                        <a:t>Modified color</a:t>
                      </a:r>
                      <a:endParaRPr lang="en-US" sz="1100"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94404">
                <a:tc>
                  <a:txBody>
                    <a:bodyPr/>
                    <a:lstStyle/>
                    <a:p>
                      <a:pPr fontAlgn="t">
                        <a:lnSpc>
                          <a:spcPts val="1600"/>
                        </a:lnSpc>
                      </a:pPr>
                      <a:r>
                        <a:rPr lang="en-US" sz="1200" u="none" smtClean="0">
                          <a:solidFill>
                            <a:schemeClr val="tx1"/>
                          </a:solidFill>
                          <a:effectLst/>
                          <a:latin typeface="verdana"/>
                        </a:rPr>
                        <a:t>alfalfa</a:t>
                      </a:r>
                      <a:endParaRPr lang="en-US" sz="1200" u="none"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6751">
                <a:tc>
                  <a:txBody>
                    <a:bodyPr/>
                    <a:lstStyle/>
                    <a:p>
                      <a:pPr fontAlgn="t">
                        <a:lnSpc>
                          <a:spcPts val="1600"/>
                        </a:lnSpc>
                      </a:pPr>
                      <a:r>
                        <a:rPr lang="en-US" sz="1200" u="none" dirty="0">
                          <a:solidFill>
                            <a:schemeClr val="tx1"/>
                          </a:solidFill>
                          <a:effectLst/>
                          <a:latin typeface="verdana"/>
                        </a:rPr>
                        <a:t>Argentine canola</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9098">
                <a:tc>
                  <a:txBody>
                    <a:bodyPr/>
                    <a:lstStyle/>
                    <a:p>
                      <a:pPr fontAlgn="t">
                        <a:lnSpc>
                          <a:spcPts val="1600"/>
                        </a:lnSpc>
                      </a:pPr>
                      <a:r>
                        <a:rPr lang="en-US" sz="1200" u="none" dirty="0">
                          <a:solidFill>
                            <a:schemeClr val="tx1"/>
                          </a:solidFill>
                          <a:effectLst/>
                          <a:latin typeface="verdana"/>
                        </a:rPr>
                        <a:t>bean</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0681">
                <a:tc>
                  <a:txBody>
                    <a:bodyPr/>
                    <a:lstStyle/>
                    <a:p>
                      <a:pPr fontAlgn="t">
                        <a:lnSpc>
                          <a:spcPts val="1600"/>
                        </a:lnSpc>
                      </a:pPr>
                      <a:r>
                        <a:rPr lang="en-US" sz="1200" u="none" dirty="0">
                          <a:solidFill>
                            <a:schemeClr val="tx1"/>
                          </a:solidFill>
                          <a:effectLst/>
                          <a:latin typeface="verdana"/>
                        </a:rPr>
                        <a:t>c</a:t>
                      </a:r>
                      <a:r>
                        <a:rPr lang="en-US" sz="1200" u="none" dirty="0" smtClean="0">
                          <a:solidFill>
                            <a:schemeClr val="tx1"/>
                          </a:solidFill>
                          <a:effectLst/>
                          <a:latin typeface="verdana"/>
                        </a:rPr>
                        <a:t>antaloupe</a:t>
                      </a:r>
                      <a:endParaRPr lang="en-US" sz="1200" u="none"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3028">
                <a:tc>
                  <a:txBody>
                    <a:bodyPr/>
                    <a:lstStyle/>
                    <a:p>
                      <a:pPr fontAlgn="t">
                        <a:lnSpc>
                          <a:spcPts val="1600"/>
                        </a:lnSpc>
                      </a:pPr>
                      <a:r>
                        <a:rPr lang="en-US" sz="1200" u="none" dirty="0">
                          <a:solidFill>
                            <a:schemeClr val="tx1"/>
                          </a:solidFill>
                          <a:effectLst/>
                          <a:latin typeface="verdana"/>
                        </a:rPr>
                        <a:t>carnation</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6902">
                <a:tc>
                  <a:txBody>
                    <a:bodyPr/>
                    <a:lstStyle/>
                    <a:p>
                      <a:pPr fontAlgn="t">
                        <a:lnSpc>
                          <a:spcPts val="1600"/>
                        </a:lnSpc>
                      </a:pPr>
                      <a:r>
                        <a:rPr lang="en-US" sz="1200" u="none" dirty="0">
                          <a:solidFill>
                            <a:schemeClr val="tx1"/>
                          </a:solidFill>
                          <a:effectLst/>
                          <a:latin typeface="verdana"/>
                        </a:rPr>
                        <a:t>chicory</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6958">
                <a:tc>
                  <a:txBody>
                    <a:bodyPr/>
                    <a:lstStyle/>
                    <a:p>
                      <a:pPr algn="l" fontAlgn="t">
                        <a:lnSpc>
                          <a:spcPts val="1600"/>
                        </a:lnSpc>
                      </a:pPr>
                      <a:r>
                        <a:rPr lang="en-US" sz="1200" u="none" dirty="0">
                          <a:solidFill>
                            <a:schemeClr val="tx1"/>
                          </a:solidFill>
                          <a:effectLst/>
                          <a:latin typeface="verdana"/>
                        </a:rPr>
                        <a:t>cotton</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9304">
                <a:tc>
                  <a:txBody>
                    <a:bodyPr/>
                    <a:lstStyle/>
                    <a:p>
                      <a:pPr fontAlgn="t">
                        <a:lnSpc>
                          <a:spcPts val="1600"/>
                        </a:lnSpc>
                      </a:pPr>
                      <a:r>
                        <a:rPr lang="en-US" sz="1200" u="none" dirty="0">
                          <a:solidFill>
                            <a:schemeClr val="tx1"/>
                          </a:solidFill>
                          <a:effectLst/>
                          <a:latin typeface="verdana"/>
                        </a:rPr>
                        <a:t>creeping </a:t>
                      </a:r>
                      <a:r>
                        <a:rPr lang="en-US" sz="1200" u="none" dirty="0" err="1">
                          <a:solidFill>
                            <a:schemeClr val="tx1"/>
                          </a:solidFill>
                          <a:effectLst/>
                          <a:latin typeface="verdana"/>
                        </a:rPr>
                        <a:t>bentgrass</a:t>
                      </a:r>
                      <a:endParaRPr lang="en-US" sz="1200" u="none"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97833">
                <a:tc>
                  <a:txBody>
                    <a:bodyPr/>
                    <a:lstStyle/>
                    <a:p>
                      <a:pPr fontAlgn="t">
                        <a:lnSpc>
                          <a:spcPts val="1600"/>
                        </a:lnSpc>
                      </a:pPr>
                      <a:r>
                        <a:rPr lang="en-US" sz="1200" u="none" dirty="0">
                          <a:solidFill>
                            <a:schemeClr val="tx1"/>
                          </a:solidFill>
                          <a:effectLst/>
                          <a:latin typeface="verdana"/>
                        </a:rPr>
                        <a:t>flax</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90180">
                <a:tc>
                  <a:txBody>
                    <a:bodyPr/>
                    <a:lstStyle/>
                    <a:p>
                      <a:pPr fontAlgn="t">
                        <a:lnSpc>
                          <a:spcPts val="1600"/>
                        </a:lnSpc>
                      </a:pPr>
                      <a:r>
                        <a:rPr lang="en-US" sz="1200" u="none" dirty="0">
                          <a:solidFill>
                            <a:schemeClr val="tx1"/>
                          </a:solidFill>
                          <a:effectLst/>
                          <a:latin typeface="verdana"/>
                        </a:rPr>
                        <a:t>maize</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00999">
                <a:tc>
                  <a:txBody>
                    <a:bodyPr/>
                    <a:lstStyle/>
                    <a:p>
                      <a:pPr fontAlgn="t">
                        <a:lnSpc>
                          <a:spcPts val="1600"/>
                        </a:lnSpc>
                      </a:pPr>
                      <a:r>
                        <a:rPr lang="en-US" sz="1200" u="none" dirty="0">
                          <a:solidFill>
                            <a:schemeClr val="tx1"/>
                          </a:solidFill>
                          <a:effectLst/>
                          <a:latin typeface="verdana"/>
                        </a:rPr>
                        <a:t>papaya</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7164">
                <a:tc>
                  <a:txBody>
                    <a:bodyPr/>
                    <a:lstStyle/>
                    <a:p>
                      <a:pPr fontAlgn="t">
                        <a:lnSpc>
                          <a:spcPts val="1600"/>
                        </a:lnSpc>
                      </a:pPr>
                      <a:r>
                        <a:rPr lang="en-US" sz="1200" u="none" dirty="0">
                          <a:solidFill>
                            <a:schemeClr val="tx1"/>
                          </a:solidFill>
                          <a:effectLst/>
                          <a:latin typeface="verdana"/>
                        </a:rPr>
                        <a:t>petunia</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7983">
                <a:tc>
                  <a:txBody>
                    <a:bodyPr/>
                    <a:lstStyle/>
                    <a:p>
                      <a:pPr fontAlgn="t">
                        <a:lnSpc>
                          <a:spcPts val="1600"/>
                        </a:lnSpc>
                      </a:pPr>
                      <a:r>
                        <a:rPr lang="en-US" sz="1200" u="none" dirty="0">
                          <a:solidFill>
                            <a:schemeClr val="tx1"/>
                          </a:solidFill>
                          <a:effectLst/>
                          <a:latin typeface="verdana"/>
                        </a:rPr>
                        <a:t>plum</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9566">
                <a:tc>
                  <a:txBody>
                    <a:bodyPr/>
                    <a:lstStyle/>
                    <a:p>
                      <a:pPr fontAlgn="t">
                        <a:lnSpc>
                          <a:spcPts val="1600"/>
                        </a:lnSpc>
                      </a:pPr>
                      <a:r>
                        <a:rPr lang="en-US" sz="1200" u="none" dirty="0">
                          <a:solidFill>
                            <a:schemeClr val="tx1"/>
                          </a:solidFill>
                          <a:effectLst/>
                          <a:latin typeface="verdana"/>
                        </a:rPr>
                        <a:t>Polish canola</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859">
                <a:tc>
                  <a:txBody>
                    <a:bodyPr/>
                    <a:lstStyle/>
                    <a:p>
                      <a:pPr fontAlgn="t">
                        <a:lnSpc>
                          <a:spcPts val="1600"/>
                        </a:lnSpc>
                      </a:pPr>
                      <a:r>
                        <a:rPr lang="en-US" sz="1200" u="none" dirty="0" smtClean="0">
                          <a:solidFill>
                            <a:schemeClr val="tx1"/>
                          </a:solidFill>
                          <a:effectLst/>
                          <a:latin typeface="verdana"/>
                        </a:rPr>
                        <a:t>poplar</a:t>
                      </a:r>
                      <a:endParaRPr lang="en-US" sz="1200" u="none" dirty="0">
                        <a:solidFill>
                          <a:schemeClr val="tx1"/>
                        </a:solidFill>
                        <a:effectLst/>
                        <a:latin typeface="verdana"/>
                      </a:endParaRP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1205">
                <a:tc>
                  <a:txBody>
                    <a:bodyPr/>
                    <a:lstStyle/>
                    <a:p>
                      <a:pPr fontAlgn="t">
                        <a:lnSpc>
                          <a:spcPts val="1600"/>
                        </a:lnSpc>
                      </a:pPr>
                      <a:r>
                        <a:rPr lang="en-US" sz="1200" u="none" dirty="0">
                          <a:solidFill>
                            <a:schemeClr val="tx1"/>
                          </a:solidFill>
                          <a:effectLst/>
                          <a:latin typeface="verdana"/>
                        </a:rPr>
                        <a:t>potato</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5843">
                <a:tc>
                  <a:txBody>
                    <a:bodyPr/>
                    <a:lstStyle/>
                    <a:p>
                      <a:pPr fontAlgn="t">
                        <a:lnSpc>
                          <a:spcPts val="1600"/>
                        </a:lnSpc>
                      </a:pPr>
                      <a:r>
                        <a:rPr lang="en-US" sz="1200" u="none" dirty="0">
                          <a:solidFill>
                            <a:schemeClr val="tx1"/>
                          </a:solidFill>
                          <a:effectLst/>
                          <a:latin typeface="verdana"/>
                        </a:rPr>
                        <a:t>rice</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4372">
                <a:tc>
                  <a:txBody>
                    <a:bodyPr/>
                    <a:lstStyle/>
                    <a:p>
                      <a:pPr fontAlgn="t">
                        <a:lnSpc>
                          <a:spcPts val="1600"/>
                        </a:lnSpc>
                      </a:pPr>
                      <a:r>
                        <a:rPr lang="en-US" sz="1200" u="none" dirty="0">
                          <a:solidFill>
                            <a:schemeClr val="tx1"/>
                          </a:solidFill>
                          <a:effectLst/>
                          <a:latin typeface="verdana"/>
                        </a:rPr>
                        <a:t>rose</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7482">
                <a:tc>
                  <a:txBody>
                    <a:bodyPr/>
                    <a:lstStyle/>
                    <a:p>
                      <a:pPr fontAlgn="t">
                        <a:lnSpc>
                          <a:spcPts val="1600"/>
                        </a:lnSpc>
                      </a:pPr>
                      <a:r>
                        <a:rPr lang="en-US" sz="1200" u="none" dirty="0">
                          <a:solidFill>
                            <a:schemeClr val="tx1"/>
                          </a:solidFill>
                          <a:effectLst/>
                          <a:latin typeface="verdana"/>
                        </a:rPr>
                        <a:t>soybean</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0592">
                <a:tc>
                  <a:txBody>
                    <a:bodyPr/>
                    <a:lstStyle/>
                    <a:p>
                      <a:pPr fontAlgn="t">
                        <a:lnSpc>
                          <a:spcPts val="1600"/>
                        </a:lnSpc>
                      </a:pPr>
                      <a:r>
                        <a:rPr lang="en-US" sz="1200" u="none" dirty="0">
                          <a:solidFill>
                            <a:schemeClr val="tx1"/>
                          </a:solidFill>
                          <a:effectLst/>
                          <a:latin typeface="verdana"/>
                        </a:rPr>
                        <a:t>squash</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1412">
                <a:tc>
                  <a:txBody>
                    <a:bodyPr/>
                    <a:lstStyle/>
                    <a:p>
                      <a:pPr fontAlgn="t">
                        <a:lnSpc>
                          <a:spcPts val="1600"/>
                        </a:lnSpc>
                      </a:pPr>
                      <a:r>
                        <a:rPr lang="en-US" sz="1200" u="none" dirty="0">
                          <a:solidFill>
                            <a:schemeClr val="tx1"/>
                          </a:solidFill>
                          <a:effectLst/>
                          <a:latin typeface="verdana"/>
                        </a:rPr>
                        <a:t>sugar beet</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2231">
                <a:tc>
                  <a:txBody>
                    <a:bodyPr/>
                    <a:lstStyle/>
                    <a:p>
                      <a:pPr fontAlgn="t">
                        <a:lnSpc>
                          <a:spcPts val="1600"/>
                        </a:lnSpc>
                      </a:pPr>
                      <a:r>
                        <a:rPr lang="en-US" sz="1200" u="none" dirty="0">
                          <a:solidFill>
                            <a:schemeClr val="tx1"/>
                          </a:solidFill>
                          <a:effectLst/>
                          <a:latin typeface="verdana"/>
                        </a:rPr>
                        <a:t>sweet pepper</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10760">
                <a:tc>
                  <a:txBody>
                    <a:bodyPr/>
                    <a:lstStyle/>
                    <a:p>
                      <a:pPr fontAlgn="t">
                        <a:lnSpc>
                          <a:spcPts val="1600"/>
                        </a:lnSpc>
                      </a:pPr>
                      <a:r>
                        <a:rPr lang="en-US" sz="1200" u="none" dirty="0">
                          <a:solidFill>
                            <a:schemeClr val="tx1"/>
                          </a:solidFill>
                          <a:effectLst/>
                          <a:latin typeface="verdana"/>
                        </a:rPr>
                        <a:t>tobacco</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925">
                <a:tc>
                  <a:txBody>
                    <a:bodyPr/>
                    <a:lstStyle/>
                    <a:p>
                      <a:pPr fontAlgn="t">
                        <a:lnSpc>
                          <a:spcPts val="1600"/>
                        </a:lnSpc>
                      </a:pPr>
                      <a:r>
                        <a:rPr lang="en-US" sz="1200" u="none" dirty="0">
                          <a:solidFill>
                            <a:schemeClr val="tx1"/>
                          </a:solidFill>
                          <a:effectLst/>
                          <a:latin typeface="verdana"/>
                        </a:rPr>
                        <a:t>tomato</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25662">
                <a:tc>
                  <a:txBody>
                    <a:bodyPr/>
                    <a:lstStyle/>
                    <a:p>
                      <a:pPr fontAlgn="t">
                        <a:lnSpc>
                          <a:spcPts val="1600"/>
                        </a:lnSpc>
                      </a:pPr>
                      <a:r>
                        <a:rPr lang="en-US" sz="1200" u="none" dirty="0">
                          <a:solidFill>
                            <a:schemeClr val="tx1"/>
                          </a:solidFill>
                          <a:effectLst/>
                          <a:latin typeface="verdana"/>
                        </a:rPr>
                        <a:t>wheat</a:t>
                      </a:r>
                    </a:p>
                  </a:txBody>
                  <a:tcPr marL="16632" marR="16632" marT="7983" marB="798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r>
                        <a:rPr lang="en-US" sz="1600" dirty="0" smtClean="0">
                          <a:solidFill>
                            <a:schemeClr val="tx1"/>
                          </a:solidFill>
                          <a:effectLst/>
                          <a:latin typeface="verdana"/>
                          <a:sym typeface="Wingdings"/>
                        </a:rPr>
                        <a:t></a:t>
                      </a: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t">
                        <a:lnSpc>
                          <a:spcPts val="1600"/>
                        </a:lnSpc>
                      </a:pPr>
                      <a:endParaRPr lang="en-US" sz="1600" dirty="0">
                        <a:solidFill>
                          <a:schemeClr val="tx1"/>
                        </a:solidFill>
                        <a:effectLst/>
                        <a:latin typeface="verdana"/>
                      </a:endParaRPr>
                    </a:p>
                  </a:txBody>
                  <a:tcPr marL="16632" marR="16632" marT="7983" marB="7983"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4749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Genetically Modified Flowers</a:t>
            </a:r>
            <a:endParaRPr lang="en-US" dirty="0"/>
          </a:p>
        </p:txBody>
      </p:sp>
      <p:pic>
        <p:nvPicPr>
          <p:cNvPr id="1028" name="Picture 4" descr="D:\Pictures\GMO\Blue_Rose_APPLAUSE.pn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0" y="1637926"/>
            <a:ext cx="5499222" cy="52075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ictures\GMO\Moonshade Carnati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45467" y="1902323"/>
            <a:ext cx="4434752" cy="4678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744" y="684522"/>
            <a:ext cx="3103735" cy="1200329"/>
          </a:xfrm>
          <a:prstGeom prst="rect">
            <a:avLst/>
          </a:prstGeom>
          <a:noFill/>
        </p:spPr>
        <p:txBody>
          <a:bodyPr wrap="none" rtlCol="0">
            <a:spAutoFit/>
            <a:scene3d>
              <a:camera prst="orthographicFront"/>
              <a:lightRig rig="flat" dir="tl">
                <a:rot lat="0" lon="0" rev="6600000"/>
              </a:lightRig>
            </a:scene3d>
            <a:sp3d extrusionH="31750" contourW="8890">
              <a:bevelT w="38100" h="31750"/>
              <a:contourClr>
                <a:srgbClr val="002060"/>
              </a:contourClr>
            </a:sp3d>
          </a:bodyPr>
          <a:lstStyle/>
          <a:p>
            <a:pPr algn="ctr"/>
            <a: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Blue Rose</a:t>
            </a:r>
            <a:b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br>
            <a: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“Applause”</a:t>
            </a:r>
            <a:endParaRPr lang="en-US" sz="3600" b="1" dirty="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endParaRPr>
          </a:p>
        </p:txBody>
      </p:sp>
      <p:sp>
        <p:nvSpPr>
          <p:cNvPr id="8" name="TextBox 7"/>
          <p:cNvSpPr txBox="1"/>
          <p:nvPr/>
        </p:nvSpPr>
        <p:spPr>
          <a:xfrm>
            <a:off x="5129651" y="713017"/>
            <a:ext cx="3666388" cy="1200329"/>
          </a:xfrm>
          <a:prstGeom prst="rect">
            <a:avLst/>
          </a:prstGeom>
          <a:noFill/>
        </p:spPr>
        <p:txBody>
          <a:bodyPr wrap="none" rtlCol="0">
            <a:spAutoFit/>
            <a:scene3d>
              <a:camera prst="orthographicFront"/>
              <a:lightRig rig="flat" dir="tl">
                <a:rot lat="0" lon="0" rev="6600000"/>
              </a:lightRig>
            </a:scene3d>
            <a:sp3d extrusionH="31750" contourW="8890">
              <a:bevelT w="38100" h="31750"/>
              <a:contourClr>
                <a:srgbClr val="002060"/>
              </a:contourClr>
            </a:sp3d>
          </a:bodyPr>
          <a:lstStyle/>
          <a:p>
            <a:pPr algn="ctr"/>
            <a: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a:t>
            </a:r>
            <a:r>
              <a:rPr lang="en-US" sz="3600" b="1" dirty="0" err="1"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Moonshade</a:t>
            </a:r>
            <a: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a:t>
            </a:r>
            <a:r>
              <a:rPr lang="en-US" sz="3600" b="1" dirty="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
            </a:r>
            <a:br>
              <a:rPr lang="en-US" sz="3600" b="1" dirty="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br>
            <a: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Carnation</a:t>
            </a:r>
            <a:endParaRPr lang="en-US" sz="3600" b="1" dirty="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783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Plantimal</a:t>
            </a:r>
            <a:r>
              <a:rPr lang="en-US" dirty="0" smtClean="0"/>
              <a:t>” Flower</a:t>
            </a:r>
            <a:endParaRPr lang="en-US" dirty="0"/>
          </a:p>
        </p:txBody>
      </p:sp>
      <p:sp>
        <p:nvSpPr>
          <p:cNvPr id="3" name="TextBox 2"/>
          <p:cNvSpPr txBox="1"/>
          <p:nvPr/>
        </p:nvSpPr>
        <p:spPr>
          <a:xfrm>
            <a:off x="2862237" y="5553301"/>
            <a:ext cx="3419526" cy="1200329"/>
          </a:xfrm>
          <a:prstGeom prst="rect">
            <a:avLst/>
          </a:prstGeom>
          <a:noFill/>
        </p:spPr>
        <p:txBody>
          <a:bodyPr wrap="none" rtlCol="0">
            <a:spAutoFit/>
            <a:scene3d>
              <a:camera prst="orthographicFront"/>
              <a:lightRig rig="flat" dir="tl">
                <a:rot lat="0" lon="0" rev="6600000"/>
              </a:lightRig>
            </a:scene3d>
            <a:sp3d extrusionH="31750" contourW="8890">
              <a:bevelT w="38100" h="31750"/>
              <a:contourClr>
                <a:srgbClr val="002060"/>
              </a:contourClr>
            </a:sp3d>
          </a:bodyPr>
          <a:lstStyle/>
          <a:p>
            <a:pPr algn="ctr"/>
            <a:r>
              <a:rPr lang="en-US" sz="3600" b="1" dirty="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Eduardo </a:t>
            </a:r>
            <a:r>
              <a:rPr lang="en-US" sz="3600" b="1" dirty="0" err="1"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Kac</a:t>
            </a:r>
            <a:endPar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endParaRPr>
          </a:p>
          <a:p>
            <a:pPr algn="ctr"/>
            <a:r>
              <a:rPr lang="en-US" sz="3600" b="1" dirty="0" smtClean="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rPr>
              <a:t>Petunia</a:t>
            </a:r>
            <a:endParaRPr lang="en-US" sz="3600" b="1" dirty="0">
              <a:ln w="11430"/>
              <a:gradFill>
                <a:gsLst>
                  <a:gs pos="0">
                    <a:schemeClr val="accent1">
                      <a:lumMod val="40000"/>
                      <a:lumOff val="60000"/>
                    </a:schemeClr>
                  </a:gs>
                  <a:gs pos="75000">
                    <a:schemeClr val="accent1">
                      <a:lumMod val="75000"/>
                    </a:schemeClr>
                  </a:gs>
                  <a:gs pos="100000">
                    <a:schemeClr val="accent1">
                      <a:lumMod val="50000"/>
                    </a:schemeClr>
                  </a:gs>
                </a:gsLst>
                <a:lin ang="5400000"/>
              </a:gradFill>
              <a:effectLst>
                <a:outerShdw blurRad="50800" dist="39000" dir="5460000" algn="tl">
                  <a:srgbClr val="000000">
                    <a:alpha val="38000"/>
                  </a:srgbClr>
                </a:outerShdw>
              </a:effectLst>
            </a:endParaRPr>
          </a:p>
        </p:txBody>
      </p:sp>
      <p:pic>
        <p:nvPicPr>
          <p:cNvPr id="4" name="Picture 2" descr="D:\Pictures\GMO\kac-petuni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9327" y="840642"/>
            <a:ext cx="5085348" cy="4949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18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GMOs are Evil?</a:t>
            </a:r>
            <a:endParaRPr lang="en-US" dirty="0"/>
          </a:p>
        </p:txBody>
      </p:sp>
    </p:spTree>
    <p:extLst>
      <p:ext uri="{BB962C8B-B14F-4D97-AF65-F5344CB8AC3E}">
        <p14:creationId xmlns:p14="http://schemas.microsoft.com/office/powerpoint/2010/main" val="3294190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Transgenic Animals</a:t>
            </a:r>
            <a:endParaRPr lang="en-US" sz="5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056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275"/>
            <a:ext cx="9144000" cy="924475"/>
          </a:xfrm>
        </p:spPr>
        <p:txBody>
          <a:bodyPr/>
          <a:lstStyle/>
          <a:p>
            <a:r>
              <a:rPr lang="en-US" sz="3200" dirty="0" err="1"/>
              <a:t>AquAdvantage</a:t>
            </a:r>
            <a:r>
              <a:rPr lang="en-US" sz="3200" dirty="0"/>
              <a:t> </a:t>
            </a:r>
            <a:r>
              <a:rPr lang="en-US" sz="3200" dirty="0" smtClean="0"/>
              <a:t>Salmon “</a:t>
            </a:r>
            <a:r>
              <a:rPr lang="en-US" sz="3200" dirty="0" err="1" smtClean="0"/>
              <a:t>Frankenfish</a:t>
            </a:r>
            <a:r>
              <a:rPr lang="en-US" sz="3200" dirty="0" smtClean="0"/>
              <a:t>”</a:t>
            </a:r>
            <a:endParaRPr lang="en-US" sz="3200" dirty="0"/>
          </a:p>
        </p:txBody>
      </p:sp>
      <p:graphicFrame>
        <p:nvGraphicFramePr>
          <p:cNvPr id="5" name="Chart 4"/>
          <p:cNvGraphicFramePr>
            <a:graphicFrameLocks/>
          </p:cNvGraphicFramePr>
          <p:nvPr>
            <p:extLst>
              <p:ext uri="{D42A27DB-BD31-4B8C-83A1-F6EECF244321}">
                <p14:modId xmlns:p14="http://schemas.microsoft.com/office/powerpoint/2010/main" val="2380089746"/>
              </p:ext>
            </p:extLst>
          </p:nvPr>
        </p:nvGraphicFramePr>
        <p:xfrm>
          <a:off x="1" y="896645"/>
          <a:ext cx="9144000" cy="5961355"/>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D:\Pictures\GMO\salmon_swimming_md_clr_27356.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751251" y="1317585"/>
            <a:ext cx="274320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ictures\GMO\salmon_swimming_md_clr_27356.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396434" y="2815853"/>
            <a:ext cx="1828800" cy="853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ictures\GMO\salmon_swimming_md_clr_27356.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194754" y="2815853"/>
            <a:ext cx="182880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ictures\GMO\salmon_swimming_md_clr_27356.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6713" y="4333357"/>
            <a:ext cx="914400" cy="426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ictures\GMO\salmon_swimming_md_clr_27356.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36851" y="4345071"/>
            <a:ext cx="914400" cy="426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ictures\GMO\salmon_swimming_md_clr_27356.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8248" y="5071686"/>
            <a:ext cx="457200" cy="213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Pictures\GMO\salmon_swimming_md_clr_27356.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92253" y="5083400"/>
            <a:ext cx="457200" cy="213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ictures\GMO\Frankenfish.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504363"/>
            <a:ext cx="9117927" cy="3780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Pictures\GMO\Pacific Chinook Salmon.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479971" y="4427180"/>
            <a:ext cx="3337560" cy="12079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0134" y="5520562"/>
            <a:ext cx="4217234" cy="1200329"/>
          </a:xfrm>
          <a:prstGeom prst="rect">
            <a:avLst/>
          </a:prstGeom>
          <a:noFill/>
        </p:spPr>
        <p:txBody>
          <a:bodyPr wrap="square" rtlCol="0">
            <a:spAutoFit/>
          </a:bodyPr>
          <a:lstStyle/>
          <a:p>
            <a:pPr algn="ctr"/>
            <a:r>
              <a:rPr lang="en-US" sz="3600" b="1" dirty="0" smtClean="0"/>
              <a:t>Pacific Chinook Salmon</a:t>
            </a:r>
            <a:endParaRPr lang="en-US" sz="3600" b="1" dirty="0"/>
          </a:p>
        </p:txBody>
      </p:sp>
      <p:sp>
        <p:nvSpPr>
          <p:cNvPr id="16" name="TextBox 15"/>
          <p:cNvSpPr txBox="1"/>
          <p:nvPr/>
        </p:nvSpPr>
        <p:spPr>
          <a:xfrm>
            <a:off x="5581758" y="5520561"/>
            <a:ext cx="3142206" cy="646331"/>
          </a:xfrm>
          <a:prstGeom prst="rect">
            <a:avLst/>
          </a:prstGeom>
          <a:noFill/>
        </p:spPr>
        <p:txBody>
          <a:bodyPr wrap="none" rtlCol="0">
            <a:spAutoFit/>
          </a:bodyPr>
          <a:lstStyle/>
          <a:p>
            <a:pPr algn="ctr"/>
            <a:r>
              <a:rPr lang="en-US" sz="3600" b="1" dirty="0" smtClean="0"/>
              <a:t>Ocean Pout</a:t>
            </a:r>
            <a:endParaRPr lang="en-US" sz="3600" b="1" dirty="0"/>
          </a:p>
        </p:txBody>
      </p:sp>
      <p:pic>
        <p:nvPicPr>
          <p:cNvPr id="1029" name="Picture 5" descr="D:\Pictures\GMO\Ocean Pout.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56424" y="4635864"/>
            <a:ext cx="3333751"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Pictures\GMO\Atlantic Salmon.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04888" y="852765"/>
            <a:ext cx="7134225" cy="22098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436642" y="2815853"/>
            <a:ext cx="4270721" cy="646331"/>
          </a:xfrm>
          <a:prstGeom prst="rect">
            <a:avLst/>
          </a:prstGeom>
          <a:noFill/>
        </p:spPr>
        <p:txBody>
          <a:bodyPr wrap="none" rtlCol="0">
            <a:spAutoFit/>
          </a:bodyPr>
          <a:lstStyle/>
          <a:p>
            <a:pPr algn="ctr"/>
            <a:r>
              <a:rPr lang="en-US" sz="3600" b="1" dirty="0" smtClean="0"/>
              <a:t>Atlantic Salmon</a:t>
            </a:r>
            <a:endParaRPr lang="en-US" sz="3600" b="1" dirty="0"/>
          </a:p>
        </p:txBody>
      </p:sp>
      <p:sp>
        <p:nvSpPr>
          <p:cNvPr id="3" name="Circular Arrow 2"/>
          <p:cNvSpPr/>
          <p:nvPr/>
        </p:nvSpPr>
        <p:spPr>
          <a:xfrm rot="10800000">
            <a:off x="4328649" y="1356844"/>
            <a:ext cx="1960686" cy="3940977"/>
          </a:xfrm>
          <a:prstGeom prst="circularArrow">
            <a:avLst>
              <a:gd name="adj1" fmla="val 12500"/>
              <a:gd name="adj2" fmla="val 1142319"/>
              <a:gd name="adj3" fmla="val 20457681"/>
              <a:gd name="adj4" fmla="val 16270718"/>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ircular Arrow 19"/>
          <p:cNvSpPr/>
          <p:nvPr/>
        </p:nvSpPr>
        <p:spPr>
          <a:xfrm rot="10800000" flipH="1">
            <a:off x="2854666" y="1356844"/>
            <a:ext cx="1960686" cy="3940977"/>
          </a:xfrm>
          <a:prstGeom prst="circularArrow">
            <a:avLst>
              <a:gd name="adj1" fmla="val 12500"/>
              <a:gd name="adj2" fmla="val 1142319"/>
              <a:gd name="adj3" fmla="val 20457681"/>
              <a:gd name="adj4" fmla="val 16270718"/>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78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750"/>
                                        <p:tgtEl>
                                          <p:spTgt spid="1030"/>
                                        </p:tgtEl>
                                      </p:cBhvr>
                                    </p:animEffect>
                                    <p:anim calcmode="lin" valueType="num">
                                      <p:cBhvr>
                                        <p:cTn id="13" dur="750" fill="hold"/>
                                        <p:tgtEl>
                                          <p:spTgt spid="1030"/>
                                        </p:tgtEl>
                                        <p:attrNameLst>
                                          <p:attrName>ppt_x</p:attrName>
                                        </p:attrNameLst>
                                      </p:cBhvr>
                                      <p:tavLst>
                                        <p:tav tm="0">
                                          <p:val>
                                            <p:strVal val="#ppt_x"/>
                                          </p:val>
                                        </p:tav>
                                        <p:tav tm="100000">
                                          <p:val>
                                            <p:strVal val="#ppt_x"/>
                                          </p:val>
                                        </p:tav>
                                      </p:tavLst>
                                    </p:anim>
                                    <p:anim calcmode="lin" valueType="num">
                                      <p:cBhvr>
                                        <p:cTn id="14" dur="75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2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750"/>
                                        <p:tgtEl>
                                          <p:spTgt spid="1029"/>
                                        </p:tgtEl>
                                      </p:cBhvr>
                                    </p:animEffect>
                                    <p:anim calcmode="lin" valueType="num">
                                      <p:cBhvr>
                                        <p:cTn id="36" dur="750" fill="hold"/>
                                        <p:tgtEl>
                                          <p:spTgt spid="1029"/>
                                        </p:tgtEl>
                                        <p:attrNameLst>
                                          <p:attrName>ppt_x</p:attrName>
                                        </p:attrNameLst>
                                      </p:cBhvr>
                                      <p:tavLst>
                                        <p:tav tm="0">
                                          <p:val>
                                            <p:strVal val="#ppt_x"/>
                                          </p:val>
                                        </p:tav>
                                        <p:tav tm="100000">
                                          <p:val>
                                            <p:strVal val="#ppt_x"/>
                                          </p:val>
                                        </p:tav>
                                      </p:tavLst>
                                    </p:anim>
                                    <p:anim calcmode="lin" valueType="num">
                                      <p:cBhvr>
                                        <p:cTn id="37" dur="750" fill="hold"/>
                                        <p:tgtEl>
                                          <p:spTgt spid="102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750"/>
                                        <p:tgtEl>
                                          <p:spTgt spid="16"/>
                                        </p:tgtEl>
                                      </p:cBhvr>
                                    </p:animEffect>
                                    <p:anim calcmode="lin" valueType="num">
                                      <p:cBhvr>
                                        <p:cTn id="41" dur="750" fill="hold"/>
                                        <p:tgtEl>
                                          <p:spTgt spid="16"/>
                                        </p:tgtEl>
                                        <p:attrNameLst>
                                          <p:attrName>ppt_x</p:attrName>
                                        </p:attrNameLst>
                                      </p:cBhvr>
                                      <p:tavLst>
                                        <p:tav tm="0">
                                          <p:val>
                                            <p:strVal val="#ppt_x"/>
                                          </p:val>
                                        </p:tav>
                                        <p:tav tm="100000">
                                          <p:val>
                                            <p:strVal val="#ppt_x"/>
                                          </p:val>
                                        </p:tav>
                                      </p:tavLst>
                                    </p:anim>
                                    <p:anim calcmode="lin" valueType="num">
                                      <p:cBhvr>
                                        <p:cTn id="42" dur="750" fill="hold"/>
                                        <p:tgtEl>
                                          <p:spTgt spid="16"/>
                                        </p:tgtEl>
                                        <p:attrNameLst>
                                          <p:attrName>ppt_y</p:attrName>
                                        </p:attrNameLst>
                                      </p:cBhvr>
                                      <p:tavLst>
                                        <p:tav tm="0">
                                          <p:val>
                                            <p:strVal val="#ppt_y+.1"/>
                                          </p:val>
                                        </p:tav>
                                        <p:tav tm="100000">
                                          <p:val>
                                            <p:strVal val="#ppt_y"/>
                                          </p:val>
                                        </p:tav>
                                      </p:tavLst>
                                    </p:anim>
                                  </p:childTnLst>
                                </p:cTn>
                              </p:par>
                            </p:childTnLst>
                          </p:cTn>
                        </p:par>
                        <p:par>
                          <p:cTn id="43" fill="hold">
                            <p:stCondLst>
                              <p:cond delay="750"/>
                            </p:stCondLst>
                            <p:childTnLst>
                              <p:par>
                                <p:cTn id="44" presetID="22" presetClass="entr" presetSubtype="4"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51" dur="500"/>
                                        <p:tgtEl>
                                          <p:spTgt spid="5">
                                            <p:graphicEl>
                                              <a:chart seriesIdx="-3" categoryIdx="-3" bldStep="gridLegend"/>
                                            </p:graphicEl>
                                          </p:spTgt>
                                        </p:tgtEl>
                                      </p:cBhvr>
                                    </p:animEffect>
                                  </p:childTnLst>
                                </p:cTn>
                              </p:par>
                              <p:par>
                                <p:cTn id="52" presetID="47" presetClass="exit" presetSubtype="0" fill="hold" grpId="1" nodeType="withEffect">
                                  <p:stCondLst>
                                    <p:cond delay="0"/>
                                  </p:stCondLst>
                                  <p:childTnLst>
                                    <p:animEffect transition="out" filter="fade">
                                      <p:cBhvr>
                                        <p:cTn id="53" dur="750"/>
                                        <p:tgtEl>
                                          <p:spTgt spid="19"/>
                                        </p:tgtEl>
                                      </p:cBhvr>
                                    </p:animEffect>
                                    <p:anim calcmode="lin" valueType="num">
                                      <p:cBhvr>
                                        <p:cTn id="54" dur="750"/>
                                        <p:tgtEl>
                                          <p:spTgt spid="19"/>
                                        </p:tgtEl>
                                        <p:attrNameLst>
                                          <p:attrName>ppt_x</p:attrName>
                                        </p:attrNameLst>
                                      </p:cBhvr>
                                      <p:tavLst>
                                        <p:tav tm="0">
                                          <p:val>
                                            <p:strVal val="ppt_x"/>
                                          </p:val>
                                        </p:tav>
                                        <p:tav tm="100000">
                                          <p:val>
                                            <p:strVal val="ppt_x"/>
                                          </p:val>
                                        </p:tav>
                                      </p:tavLst>
                                    </p:anim>
                                    <p:anim calcmode="lin" valueType="num">
                                      <p:cBhvr>
                                        <p:cTn id="55" dur="750"/>
                                        <p:tgtEl>
                                          <p:spTgt spid="19"/>
                                        </p:tgtEl>
                                        <p:attrNameLst>
                                          <p:attrName>ppt_y</p:attrName>
                                        </p:attrNameLst>
                                      </p:cBhvr>
                                      <p:tavLst>
                                        <p:tav tm="0">
                                          <p:val>
                                            <p:strVal val="ppt_y"/>
                                          </p:val>
                                        </p:tav>
                                        <p:tav tm="100000">
                                          <p:val>
                                            <p:strVal val="ppt_y-.1"/>
                                          </p:val>
                                        </p:tav>
                                      </p:tavLst>
                                    </p:anim>
                                    <p:set>
                                      <p:cBhvr>
                                        <p:cTn id="56" dur="1" fill="hold">
                                          <p:stCondLst>
                                            <p:cond delay="749"/>
                                          </p:stCondLst>
                                        </p:cTn>
                                        <p:tgtEl>
                                          <p:spTgt spid="19"/>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750"/>
                                        <p:tgtEl>
                                          <p:spTgt spid="1030"/>
                                        </p:tgtEl>
                                      </p:cBhvr>
                                    </p:animEffect>
                                    <p:anim calcmode="lin" valueType="num">
                                      <p:cBhvr>
                                        <p:cTn id="59" dur="750"/>
                                        <p:tgtEl>
                                          <p:spTgt spid="1030"/>
                                        </p:tgtEl>
                                        <p:attrNameLst>
                                          <p:attrName>ppt_x</p:attrName>
                                        </p:attrNameLst>
                                      </p:cBhvr>
                                      <p:tavLst>
                                        <p:tav tm="0">
                                          <p:val>
                                            <p:strVal val="ppt_x"/>
                                          </p:val>
                                        </p:tav>
                                        <p:tav tm="100000">
                                          <p:val>
                                            <p:strVal val="ppt_x"/>
                                          </p:val>
                                        </p:tav>
                                      </p:tavLst>
                                    </p:anim>
                                    <p:anim calcmode="lin" valueType="num">
                                      <p:cBhvr>
                                        <p:cTn id="60" dur="750"/>
                                        <p:tgtEl>
                                          <p:spTgt spid="1030"/>
                                        </p:tgtEl>
                                        <p:attrNameLst>
                                          <p:attrName>ppt_y</p:attrName>
                                        </p:attrNameLst>
                                      </p:cBhvr>
                                      <p:tavLst>
                                        <p:tav tm="0">
                                          <p:val>
                                            <p:strVal val="ppt_y"/>
                                          </p:val>
                                        </p:tav>
                                        <p:tav tm="100000">
                                          <p:val>
                                            <p:strVal val="ppt_y-.1"/>
                                          </p:val>
                                        </p:tav>
                                      </p:tavLst>
                                    </p:anim>
                                    <p:set>
                                      <p:cBhvr>
                                        <p:cTn id="61" dur="1" fill="hold">
                                          <p:stCondLst>
                                            <p:cond delay="749"/>
                                          </p:stCondLst>
                                        </p:cTn>
                                        <p:tgtEl>
                                          <p:spTgt spid="1030"/>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750"/>
                                        <p:tgtEl>
                                          <p:spTgt spid="4"/>
                                        </p:tgtEl>
                                      </p:cBhvr>
                                    </p:animEffect>
                                    <p:anim calcmode="lin" valueType="num">
                                      <p:cBhvr>
                                        <p:cTn id="64" dur="750"/>
                                        <p:tgtEl>
                                          <p:spTgt spid="4"/>
                                        </p:tgtEl>
                                        <p:attrNameLst>
                                          <p:attrName>ppt_x</p:attrName>
                                        </p:attrNameLst>
                                      </p:cBhvr>
                                      <p:tavLst>
                                        <p:tav tm="0">
                                          <p:val>
                                            <p:strVal val="ppt_x"/>
                                          </p:val>
                                        </p:tav>
                                        <p:tav tm="100000">
                                          <p:val>
                                            <p:strVal val="ppt_x"/>
                                          </p:val>
                                        </p:tav>
                                      </p:tavLst>
                                    </p:anim>
                                    <p:anim calcmode="lin" valueType="num">
                                      <p:cBhvr>
                                        <p:cTn id="65" dur="750"/>
                                        <p:tgtEl>
                                          <p:spTgt spid="4"/>
                                        </p:tgtEl>
                                        <p:attrNameLst>
                                          <p:attrName>ppt_y</p:attrName>
                                        </p:attrNameLst>
                                      </p:cBhvr>
                                      <p:tavLst>
                                        <p:tav tm="0">
                                          <p:val>
                                            <p:strVal val="ppt_y"/>
                                          </p:val>
                                        </p:tav>
                                        <p:tav tm="100000">
                                          <p:val>
                                            <p:strVal val="ppt_y+.1"/>
                                          </p:val>
                                        </p:tav>
                                      </p:tavLst>
                                    </p:anim>
                                    <p:set>
                                      <p:cBhvr>
                                        <p:cTn id="66" dur="1" fill="hold">
                                          <p:stCondLst>
                                            <p:cond delay="749"/>
                                          </p:stCondLst>
                                        </p:cTn>
                                        <p:tgtEl>
                                          <p:spTgt spid="4"/>
                                        </p:tgtEl>
                                        <p:attrNameLst>
                                          <p:attrName>style.visibility</p:attrName>
                                        </p:attrNameLst>
                                      </p:cBhvr>
                                      <p:to>
                                        <p:strVal val="hidden"/>
                                      </p:to>
                                    </p:set>
                                  </p:childTnLst>
                                </p:cTn>
                              </p:par>
                              <p:par>
                                <p:cTn id="67" presetID="42" presetClass="exit" presetSubtype="0" fill="hold" grpId="1" nodeType="withEffect">
                                  <p:stCondLst>
                                    <p:cond delay="0"/>
                                  </p:stCondLst>
                                  <p:childTnLst>
                                    <p:animEffect transition="out" filter="fade">
                                      <p:cBhvr>
                                        <p:cTn id="68" dur="750"/>
                                        <p:tgtEl>
                                          <p:spTgt spid="15"/>
                                        </p:tgtEl>
                                      </p:cBhvr>
                                    </p:animEffect>
                                    <p:anim calcmode="lin" valueType="num">
                                      <p:cBhvr>
                                        <p:cTn id="69" dur="750"/>
                                        <p:tgtEl>
                                          <p:spTgt spid="15"/>
                                        </p:tgtEl>
                                        <p:attrNameLst>
                                          <p:attrName>ppt_x</p:attrName>
                                        </p:attrNameLst>
                                      </p:cBhvr>
                                      <p:tavLst>
                                        <p:tav tm="0">
                                          <p:val>
                                            <p:strVal val="ppt_x"/>
                                          </p:val>
                                        </p:tav>
                                        <p:tav tm="100000">
                                          <p:val>
                                            <p:strVal val="ppt_x"/>
                                          </p:val>
                                        </p:tav>
                                      </p:tavLst>
                                    </p:anim>
                                    <p:anim calcmode="lin" valueType="num">
                                      <p:cBhvr>
                                        <p:cTn id="70" dur="750"/>
                                        <p:tgtEl>
                                          <p:spTgt spid="15"/>
                                        </p:tgtEl>
                                        <p:attrNameLst>
                                          <p:attrName>ppt_y</p:attrName>
                                        </p:attrNameLst>
                                      </p:cBhvr>
                                      <p:tavLst>
                                        <p:tav tm="0">
                                          <p:val>
                                            <p:strVal val="ppt_y"/>
                                          </p:val>
                                        </p:tav>
                                        <p:tav tm="100000">
                                          <p:val>
                                            <p:strVal val="ppt_y+.1"/>
                                          </p:val>
                                        </p:tav>
                                      </p:tavLst>
                                    </p:anim>
                                    <p:set>
                                      <p:cBhvr>
                                        <p:cTn id="71" dur="1" fill="hold">
                                          <p:stCondLst>
                                            <p:cond delay="749"/>
                                          </p:stCondLst>
                                        </p:cTn>
                                        <p:tgtEl>
                                          <p:spTgt spid="15"/>
                                        </p:tgtEl>
                                        <p:attrNameLst>
                                          <p:attrName>style.visibility</p:attrName>
                                        </p:attrNameLst>
                                      </p:cBhvr>
                                      <p:to>
                                        <p:strVal val="hidden"/>
                                      </p:to>
                                    </p:set>
                                  </p:childTnLst>
                                </p:cTn>
                              </p:par>
                              <p:par>
                                <p:cTn id="72" presetID="42" presetClass="exit" presetSubtype="0" fill="hold" grpId="1" nodeType="withEffect">
                                  <p:stCondLst>
                                    <p:cond delay="0"/>
                                  </p:stCondLst>
                                  <p:childTnLst>
                                    <p:animEffect transition="out" filter="fade">
                                      <p:cBhvr>
                                        <p:cTn id="73" dur="750"/>
                                        <p:tgtEl>
                                          <p:spTgt spid="16"/>
                                        </p:tgtEl>
                                      </p:cBhvr>
                                    </p:animEffect>
                                    <p:anim calcmode="lin" valueType="num">
                                      <p:cBhvr>
                                        <p:cTn id="74" dur="750"/>
                                        <p:tgtEl>
                                          <p:spTgt spid="16"/>
                                        </p:tgtEl>
                                        <p:attrNameLst>
                                          <p:attrName>ppt_x</p:attrName>
                                        </p:attrNameLst>
                                      </p:cBhvr>
                                      <p:tavLst>
                                        <p:tav tm="0">
                                          <p:val>
                                            <p:strVal val="ppt_x"/>
                                          </p:val>
                                        </p:tav>
                                        <p:tav tm="100000">
                                          <p:val>
                                            <p:strVal val="ppt_x"/>
                                          </p:val>
                                        </p:tav>
                                      </p:tavLst>
                                    </p:anim>
                                    <p:anim calcmode="lin" valueType="num">
                                      <p:cBhvr>
                                        <p:cTn id="75" dur="750"/>
                                        <p:tgtEl>
                                          <p:spTgt spid="16"/>
                                        </p:tgtEl>
                                        <p:attrNameLst>
                                          <p:attrName>ppt_y</p:attrName>
                                        </p:attrNameLst>
                                      </p:cBhvr>
                                      <p:tavLst>
                                        <p:tav tm="0">
                                          <p:val>
                                            <p:strVal val="ppt_y"/>
                                          </p:val>
                                        </p:tav>
                                        <p:tav tm="100000">
                                          <p:val>
                                            <p:strVal val="ppt_y+.1"/>
                                          </p:val>
                                        </p:tav>
                                      </p:tavLst>
                                    </p:anim>
                                    <p:set>
                                      <p:cBhvr>
                                        <p:cTn id="76" dur="1" fill="hold">
                                          <p:stCondLst>
                                            <p:cond delay="749"/>
                                          </p:stCondLst>
                                        </p:cTn>
                                        <p:tgtEl>
                                          <p:spTgt spid="16"/>
                                        </p:tgtEl>
                                        <p:attrNameLst>
                                          <p:attrName>style.visibility</p:attrName>
                                        </p:attrNameLst>
                                      </p:cBhvr>
                                      <p:to>
                                        <p:strVal val="hidden"/>
                                      </p:to>
                                    </p:set>
                                  </p:childTnLst>
                                </p:cTn>
                              </p:par>
                              <p:par>
                                <p:cTn id="77" presetID="42" presetClass="exit" presetSubtype="0" fill="hold" nodeType="withEffect">
                                  <p:stCondLst>
                                    <p:cond delay="0"/>
                                  </p:stCondLst>
                                  <p:childTnLst>
                                    <p:animEffect transition="out" filter="fade">
                                      <p:cBhvr>
                                        <p:cTn id="78" dur="750"/>
                                        <p:tgtEl>
                                          <p:spTgt spid="1029"/>
                                        </p:tgtEl>
                                      </p:cBhvr>
                                    </p:animEffect>
                                    <p:anim calcmode="lin" valueType="num">
                                      <p:cBhvr>
                                        <p:cTn id="79" dur="750"/>
                                        <p:tgtEl>
                                          <p:spTgt spid="1029"/>
                                        </p:tgtEl>
                                        <p:attrNameLst>
                                          <p:attrName>ppt_x</p:attrName>
                                        </p:attrNameLst>
                                      </p:cBhvr>
                                      <p:tavLst>
                                        <p:tav tm="0">
                                          <p:val>
                                            <p:strVal val="ppt_x"/>
                                          </p:val>
                                        </p:tav>
                                        <p:tav tm="100000">
                                          <p:val>
                                            <p:strVal val="ppt_x"/>
                                          </p:val>
                                        </p:tav>
                                      </p:tavLst>
                                    </p:anim>
                                    <p:anim calcmode="lin" valueType="num">
                                      <p:cBhvr>
                                        <p:cTn id="80" dur="750"/>
                                        <p:tgtEl>
                                          <p:spTgt spid="1029"/>
                                        </p:tgtEl>
                                        <p:attrNameLst>
                                          <p:attrName>ppt_y</p:attrName>
                                        </p:attrNameLst>
                                      </p:cBhvr>
                                      <p:tavLst>
                                        <p:tav tm="0">
                                          <p:val>
                                            <p:strVal val="ppt_y"/>
                                          </p:val>
                                        </p:tav>
                                        <p:tav tm="100000">
                                          <p:val>
                                            <p:strVal val="ppt_y+.1"/>
                                          </p:val>
                                        </p:tav>
                                      </p:tavLst>
                                    </p:anim>
                                    <p:set>
                                      <p:cBhvr>
                                        <p:cTn id="81" dur="1" fill="hold">
                                          <p:stCondLst>
                                            <p:cond delay="749"/>
                                          </p:stCondLst>
                                        </p:cTn>
                                        <p:tgtEl>
                                          <p:spTgt spid="1029"/>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20"/>
                                        </p:tgtEl>
                                      </p:cBhvr>
                                    </p:animEffect>
                                    <p:set>
                                      <p:cBhvr>
                                        <p:cTn id="84" dur="1" fill="hold">
                                          <p:stCondLst>
                                            <p:cond delay="499"/>
                                          </p:stCondLst>
                                        </p:cTn>
                                        <p:tgtEl>
                                          <p:spTgt spid="20"/>
                                        </p:tgtEl>
                                        <p:attrNameLst>
                                          <p:attrName>style.visibility</p:attrName>
                                        </p:attrNameLst>
                                      </p:cBhvr>
                                      <p:to>
                                        <p:strVal val="hidden"/>
                                      </p:to>
                                    </p:set>
                                  </p:childTnLst>
                                </p:cTn>
                              </p:par>
                              <p:par>
                                <p:cTn id="85" presetID="14" presetClass="exit" presetSubtype="10" fill="hold" grpId="1" nodeType="withEffect">
                                  <p:stCondLst>
                                    <p:cond delay="0"/>
                                  </p:stCondLst>
                                  <p:childTnLst>
                                    <p:animEffect transition="out" filter="randombar(horizontal)">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92" dur="1000"/>
                                        <p:tgtEl>
                                          <p:spTgt spid="5">
                                            <p:graphicEl>
                                              <a:chart seriesIdx="0" categoryIdx="-4" bldStep="series"/>
                                            </p:graphicEl>
                                          </p:spTgt>
                                        </p:tgtEl>
                                      </p:cBhvr>
                                    </p:animEffect>
                                  </p:childTnLst>
                                </p:cTn>
                              </p:par>
                              <p:par>
                                <p:cTn id="93" presetID="10" presetClass="entr" presetSubtype="0" fill="hold" nodeType="withEffect">
                                  <p:stCondLst>
                                    <p:cond delay="25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250"/>
                                        <p:tgtEl>
                                          <p:spTgt spid="12"/>
                                        </p:tgtEl>
                                      </p:cBhvr>
                                    </p:animEffect>
                                  </p:childTnLst>
                                </p:cTn>
                              </p:par>
                              <p:par>
                                <p:cTn id="96" presetID="10" presetClass="entr" presetSubtype="0" fill="hold" nodeType="withEffect">
                                  <p:stCondLst>
                                    <p:cond delay="50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250"/>
                                        <p:tgtEl>
                                          <p:spTgt spid="10"/>
                                        </p:tgtEl>
                                      </p:cBhvr>
                                    </p:animEffect>
                                  </p:childTnLst>
                                </p:cTn>
                              </p:par>
                              <p:par>
                                <p:cTn id="99" presetID="10" presetClass="entr" presetSubtype="0" fill="hold" nodeType="withEffect">
                                  <p:stCondLst>
                                    <p:cond delay="75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250"/>
                                        <p:tgtEl>
                                          <p:spTgt spid="7"/>
                                        </p:tgtEl>
                                      </p:cBhvr>
                                    </p:animEffect>
                                  </p:childTnLst>
                                </p:cTn>
                              </p:par>
                              <p:par>
                                <p:cTn id="102" presetID="10" presetClass="entr" presetSubtype="0" fill="hold" nodeType="withEffect">
                                  <p:stCondLst>
                                    <p:cond delay="1000"/>
                                  </p:stCondLst>
                                  <p:childTnLst>
                                    <p:set>
                                      <p:cBhvr>
                                        <p:cTn id="103" dur="1" fill="hold">
                                          <p:stCondLst>
                                            <p:cond delay="0"/>
                                          </p:stCondLst>
                                        </p:cTn>
                                        <p:tgtEl>
                                          <p:spTgt spid="1026"/>
                                        </p:tgtEl>
                                        <p:attrNameLst>
                                          <p:attrName>style.visibility</p:attrName>
                                        </p:attrNameLst>
                                      </p:cBhvr>
                                      <p:to>
                                        <p:strVal val="visible"/>
                                      </p:to>
                                    </p:set>
                                    <p:animEffect transition="in" filter="fade">
                                      <p:cBhvr>
                                        <p:cTn id="104" dur="250"/>
                                        <p:tgtEl>
                                          <p:spTgt spid="10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09" dur="500"/>
                                        <p:tgtEl>
                                          <p:spTgt spid="5">
                                            <p:graphicEl>
                                              <a:chart seriesIdx="1" categoryIdx="-4" bldStep="series"/>
                                            </p:graphicEl>
                                          </p:spTgt>
                                        </p:tgtEl>
                                      </p:cBhvr>
                                    </p:animEffect>
                                  </p:childTnLst>
                                </p:cTn>
                              </p:par>
                              <p:par>
                                <p:cTn id="110" presetID="10" presetClass="entr" presetSubtype="0" fill="hold" nodeType="withEffect">
                                  <p:stCondLst>
                                    <p:cond delay="25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250"/>
                                        <p:tgtEl>
                                          <p:spTgt spid="11"/>
                                        </p:tgtEl>
                                      </p:cBhvr>
                                    </p:animEffect>
                                  </p:childTnLst>
                                </p:cTn>
                              </p:par>
                              <p:par>
                                <p:cTn id="113" presetID="10" presetClass="entr" presetSubtype="0" fill="hold" nodeType="withEffect">
                                  <p:stCondLst>
                                    <p:cond delay="35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250"/>
                                        <p:tgtEl>
                                          <p:spTgt spid="9"/>
                                        </p:tgtEl>
                                      </p:cBhvr>
                                    </p:animEffect>
                                  </p:childTnLst>
                                </p:cTn>
                              </p:par>
                              <p:par>
                                <p:cTn id="116" presetID="10" presetClass="entr" presetSubtype="0" fill="hold" nodeType="withEffect">
                                  <p:stCondLst>
                                    <p:cond delay="50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250"/>
                                        <p:tgtEl>
                                          <p:spTgt spid="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027"/>
                                        </p:tgtEl>
                                        <p:attrNameLst>
                                          <p:attrName>style.visibility</p:attrName>
                                        </p:attrNameLst>
                                      </p:cBhvr>
                                      <p:to>
                                        <p:strVal val="visible"/>
                                      </p:to>
                                    </p:set>
                                    <p:animEffect transition="in" filter="fade">
                                      <p:cBhvr>
                                        <p:cTn id="12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15" grpId="0"/>
      <p:bldP spid="15" grpId="1"/>
      <p:bldP spid="16" grpId="0"/>
      <p:bldP spid="16" grpId="1"/>
      <p:bldP spid="19" grpId="0"/>
      <p:bldP spid="19" grpId="1"/>
      <p:bldP spid="3" grpId="0" animBg="1"/>
      <p:bldP spid="3" grpId="1" animBg="1"/>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Enviropig</a:t>
            </a:r>
            <a:endParaRPr lang="en-US" dirty="0"/>
          </a:p>
        </p:txBody>
      </p:sp>
      <p:grpSp>
        <p:nvGrpSpPr>
          <p:cNvPr id="4" name="Group 3"/>
          <p:cNvGrpSpPr/>
          <p:nvPr/>
        </p:nvGrpSpPr>
        <p:grpSpPr>
          <a:xfrm>
            <a:off x="0" y="968055"/>
            <a:ext cx="9144000" cy="5550732"/>
            <a:chOff x="0" y="968055"/>
            <a:chExt cx="9144000" cy="5550732"/>
          </a:xfrm>
        </p:grpSpPr>
        <p:sp>
          <p:nvSpPr>
            <p:cNvPr id="3" name="Parallelogram 2"/>
            <p:cNvSpPr/>
            <p:nvPr/>
          </p:nvSpPr>
          <p:spPr>
            <a:xfrm>
              <a:off x="1995947" y="4257369"/>
              <a:ext cx="7128391" cy="2261418"/>
            </a:xfrm>
            <a:prstGeom prst="parallelogram">
              <a:avLst/>
            </a:prstGeom>
            <a:blipFill>
              <a:blip r:embed="rId3"/>
              <a:tile tx="0" ty="0" sx="100000" sy="100000" flip="none" algn="tl"/>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Pictures\GMO\Enviropi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68055"/>
              <a:ext cx="9144000" cy="5054203"/>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92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GMO\GloFish_Electric_Green_Tetr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03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Glofish</a:t>
            </a:r>
            <a:r>
              <a:rPr lang="en-US" dirty="0" smtClean="0"/>
              <a:t> Electric Green Tetra</a:t>
            </a:r>
            <a:endParaRPr lang="en-US" dirty="0"/>
          </a:p>
        </p:txBody>
      </p:sp>
      <p:sp>
        <p:nvSpPr>
          <p:cNvPr id="3" name="Rectangle 2"/>
          <p:cNvSpPr/>
          <p:nvPr/>
        </p:nvSpPr>
        <p:spPr>
          <a:xfrm>
            <a:off x="4520490" y="6481726"/>
            <a:ext cx="4623510" cy="369332"/>
          </a:xfrm>
          <a:prstGeom prst="rect">
            <a:avLst/>
          </a:prstGeom>
        </p:spPr>
        <p:txBody>
          <a:bodyPr wrap="none">
            <a:spAutoFit/>
          </a:bodyPr>
          <a:lstStyle/>
          <a:p>
            <a:pPr algn="r"/>
            <a:r>
              <a:rPr lang="en-US" dirty="0"/>
              <a:t>Photo credit: http://www.glofish.com/</a:t>
            </a:r>
          </a:p>
        </p:txBody>
      </p:sp>
    </p:spTree>
    <p:extLst>
      <p:ext uri="{BB962C8B-B14F-4D97-AF65-F5344CB8AC3E}">
        <p14:creationId xmlns:p14="http://schemas.microsoft.com/office/powerpoint/2010/main" val="12538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ictures\GMO\glofish_0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36076" cy="6924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Glofish</a:t>
            </a:r>
            <a:r>
              <a:rPr lang="en-US" dirty="0" smtClean="0"/>
              <a:t> </a:t>
            </a:r>
            <a:r>
              <a:rPr lang="en-US" dirty="0" err="1" smtClean="0"/>
              <a:t>Zebrafish</a:t>
            </a:r>
            <a:endParaRPr lang="en-US" dirty="0"/>
          </a:p>
        </p:txBody>
      </p:sp>
      <p:sp>
        <p:nvSpPr>
          <p:cNvPr id="4" name="Rectangle 3"/>
          <p:cNvSpPr/>
          <p:nvPr/>
        </p:nvSpPr>
        <p:spPr>
          <a:xfrm>
            <a:off x="4520490" y="6481726"/>
            <a:ext cx="4623510" cy="369332"/>
          </a:xfrm>
          <a:prstGeom prst="rect">
            <a:avLst/>
          </a:prstGeom>
          <a:effectLst>
            <a:outerShdw blurRad="50800" dist="38100" dir="2700000" algn="tl" rotWithShape="0">
              <a:prstClr val="black">
                <a:alpha val="40000"/>
              </a:prstClr>
            </a:outerShdw>
          </a:effectLst>
        </p:spPr>
        <p:txBody>
          <a:bodyPr wrap="none">
            <a:spAutoFit/>
          </a:bodyPr>
          <a:lstStyle/>
          <a:p>
            <a:pPr algn="r"/>
            <a:r>
              <a:rPr lang="en-US" dirty="0">
                <a:effectLst>
                  <a:outerShdw blurRad="38100" dist="38100" dir="2700000" algn="tl">
                    <a:srgbClr val="000000">
                      <a:alpha val="43137"/>
                    </a:srgbClr>
                  </a:outerShdw>
                </a:effectLst>
              </a:rPr>
              <a:t>Photo credit: http://www.glofish.com/</a:t>
            </a:r>
          </a:p>
        </p:txBody>
      </p:sp>
    </p:spTree>
    <p:extLst>
      <p:ext uri="{BB962C8B-B14F-4D97-AF65-F5344CB8AC3E}">
        <p14:creationId xmlns:p14="http://schemas.microsoft.com/office/powerpoint/2010/main" val="54579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GMO Food Studies</a:t>
            </a:r>
            <a:endParaRPr lang="en-US" sz="4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4724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 GMO Food is Bad for You</a:t>
            </a:r>
            <a:endParaRPr lang="en-US" dirty="0"/>
          </a:p>
        </p:txBody>
      </p:sp>
    </p:spTree>
    <p:extLst>
      <p:ext uri="{BB962C8B-B14F-4D97-AF65-F5344CB8AC3E}">
        <p14:creationId xmlns:p14="http://schemas.microsoft.com/office/powerpoint/2010/main" val="2849247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Longevity in the United States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1237478692"/>
              </p:ext>
            </p:extLst>
          </p:nvPr>
        </p:nvGraphicFramePr>
        <p:xfrm>
          <a:off x="0" y="660408"/>
          <a:ext cx="9144000" cy="6197592"/>
        </p:xfrm>
        <a:graphic>
          <a:graphicData uri="http://schemas.openxmlformats.org/drawingml/2006/chart">
            <c:chart xmlns:c="http://schemas.openxmlformats.org/drawingml/2006/chart" xmlns:r="http://schemas.openxmlformats.org/officeDocument/2006/relationships" r:id="rId3"/>
          </a:graphicData>
        </a:graphic>
      </p:graphicFrame>
      <p:sp>
        <p:nvSpPr>
          <p:cNvPr id="4" name="Down Arrow 3"/>
          <p:cNvSpPr/>
          <p:nvPr/>
        </p:nvSpPr>
        <p:spPr>
          <a:xfrm>
            <a:off x="2305431" y="826653"/>
            <a:ext cx="438546" cy="48520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extBox 2"/>
          <p:cNvSpPr txBox="1"/>
          <p:nvPr/>
        </p:nvSpPr>
        <p:spPr>
          <a:xfrm>
            <a:off x="2790612" y="845307"/>
            <a:ext cx="4047957" cy="400117"/>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smtClean="0">
                <a:solidFill>
                  <a:schemeClr val="tx1"/>
                </a:solidFill>
              </a:rPr>
              <a:t>Introduction of GMO Crops</a:t>
            </a:r>
            <a:endParaRPr lang="en-US" sz="2000" b="1" dirty="0">
              <a:solidFill>
                <a:schemeClr val="tx1"/>
              </a:solidFill>
            </a:endParaRPr>
          </a:p>
        </p:txBody>
      </p:sp>
    </p:spTree>
    <p:extLst>
      <p:ext uri="{BB962C8B-B14F-4D97-AF65-F5344CB8AC3E}">
        <p14:creationId xmlns:p14="http://schemas.microsoft.com/office/powerpoint/2010/main" val="212497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a:t>
            </a:r>
            <a:r>
              <a:rPr lang="en-US" i="1" dirty="0" smtClean="0"/>
              <a:t>vs.</a:t>
            </a:r>
            <a:r>
              <a:rPr lang="en-US" dirty="0" smtClean="0"/>
              <a:t> Non-GMO</a:t>
            </a:r>
            <a:endParaRPr lang="en-US" dirty="0"/>
          </a:p>
        </p:txBody>
      </p:sp>
      <p:pic>
        <p:nvPicPr>
          <p:cNvPr id="1026" name="Picture 2" descr="D:\Pictures\GMO\Sucrose2.png"/>
          <p:cNvPicPr>
            <a:picLocks noChangeAspect="1" noChangeArrowheads="1"/>
          </p:cNvPicPr>
          <p:nvPr/>
        </p:nvPicPr>
        <p:blipFill>
          <a:blip r:embed="rId3" cstate="email">
            <a:lum bright="70000" contrast="-70000"/>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a:ext>
            </a:extLst>
          </a:blip>
          <a:srcRect/>
          <a:stretch>
            <a:fillRect/>
          </a:stretch>
        </p:blipFill>
        <p:spPr bwMode="auto">
          <a:xfrm>
            <a:off x="235965" y="2034662"/>
            <a:ext cx="4215157" cy="23578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D:\Pictures\GMO\Sucrose2.png"/>
          <p:cNvPicPr>
            <a:picLocks noChangeAspect="1" noChangeArrowheads="1"/>
          </p:cNvPicPr>
          <p:nvPr/>
        </p:nvPicPr>
        <p:blipFill>
          <a:blip r:embed="rId3" cstate="email">
            <a:lum bright="70000" contrast="-70000"/>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a:ext>
            </a:extLst>
          </a:blip>
          <a:srcRect/>
          <a:stretch>
            <a:fillRect/>
          </a:stretch>
        </p:blipFill>
        <p:spPr bwMode="auto">
          <a:xfrm>
            <a:off x="4685072" y="2034662"/>
            <a:ext cx="4215157" cy="23578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92989" y="4758813"/>
            <a:ext cx="1701107" cy="1200329"/>
          </a:xfrm>
          <a:prstGeom prst="rect">
            <a:avLst/>
          </a:prstGeom>
          <a:noFill/>
        </p:spPr>
        <p:txBody>
          <a:bodyPr wrap="none" rtlCol="0">
            <a:spAutoFit/>
          </a:bodyPr>
          <a:lstStyle/>
          <a:p>
            <a:pPr algn="ctr"/>
            <a:r>
              <a:rPr lang="en-US" sz="3600" b="1" dirty="0" smtClean="0"/>
              <a:t>GMO</a:t>
            </a:r>
          </a:p>
          <a:p>
            <a:pPr algn="ctr"/>
            <a:r>
              <a:rPr lang="en-US" sz="3600" b="1" dirty="0" smtClean="0"/>
              <a:t>Sugar</a:t>
            </a:r>
            <a:endParaRPr lang="en-US" sz="3600" b="1" dirty="0"/>
          </a:p>
        </p:txBody>
      </p:sp>
      <p:sp>
        <p:nvSpPr>
          <p:cNvPr id="6" name="TextBox 5"/>
          <p:cNvSpPr txBox="1"/>
          <p:nvPr/>
        </p:nvSpPr>
        <p:spPr>
          <a:xfrm>
            <a:off x="5468410" y="4758812"/>
            <a:ext cx="2648482" cy="1200329"/>
          </a:xfrm>
          <a:prstGeom prst="rect">
            <a:avLst/>
          </a:prstGeom>
          <a:noFill/>
        </p:spPr>
        <p:txBody>
          <a:bodyPr wrap="none" rtlCol="0">
            <a:spAutoFit/>
          </a:bodyPr>
          <a:lstStyle/>
          <a:p>
            <a:pPr algn="ctr"/>
            <a:r>
              <a:rPr lang="en-US" sz="3600" b="1" dirty="0"/>
              <a:t>Non-GMO</a:t>
            </a:r>
            <a:endParaRPr lang="en-US" sz="3600" b="1" dirty="0" smtClean="0"/>
          </a:p>
          <a:p>
            <a:pPr algn="ctr"/>
            <a:r>
              <a:rPr lang="en-US" sz="3600" b="1" dirty="0" smtClean="0"/>
              <a:t>Sugar</a:t>
            </a:r>
            <a:endParaRPr lang="en-US" sz="3600" b="1" dirty="0"/>
          </a:p>
        </p:txBody>
      </p:sp>
    </p:spTree>
    <p:extLst>
      <p:ext uri="{BB962C8B-B14F-4D97-AF65-F5344CB8AC3E}">
        <p14:creationId xmlns:p14="http://schemas.microsoft.com/office/powerpoint/2010/main" val="251167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Testing?</a:t>
            </a:r>
            <a:endParaRPr lang="en-US" dirty="0"/>
          </a:p>
        </p:txBody>
      </p:sp>
    </p:spTree>
    <p:extLst>
      <p:ext uri="{BB962C8B-B14F-4D97-AF65-F5344CB8AC3E}">
        <p14:creationId xmlns:p14="http://schemas.microsoft.com/office/powerpoint/2010/main" val="2940276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GMO\frankenfood-hungrym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0" y="995361"/>
            <a:ext cx="4953000" cy="4152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ictures\GMO\GMO-bees.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45704" y="914276"/>
            <a:ext cx="3080551" cy="307053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Documents\My Webs\bygrace\images\mad_scientis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7499" y="11142"/>
            <a:ext cx="2458755" cy="1844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“Evil” of GM Foods</a:t>
            </a:r>
            <a:endParaRPr lang="en-US" dirty="0"/>
          </a:p>
        </p:txBody>
      </p:sp>
      <p:pic>
        <p:nvPicPr>
          <p:cNvPr id="1027" name="Picture 3" descr="D:\Pictures\GMO\frankenfoods.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42479" y="3311525"/>
            <a:ext cx="4191000" cy="36861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ictures\GMO\GMO-bill.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11224" y="3568699"/>
            <a:ext cx="3140170" cy="34855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Pictures\GMO\GMO-Trilogy.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7157" y="779246"/>
            <a:ext cx="22860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Pictures\GMO\hidden-dangers-kids-meals.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786664" y="788771"/>
            <a:ext cx="2286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Pictures\GMO\inGREEDients.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48113" y="3619500"/>
            <a:ext cx="2286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Pictures\GMO\seeds-of-deception.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732260" y="781007"/>
            <a:ext cx="22860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Pictures\GMO\unnatural-selectio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91000" y="3932021"/>
            <a:ext cx="22860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Pictures\GMO\world-according-to-monsanto.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960088" y="3787868"/>
            <a:ext cx="22860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Pictures\Antibody-that-fights-flu-discovered--88794.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840254" y="5311493"/>
            <a:ext cx="2286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Pictures\GMO\GMO-corn.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0" y="900327"/>
            <a:ext cx="7368464" cy="595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3750"/>
                            </p:stCondLst>
                            <p:childTnLst>
                              <p:par>
                                <p:cTn id="29" presetID="10" presetClass="entr" presetSubtype="0" fill="hold" nodeType="afterEffect">
                                  <p:stCondLst>
                                    <p:cond delay="250"/>
                                  </p:stCondLst>
                                  <p:childTnLst>
                                    <p:set>
                                      <p:cBhvr>
                                        <p:cTn id="30" dur="1" fill="hold">
                                          <p:stCondLst>
                                            <p:cond delay="0"/>
                                          </p:stCondLst>
                                        </p:cTn>
                                        <p:tgtEl>
                                          <p:spTgt spid="1031"/>
                                        </p:tgtEl>
                                        <p:attrNameLst>
                                          <p:attrName>style.visibility</p:attrName>
                                        </p:attrNameLst>
                                      </p:cBhvr>
                                      <p:to>
                                        <p:strVal val="visible"/>
                                      </p:to>
                                    </p:set>
                                    <p:animEffect transition="in" filter="fade">
                                      <p:cBhvr>
                                        <p:cTn id="31" dur="500"/>
                                        <p:tgtEl>
                                          <p:spTgt spid="1031"/>
                                        </p:tgtEl>
                                      </p:cBhvr>
                                    </p:animEffect>
                                  </p:childTnLst>
                                </p:cTn>
                              </p:par>
                            </p:childTnLst>
                          </p:cTn>
                        </p:par>
                        <p:par>
                          <p:cTn id="32" fill="hold">
                            <p:stCondLst>
                              <p:cond delay="4500"/>
                            </p:stCondLst>
                            <p:childTnLst>
                              <p:par>
                                <p:cTn id="33" presetID="10" presetClass="entr" presetSubtype="0" fill="hold" nodeType="afterEffect">
                                  <p:stCondLst>
                                    <p:cond delay="25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500"/>
                                        <p:tgtEl>
                                          <p:spTgt spid="1032"/>
                                        </p:tgtEl>
                                      </p:cBhvr>
                                    </p:animEffect>
                                  </p:childTnLst>
                                </p:cTn>
                              </p:par>
                            </p:childTnLst>
                          </p:cTn>
                        </p:par>
                        <p:par>
                          <p:cTn id="36" fill="hold">
                            <p:stCondLst>
                              <p:cond delay="5250"/>
                            </p:stCondLst>
                            <p:childTnLst>
                              <p:par>
                                <p:cTn id="37" presetID="10" presetClass="entr" presetSubtype="0" fill="hold" nodeType="afterEffect">
                                  <p:stCondLst>
                                    <p:cond delay="250"/>
                                  </p:stCondLst>
                                  <p:childTnLst>
                                    <p:set>
                                      <p:cBhvr>
                                        <p:cTn id="38" dur="1" fill="hold">
                                          <p:stCondLst>
                                            <p:cond delay="0"/>
                                          </p:stCondLst>
                                        </p:cTn>
                                        <p:tgtEl>
                                          <p:spTgt spid="1033"/>
                                        </p:tgtEl>
                                        <p:attrNameLst>
                                          <p:attrName>style.visibility</p:attrName>
                                        </p:attrNameLst>
                                      </p:cBhvr>
                                      <p:to>
                                        <p:strVal val="visible"/>
                                      </p:to>
                                    </p:set>
                                    <p:animEffect transition="in" filter="fade">
                                      <p:cBhvr>
                                        <p:cTn id="39" dur="500"/>
                                        <p:tgtEl>
                                          <p:spTgt spid="1033"/>
                                        </p:tgtEl>
                                      </p:cBhvr>
                                    </p:animEffect>
                                  </p:childTnLst>
                                </p:cTn>
                              </p:par>
                            </p:childTnLst>
                          </p:cTn>
                        </p:par>
                        <p:par>
                          <p:cTn id="40" fill="hold">
                            <p:stCondLst>
                              <p:cond delay="6000"/>
                            </p:stCondLst>
                            <p:childTnLst>
                              <p:par>
                                <p:cTn id="41" presetID="10" presetClass="entr" presetSubtype="0" fill="hold" nodeType="afterEffect">
                                  <p:stCondLst>
                                    <p:cond delay="250"/>
                                  </p:stCondLst>
                                  <p:childTnLst>
                                    <p:set>
                                      <p:cBhvr>
                                        <p:cTn id="42" dur="1" fill="hold">
                                          <p:stCondLst>
                                            <p:cond delay="0"/>
                                          </p:stCondLst>
                                        </p:cTn>
                                        <p:tgtEl>
                                          <p:spTgt spid="1034"/>
                                        </p:tgtEl>
                                        <p:attrNameLst>
                                          <p:attrName>style.visibility</p:attrName>
                                        </p:attrNameLst>
                                      </p:cBhvr>
                                      <p:to>
                                        <p:strVal val="visible"/>
                                      </p:to>
                                    </p:set>
                                    <p:animEffect transition="in" filter="fade">
                                      <p:cBhvr>
                                        <p:cTn id="43" dur="500"/>
                                        <p:tgtEl>
                                          <p:spTgt spid="1034"/>
                                        </p:tgtEl>
                                      </p:cBhvr>
                                    </p:animEffect>
                                  </p:childTnLst>
                                </p:cTn>
                              </p:par>
                            </p:childTnLst>
                          </p:cTn>
                        </p:par>
                        <p:par>
                          <p:cTn id="44" fill="hold">
                            <p:stCondLst>
                              <p:cond delay="6750"/>
                            </p:stCondLst>
                            <p:childTnLst>
                              <p:par>
                                <p:cTn id="45" presetID="10" presetClass="entr" presetSubtype="0" fill="hold" nodeType="afterEffect">
                                  <p:stCondLst>
                                    <p:cond delay="250"/>
                                  </p:stCondLst>
                                  <p:childTnLst>
                                    <p:set>
                                      <p:cBhvr>
                                        <p:cTn id="46" dur="1" fill="hold">
                                          <p:stCondLst>
                                            <p:cond delay="0"/>
                                          </p:stCondLst>
                                        </p:cTn>
                                        <p:tgtEl>
                                          <p:spTgt spid="1035"/>
                                        </p:tgtEl>
                                        <p:attrNameLst>
                                          <p:attrName>style.visibility</p:attrName>
                                        </p:attrNameLst>
                                      </p:cBhvr>
                                      <p:to>
                                        <p:strVal val="visible"/>
                                      </p:to>
                                    </p:set>
                                    <p:animEffect transition="in" filter="fade">
                                      <p:cBhvr>
                                        <p:cTn id="47" dur="500"/>
                                        <p:tgtEl>
                                          <p:spTgt spid="1035"/>
                                        </p:tgtEl>
                                      </p:cBhvr>
                                    </p:animEffect>
                                  </p:childTnLst>
                                </p:cTn>
                              </p:par>
                            </p:childTnLst>
                          </p:cTn>
                        </p:par>
                        <p:par>
                          <p:cTn id="48" fill="hold">
                            <p:stCondLst>
                              <p:cond delay="7500"/>
                            </p:stCondLst>
                            <p:childTnLst>
                              <p:par>
                                <p:cTn id="49" presetID="10" presetClass="entr" presetSubtype="0" fill="hold" nodeType="afterEffect">
                                  <p:stCondLst>
                                    <p:cond delay="0"/>
                                  </p:stCondLst>
                                  <p:childTnLst>
                                    <p:set>
                                      <p:cBhvr>
                                        <p:cTn id="50" dur="1" fill="hold">
                                          <p:stCondLst>
                                            <p:cond delay="0"/>
                                          </p:stCondLst>
                                        </p:cTn>
                                        <p:tgtEl>
                                          <p:spTgt spid="1037"/>
                                        </p:tgtEl>
                                        <p:attrNameLst>
                                          <p:attrName>style.visibility</p:attrName>
                                        </p:attrNameLst>
                                      </p:cBhvr>
                                      <p:to>
                                        <p:strVal val="visible"/>
                                      </p:to>
                                    </p:set>
                                    <p:animEffect transition="in" filter="fade">
                                      <p:cBhvr>
                                        <p:cTn id="51" dur="500"/>
                                        <p:tgtEl>
                                          <p:spTgt spid="1037"/>
                                        </p:tgtEl>
                                      </p:cBhvr>
                                    </p:animEffect>
                                  </p:childTnLst>
                                </p:cTn>
                              </p:par>
                            </p:childTnLst>
                          </p:cTn>
                        </p:par>
                        <p:par>
                          <p:cTn id="52" fill="hold">
                            <p:stCondLst>
                              <p:cond delay="8000"/>
                            </p:stCondLst>
                            <p:childTnLst>
                              <p:par>
                                <p:cTn id="53" presetID="6" presetClass="entr" presetSubtype="32" fill="hold" nodeType="afterEffect">
                                  <p:stCondLst>
                                    <p:cond delay="0"/>
                                  </p:stCondLst>
                                  <p:childTnLst>
                                    <p:set>
                                      <p:cBhvr>
                                        <p:cTn id="54" dur="1" fill="hold">
                                          <p:stCondLst>
                                            <p:cond delay="0"/>
                                          </p:stCondLst>
                                        </p:cTn>
                                        <p:tgtEl>
                                          <p:spTgt spid="1036"/>
                                        </p:tgtEl>
                                        <p:attrNameLst>
                                          <p:attrName>style.visibility</p:attrName>
                                        </p:attrNameLst>
                                      </p:cBhvr>
                                      <p:to>
                                        <p:strVal val="visible"/>
                                      </p:to>
                                    </p:set>
                                    <p:animEffect transition="in" filter="circle(out)">
                                      <p:cBhvr>
                                        <p:cTn id="55"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 Testing Requirements</a:t>
            </a:r>
            <a:endParaRPr lang="en-US" dirty="0"/>
          </a:p>
        </p:txBody>
      </p:sp>
      <p:sp>
        <p:nvSpPr>
          <p:cNvPr id="3" name="Content Placeholder 2"/>
          <p:cNvSpPr>
            <a:spLocks noGrp="1"/>
          </p:cNvSpPr>
          <p:nvPr>
            <p:ph idx="1"/>
          </p:nvPr>
        </p:nvSpPr>
        <p:spPr/>
        <p:txBody>
          <a:bodyPr/>
          <a:lstStyle/>
          <a:p>
            <a:r>
              <a:rPr lang="en-US" dirty="0" smtClean="0"/>
              <a:t>FDA handles approval of new GMO</a:t>
            </a:r>
          </a:p>
          <a:p>
            <a:r>
              <a:rPr lang="en-US" dirty="0" smtClean="0"/>
              <a:t>6% of people have some kind of food allergy</a:t>
            </a:r>
          </a:p>
          <a:p>
            <a:r>
              <a:rPr lang="en-US" dirty="0" smtClean="0"/>
              <a:t>Any artificial gene product is required to be analyzed structurally </a:t>
            </a:r>
            <a:r>
              <a:rPr lang="en-US" dirty="0">
                <a:solidFill>
                  <a:schemeClr val="tx1"/>
                </a:solidFill>
              </a:rPr>
              <a:t>to determine if it matches any known </a:t>
            </a:r>
            <a:r>
              <a:rPr lang="en-US" dirty="0" smtClean="0">
                <a:solidFill>
                  <a:schemeClr val="tx1"/>
                </a:solidFill>
              </a:rPr>
              <a:t>allergen</a:t>
            </a:r>
          </a:p>
          <a:p>
            <a:r>
              <a:rPr lang="en-US" dirty="0" smtClean="0">
                <a:solidFill>
                  <a:schemeClr val="tx1"/>
                </a:solidFill>
              </a:rPr>
              <a:t>Matching sequences must undergo allergy testing</a:t>
            </a:r>
          </a:p>
          <a:p>
            <a:r>
              <a:rPr lang="en-US" dirty="0" smtClean="0">
                <a:solidFill>
                  <a:schemeClr val="tx1"/>
                </a:solidFill>
              </a:rPr>
              <a:t>No published evidence </a:t>
            </a:r>
            <a:r>
              <a:rPr lang="en-US" dirty="0">
                <a:solidFill>
                  <a:schemeClr val="tx1"/>
                </a:solidFill>
              </a:rPr>
              <a:t>of </a:t>
            </a:r>
            <a:r>
              <a:rPr lang="en-US" dirty="0" smtClean="0">
                <a:solidFill>
                  <a:schemeClr val="tx1"/>
                </a:solidFill>
              </a:rPr>
              <a:t>allergic </a:t>
            </a:r>
            <a:r>
              <a:rPr lang="en-US" dirty="0">
                <a:solidFill>
                  <a:schemeClr val="tx1"/>
                </a:solidFill>
              </a:rPr>
              <a:t>reactions to any GM </a:t>
            </a:r>
            <a:r>
              <a:rPr lang="en-US" dirty="0" smtClean="0">
                <a:solidFill>
                  <a:schemeClr val="tx1"/>
                </a:solidFill>
              </a:rPr>
              <a:t>protein</a:t>
            </a:r>
            <a:endParaRPr lang="en-US" dirty="0"/>
          </a:p>
        </p:txBody>
      </p:sp>
    </p:spTree>
    <p:extLst>
      <p:ext uri="{BB962C8B-B14F-4D97-AF65-F5344CB8AC3E}">
        <p14:creationId xmlns:p14="http://schemas.microsoft.com/office/powerpoint/2010/main" val="470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a:stretch>
            <a:fillRect/>
          </a:stretch>
        </p:blipFill>
        <p:spPr bwMode="auto">
          <a:xfrm>
            <a:off x="841687" y="1412573"/>
            <a:ext cx="7460628" cy="4948896"/>
          </a:xfrm>
          <a:prstGeom prst="rect">
            <a:avLst/>
          </a:prstGeom>
          <a:noFill/>
          <a:ln w="9525">
            <a:noFill/>
            <a:round/>
            <a:headEnd/>
            <a:tailEnd/>
          </a:ln>
        </p:spPr>
      </p:pic>
      <p:sp>
        <p:nvSpPr>
          <p:cNvPr id="6" name="Rectangle 5"/>
          <p:cNvSpPr/>
          <p:nvPr/>
        </p:nvSpPr>
        <p:spPr>
          <a:xfrm>
            <a:off x="4660494" y="1653963"/>
            <a:ext cx="1484671" cy="6861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1"/>
          <p:cNvSpPr>
            <a:spLocks noGrp="1" noChangeArrowheads="1"/>
          </p:cNvSpPr>
          <p:nvPr>
            <p:ph type="title"/>
          </p:nvPr>
        </p:nvSpPr>
        <p:spPr/>
        <p:txBody>
          <a:bodyPr/>
          <a:lstStyle/>
          <a:p>
            <a:r>
              <a:rPr lang="en-GB" dirty="0" err="1" smtClean="0"/>
              <a:t>Allergenicity</a:t>
            </a:r>
            <a:r>
              <a:rPr lang="en-GB" dirty="0" smtClean="0"/>
              <a:t> of GM </a:t>
            </a:r>
            <a:r>
              <a:rPr lang="en-GB" i="1" dirty="0" smtClean="0"/>
              <a:t>vs.</a:t>
            </a:r>
            <a:r>
              <a:rPr lang="en-GB" dirty="0" smtClean="0"/>
              <a:t> Non-GM Soybean Protein Extract</a:t>
            </a:r>
            <a:endParaRPr lang="en-GB" dirty="0"/>
          </a:p>
        </p:txBody>
      </p:sp>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2891520" y="6332843"/>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dirty="0"/>
              <a:t>Clinical &amp; Experimental Allergy</a:t>
            </a:r>
            <a:r>
              <a:rPr lang="en-GB" sz="1000" dirty="0"/>
              <a:t/>
            </a:r>
            <a:br>
              <a:rPr lang="en-GB" sz="1000" dirty="0"/>
            </a:br>
            <a:r>
              <a:rPr lang="en-GB" sz="1000" dirty="0"/>
              <a:t>Volume 36, Issue 2, pages 238-248, 20 JAN 2006 DOI: 10.1111/j.1365-2222.2005.02415.x</a:t>
            </a:r>
            <a:br>
              <a:rPr lang="en-GB" sz="1000" dirty="0"/>
            </a:br>
            <a:r>
              <a:rPr lang="en-GB" sz="1000" dirty="0">
                <a:hlinkClick r:id="rId5"/>
              </a:rPr>
              <a:t>http://onlinelibrary.wiley.com/doi/10.1111/j.1365-2222.2005.02415.x/full#f1</a:t>
            </a:r>
          </a:p>
        </p:txBody>
      </p:sp>
      <p:grpSp>
        <p:nvGrpSpPr>
          <p:cNvPr id="5" name="Group 4"/>
          <p:cNvGrpSpPr/>
          <p:nvPr/>
        </p:nvGrpSpPr>
        <p:grpSpPr>
          <a:xfrm>
            <a:off x="1662367" y="1388943"/>
            <a:ext cx="814647" cy="1039622"/>
            <a:chOff x="1662367" y="1388943"/>
            <a:chExt cx="814647" cy="1039622"/>
          </a:xfrm>
        </p:grpSpPr>
        <p:sp>
          <p:nvSpPr>
            <p:cNvPr id="2" name="Down Arrow 1"/>
            <p:cNvSpPr/>
            <p:nvPr/>
          </p:nvSpPr>
          <p:spPr>
            <a:xfrm>
              <a:off x="1887793" y="1995946"/>
              <a:ext cx="363794" cy="43261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TextBox 2"/>
            <p:cNvSpPr txBox="1"/>
            <p:nvPr/>
          </p:nvSpPr>
          <p:spPr>
            <a:xfrm>
              <a:off x="1662367" y="1388943"/>
              <a:ext cx="814647" cy="646331"/>
            </a:xfrm>
            <a:prstGeom prst="rect">
              <a:avLst/>
            </a:prstGeom>
            <a:noFill/>
          </p:spPr>
          <p:txBody>
            <a:bodyPr wrap="none" rtlCol="0">
              <a:spAutoFit/>
            </a:bodyPr>
            <a:lstStyle/>
            <a:p>
              <a:pPr algn="ctr"/>
              <a:r>
                <a:rPr lang="en-US" b="1" dirty="0" smtClean="0">
                  <a:solidFill>
                    <a:srgbClr val="C00000"/>
                  </a:solidFill>
                </a:rPr>
                <a:t>Non-</a:t>
              </a:r>
              <a:br>
                <a:rPr lang="en-US" b="1" dirty="0" smtClean="0">
                  <a:solidFill>
                    <a:srgbClr val="C00000"/>
                  </a:solidFill>
                </a:rPr>
              </a:br>
              <a:r>
                <a:rPr lang="en-US" b="1" dirty="0" smtClean="0">
                  <a:solidFill>
                    <a:srgbClr val="C00000"/>
                  </a:solidFill>
                </a:rPr>
                <a:t>GMO</a:t>
              </a:r>
              <a:endParaRPr lang="en-US" b="1" dirty="0">
                <a:solidFill>
                  <a:srgbClr val="C00000"/>
                </a:solidFill>
              </a:endParaRPr>
            </a:p>
          </p:txBody>
        </p:sp>
      </p:grpSp>
      <p:grpSp>
        <p:nvGrpSpPr>
          <p:cNvPr id="4" name="Group 3"/>
          <p:cNvGrpSpPr/>
          <p:nvPr/>
        </p:nvGrpSpPr>
        <p:grpSpPr>
          <a:xfrm>
            <a:off x="2501598" y="1665942"/>
            <a:ext cx="785793" cy="762622"/>
            <a:chOff x="2501598" y="1665942"/>
            <a:chExt cx="785793" cy="762622"/>
          </a:xfrm>
        </p:grpSpPr>
        <p:sp>
          <p:nvSpPr>
            <p:cNvPr id="7" name="Down Arrow 6"/>
            <p:cNvSpPr/>
            <p:nvPr/>
          </p:nvSpPr>
          <p:spPr>
            <a:xfrm>
              <a:off x="2712597" y="1995945"/>
              <a:ext cx="363794" cy="43261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TextBox 8"/>
            <p:cNvSpPr txBox="1"/>
            <p:nvPr/>
          </p:nvSpPr>
          <p:spPr>
            <a:xfrm>
              <a:off x="2501598" y="1665942"/>
              <a:ext cx="785793" cy="369332"/>
            </a:xfrm>
            <a:prstGeom prst="rect">
              <a:avLst/>
            </a:prstGeom>
            <a:noFill/>
          </p:spPr>
          <p:txBody>
            <a:bodyPr wrap="none" rtlCol="0">
              <a:spAutoFit/>
            </a:bodyPr>
            <a:lstStyle/>
            <a:p>
              <a:pPr algn="ctr"/>
              <a:r>
                <a:rPr lang="en-US" b="1" dirty="0" smtClean="0">
                  <a:solidFill>
                    <a:srgbClr val="C00000"/>
                  </a:solidFill>
                </a:rPr>
                <a:t>GMO</a:t>
              </a:r>
              <a:endParaRPr lang="en-US" b="1" dirty="0">
                <a:solidFill>
                  <a:srgbClr val="C00000"/>
                </a:solidFill>
              </a:endParaRPr>
            </a:p>
          </p:txBody>
        </p:sp>
      </p:grpSp>
      <p:grpSp>
        <p:nvGrpSpPr>
          <p:cNvPr id="16" name="Group 15"/>
          <p:cNvGrpSpPr/>
          <p:nvPr/>
        </p:nvGrpSpPr>
        <p:grpSpPr>
          <a:xfrm>
            <a:off x="4463849" y="1376964"/>
            <a:ext cx="814647" cy="1039622"/>
            <a:chOff x="1662367" y="1388943"/>
            <a:chExt cx="814647" cy="1039622"/>
          </a:xfrm>
        </p:grpSpPr>
        <p:sp>
          <p:nvSpPr>
            <p:cNvPr id="17" name="Down Arrow 16"/>
            <p:cNvSpPr/>
            <p:nvPr/>
          </p:nvSpPr>
          <p:spPr>
            <a:xfrm>
              <a:off x="1887793" y="1995946"/>
              <a:ext cx="363794" cy="43261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TextBox 17"/>
            <p:cNvSpPr txBox="1"/>
            <p:nvPr/>
          </p:nvSpPr>
          <p:spPr>
            <a:xfrm>
              <a:off x="1662367" y="1388943"/>
              <a:ext cx="814647" cy="646331"/>
            </a:xfrm>
            <a:prstGeom prst="rect">
              <a:avLst/>
            </a:prstGeom>
            <a:noFill/>
          </p:spPr>
          <p:txBody>
            <a:bodyPr wrap="none" rtlCol="0">
              <a:spAutoFit/>
            </a:bodyPr>
            <a:lstStyle/>
            <a:p>
              <a:pPr algn="ctr"/>
              <a:r>
                <a:rPr lang="en-US" b="1" dirty="0" smtClean="0">
                  <a:solidFill>
                    <a:srgbClr val="C00000"/>
                  </a:solidFill>
                </a:rPr>
                <a:t>Non-</a:t>
              </a:r>
              <a:br>
                <a:rPr lang="en-US" b="1" dirty="0" smtClean="0">
                  <a:solidFill>
                    <a:srgbClr val="C00000"/>
                  </a:solidFill>
                </a:rPr>
              </a:br>
              <a:r>
                <a:rPr lang="en-US" b="1" dirty="0" smtClean="0">
                  <a:solidFill>
                    <a:srgbClr val="C00000"/>
                  </a:solidFill>
                </a:rPr>
                <a:t>GMO</a:t>
              </a:r>
              <a:endParaRPr lang="en-US" b="1" dirty="0">
                <a:solidFill>
                  <a:srgbClr val="C00000"/>
                </a:solidFill>
              </a:endParaRPr>
            </a:p>
          </p:txBody>
        </p:sp>
      </p:grpSp>
      <p:grpSp>
        <p:nvGrpSpPr>
          <p:cNvPr id="19" name="Group 18"/>
          <p:cNvGrpSpPr/>
          <p:nvPr/>
        </p:nvGrpSpPr>
        <p:grpSpPr>
          <a:xfrm>
            <a:off x="5371904" y="1653963"/>
            <a:ext cx="785793" cy="762622"/>
            <a:chOff x="2501598" y="1665942"/>
            <a:chExt cx="785793" cy="762622"/>
          </a:xfrm>
        </p:grpSpPr>
        <p:sp>
          <p:nvSpPr>
            <p:cNvPr id="20" name="Down Arrow 19"/>
            <p:cNvSpPr/>
            <p:nvPr/>
          </p:nvSpPr>
          <p:spPr>
            <a:xfrm>
              <a:off x="2712597" y="1995945"/>
              <a:ext cx="363794" cy="43261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2501598" y="1665942"/>
              <a:ext cx="785793" cy="369332"/>
            </a:xfrm>
            <a:prstGeom prst="rect">
              <a:avLst/>
            </a:prstGeom>
            <a:noFill/>
          </p:spPr>
          <p:txBody>
            <a:bodyPr wrap="none" rtlCol="0">
              <a:spAutoFit/>
            </a:bodyPr>
            <a:lstStyle/>
            <a:p>
              <a:pPr algn="ctr"/>
              <a:r>
                <a:rPr lang="en-US" b="1" dirty="0" smtClean="0">
                  <a:solidFill>
                    <a:srgbClr val="C00000"/>
                  </a:solidFill>
                </a:rPr>
                <a:t>GMO</a:t>
              </a:r>
              <a:endParaRPr lang="en-US" b="1" dirty="0">
                <a:solidFill>
                  <a:srgbClr val="C00000"/>
                </a:solidFill>
              </a:endParaRPr>
            </a:p>
          </p:txBody>
        </p:sp>
      </p:grpSp>
      <p:sp>
        <p:nvSpPr>
          <p:cNvPr id="24" name="Rectangle 23"/>
          <p:cNvSpPr/>
          <p:nvPr/>
        </p:nvSpPr>
        <p:spPr>
          <a:xfrm>
            <a:off x="6582700" y="1640910"/>
            <a:ext cx="1484671" cy="6861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6563036" y="1388944"/>
            <a:ext cx="814647" cy="1039622"/>
            <a:chOff x="1662367" y="1388943"/>
            <a:chExt cx="814647" cy="1039622"/>
          </a:xfrm>
        </p:grpSpPr>
        <p:sp>
          <p:nvSpPr>
            <p:cNvPr id="26" name="Down Arrow 25"/>
            <p:cNvSpPr/>
            <p:nvPr/>
          </p:nvSpPr>
          <p:spPr>
            <a:xfrm>
              <a:off x="1887793" y="1995946"/>
              <a:ext cx="363794" cy="43261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TextBox 26"/>
            <p:cNvSpPr txBox="1"/>
            <p:nvPr/>
          </p:nvSpPr>
          <p:spPr>
            <a:xfrm>
              <a:off x="1662367" y="1388943"/>
              <a:ext cx="814647" cy="646331"/>
            </a:xfrm>
            <a:prstGeom prst="rect">
              <a:avLst/>
            </a:prstGeom>
            <a:noFill/>
          </p:spPr>
          <p:txBody>
            <a:bodyPr wrap="none" rtlCol="0">
              <a:spAutoFit/>
            </a:bodyPr>
            <a:lstStyle/>
            <a:p>
              <a:pPr algn="ctr"/>
              <a:r>
                <a:rPr lang="en-US" b="1" dirty="0" smtClean="0">
                  <a:solidFill>
                    <a:srgbClr val="C00000"/>
                  </a:solidFill>
                </a:rPr>
                <a:t>Non-</a:t>
              </a:r>
              <a:br>
                <a:rPr lang="en-US" b="1" dirty="0" smtClean="0">
                  <a:solidFill>
                    <a:srgbClr val="C00000"/>
                  </a:solidFill>
                </a:rPr>
              </a:br>
              <a:r>
                <a:rPr lang="en-US" b="1" dirty="0" smtClean="0">
                  <a:solidFill>
                    <a:srgbClr val="C00000"/>
                  </a:solidFill>
                </a:rPr>
                <a:t>GMO</a:t>
              </a:r>
              <a:endParaRPr lang="en-US" b="1" dirty="0">
                <a:solidFill>
                  <a:srgbClr val="C00000"/>
                </a:solidFill>
              </a:endParaRPr>
            </a:p>
          </p:txBody>
        </p:sp>
      </p:grpSp>
      <p:grpSp>
        <p:nvGrpSpPr>
          <p:cNvPr id="28" name="Group 27"/>
          <p:cNvGrpSpPr/>
          <p:nvPr/>
        </p:nvGrpSpPr>
        <p:grpSpPr>
          <a:xfrm>
            <a:off x="7471091" y="1665943"/>
            <a:ext cx="785793" cy="762622"/>
            <a:chOff x="2501598" y="1665942"/>
            <a:chExt cx="785793" cy="762622"/>
          </a:xfrm>
        </p:grpSpPr>
        <p:sp>
          <p:nvSpPr>
            <p:cNvPr id="29" name="Down Arrow 28"/>
            <p:cNvSpPr/>
            <p:nvPr/>
          </p:nvSpPr>
          <p:spPr>
            <a:xfrm>
              <a:off x="2712597" y="1995945"/>
              <a:ext cx="363794" cy="43261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TextBox 29"/>
            <p:cNvSpPr txBox="1"/>
            <p:nvPr/>
          </p:nvSpPr>
          <p:spPr>
            <a:xfrm>
              <a:off x="2501598" y="1665942"/>
              <a:ext cx="785793" cy="369332"/>
            </a:xfrm>
            <a:prstGeom prst="rect">
              <a:avLst/>
            </a:prstGeom>
            <a:noFill/>
          </p:spPr>
          <p:txBody>
            <a:bodyPr wrap="none" rtlCol="0">
              <a:spAutoFit/>
            </a:bodyPr>
            <a:lstStyle/>
            <a:p>
              <a:pPr algn="ctr"/>
              <a:r>
                <a:rPr lang="en-US" b="1" dirty="0" smtClean="0">
                  <a:solidFill>
                    <a:srgbClr val="C00000"/>
                  </a:solidFill>
                </a:rPr>
                <a:t>GMO</a:t>
              </a:r>
              <a:endParaRPr lang="en-US" b="1" dirty="0">
                <a:solidFill>
                  <a:srgbClr val="C00000"/>
                </a:solidFill>
              </a:endParaRPr>
            </a:p>
          </p:txBody>
        </p:sp>
      </p:grpSp>
    </p:spTree>
    <p:extLst>
      <p:ext uri="{BB962C8B-B14F-4D97-AF65-F5344CB8AC3E}">
        <p14:creationId xmlns:p14="http://schemas.microsoft.com/office/powerpoint/2010/main" val="313504858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22" presetClass="entr" presetSubtype="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par>
                                <p:cTn id="43" presetID="2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up)">
                                      <p:cBhvr>
                                        <p:cTn id="45" dur="500"/>
                                        <p:tgtEl>
                                          <p:spTgt spid="28"/>
                                        </p:tgtEl>
                                      </p:cBhvr>
                                    </p:animEffec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51"/>
                                        </p:tgtEl>
                                      </p:cBhvr>
                                    </p:animEffect>
                                    <p:set>
                                      <p:cBhvr>
                                        <p:cTn id="56" dur="1" fill="hold">
                                          <p:stCondLst>
                                            <p:cond delay="499"/>
                                          </p:stCondLst>
                                        </p:cTn>
                                        <p:tgtEl>
                                          <p:spTgt spid="205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a:rPr>
              <a:t>Scientific Studies on the </a:t>
            </a:r>
            <a:r>
              <a:rPr lang="en-US" dirty="0" smtClean="0">
                <a:latin typeface="verdana"/>
              </a:rPr>
              <a:t>Safety </a:t>
            </a:r>
            <a:r>
              <a:rPr lang="en-US" dirty="0">
                <a:latin typeface="verdana"/>
              </a:rPr>
              <a:t>of Genetically Modified </a:t>
            </a:r>
            <a:r>
              <a:rPr lang="en-US" dirty="0" smtClean="0">
                <a:latin typeface="verdana"/>
              </a:rPr>
              <a:t>Crops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66601524"/>
              </p:ext>
            </p:extLst>
          </p:nvPr>
        </p:nvGraphicFramePr>
        <p:xfrm>
          <a:off x="0" y="1162400"/>
          <a:ext cx="9065342" cy="5468565"/>
        </p:xfrm>
        <a:graphic>
          <a:graphicData uri="http://schemas.openxmlformats.org/drawingml/2006/table">
            <a:tbl>
              <a:tblPr/>
              <a:tblGrid>
                <a:gridCol w="3185652"/>
                <a:gridCol w="938479"/>
                <a:gridCol w="1651041"/>
                <a:gridCol w="868224"/>
                <a:gridCol w="2421946"/>
              </a:tblGrid>
              <a:tr h="171878">
                <a:tc>
                  <a:txBody>
                    <a:bodyPr/>
                    <a:lstStyle/>
                    <a:p>
                      <a:pPr algn="l"/>
                      <a:r>
                        <a:rPr lang="en-US" sz="1400" b="1" dirty="0">
                          <a:effectLst/>
                          <a:latin typeface="verdana"/>
                        </a:rPr>
                        <a:t>Study</a:t>
                      </a:r>
                    </a:p>
                  </a:txBody>
                  <a:tcPr marL="5710" marR="5710" marT="2741" marB="114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r>
                        <a:rPr lang="en-US" sz="1400" b="1" dirty="0">
                          <a:effectLst/>
                          <a:latin typeface="verdana"/>
                        </a:rPr>
                        <a:t>GM crop</a:t>
                      </a:r>
                    </a:p>
                  </a:txBody>
                  <a:tcPr marL="5710" marR="5710" marT="2741" marB="114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r>
                        <a:rPr lang="en-US" sz="1400" b="1" dirty="0">
                          <a:effectLst/>
                          <a:latin typeface="verdana"/>
                        </a:rPr>
                        <a:t>GM trait</a:t>
                      </a:r>
                    </a:p>
                  </a:txBody>
                  <a:tcPr marL="5710" marR="5710" marT="2741" marB="114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r>
                        <a:rPr lang="en-US" sz="1400" b="1" dirty="0">
                          <a:effectLst/>
                          <a:latin typeface="verdana"/>
                        </a:rPr>
                        <a:t>Species</a:t>
                      </a:r>
                    </a:p>
                  </a:txBody>
                  <a:tcPr marL="5710" marR="5710" marT="2741" marB="114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r>
                        <a:rPr lang="en-US" sz="1400" b="1" dirty="0">
                          <a:effectLst/>
                          <a:latin typeface="verdana"/>
                        </a:rPr>
                        <a:t>Conclusion</a:t>
                      </a:r>
                    </a:p>
                  </a:txBody>
                  <a:tcPr marL="5710" marR="5710" marT="2741" marB="114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01635">
                <a:tc>
                  <a:txBody>
                    <a:bodyPr/>
                    <a:lstStyle/>
                    <a:p>
                      <a:pPr fontAlgn="t"/>
                      <a:r>
                        <a:rPr lang="en-US" sz="1200" dirty="0" err="1">
                          <a:effectLst/>
                          <a:latin typeface="verdana"/>
                        </a:rPr>
                        <a:t>MacKenzie</a:t>
                      </a:r>
                      <a:r>
                        <a:rPr lang="en-US" sz="1200" dirty="0">
                          <a:effectLst/>
                          <a:latin typeface="verdana"/>
                        </a:rPr>
                        <a:t> et al. (</a:t>
                      </a:r>
                      <a:r>
                        <a:rPr lang="en-US" sz="1200" dirty="0" smtClean="0">
                          <a:effectLst/>
                          <a:latin typeface="verdana"/>
                        </a:rPr>
                        <a:t>2007)</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 toxin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35974">
                <a:tc>
                  <a:txBody>
                    <a:bodyPr/>
                    <a:lstStyle/>
                    <a:p>
                      <a:pPr fontAlgn="t"/>
                      <a:r>
                        <a:rPr lang="en-US" sz="1200" dirty="0" err="1">
                          <a:effectLst/>
                          <a:latin typeface="verdana"/>
                        </a:rPr>
                        <a:t>Malley</a:t>
                      </a:r>
                      <a:r>
                        <a:rPr lang="en-US" sz="1200" dirty="0">
                          <a:effectLst/>
                          <a:latin typeface="verdana"/>
                        </a:rPr>
                        <a:t> et al. (</a:t>
                      </a:r>
                      <a:r>
                        <a:rPr lang="en-US" sz="1200" dirty="0" smtClean="0">
                          <a:effectLst/>
                          <a:latin typeface="verdana"/>
                        </a:rPr>
                        <a:t>2007)</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 toxin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62190">
                <a:tc>
                  <a:txBody>
                    <a:bodyPr/>
                    <a:lstStyle/>
                    <a:p>
                      <a:pPr fontAlgn="t"/>
                      <a:r>
                        <a:rPr lang="en-US" sz="1200" dirty="0">
                          <a:effectLst/>
                          <a:latin typeface="verdana"/>
                        </a:rPr>
                        <a:t>Healy et al. (</a:t>
                      </a:r>
                      <a:r>
                        <a:rPr lang="en-US" sz="1200" dirty="0" smtClean="0">
                          <a:effectLst/>
                          <a:latin typeface="verdana"/>
                        </a:rPr>
                        <a:t>2008)</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Bt/Roundup</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67419">
                <a:tc>
                  <a:txBody>
                    <a:bodyPr/>
                    <a:lstStyle/>
                    <a:p>
                      <a:pPr fontAlgn="t"/>
                      <a:r>
                        <a:rPr lang="en-US" sz="1200" dirty="0">
                          <a:effectLst/>
                          <a:latin typeface="verdana"/>
                        </a:rPr>
                        <a:t>(He et al. (</a:t>
                      </a:r>
                      <a:r>
                        <a:rPr lang="en-US" sz="1200" dirty="0" smtClean="0">
                          <a:effectLst/>
                          <a:latin typeface="verdana"/>
                        </a:rPr>
                        <a:t>2008)</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err="1">
                          <a:effectLst/>
                          <a:latin typeface="verdana"/>
                        </a:rPr>
                        <a:t>Bt</a:t>
                      </a:r>
                      <a:r>
                        <a:rPr lang="en-US" sz="1200" dirty="0">
                          <a:effectLst/>
                          <a:latin typeface="verdana"/>
                        </a:rPr>
                        <a:t> toxin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Minor differences due to flour diet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67419">
                <a:tc>
                  <a:txBody>
                    <a:bodyPr/>
                    <a:lstStyle/>
                    <a:p>
                      <a:pPr fontAlgn="t"/>
                      <a:r>
                        <a:rPr lang="en-US" sz="1200" dirty="0">
                          <a:effectLst/>
                          <a:latin typeface="verdana"/>
                        </a:rPr>
                        <a:t>(He et al. (</a:t>
                      </a:r>
                      <a:r>
                        <a:rPr lang="en-US" sz="1200" dirty="0" smtClean="0">
                          <a:effectLst/>
                          <a:latin typeface="verdana"/>
                        </a:rPr>
                        <a:t>2009)</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lysine-rich</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94413">
                <a:tc>
                  <a:txBody>
                    <a:bodyPr/>
                    <a:lstStyle/>
                    <a:p>
                      <a:pPr fontAlgn="t"/>
                      <a:r>
                        <a:rPr lang="da-DK" sz="1200" dirty="0">
                          <a:effectLst/>
                          <a:latin typeface="verdana"/>
                        </a:rPr>
                        <a:t>Tutel'ian et al. (</a:t>
                      </a:r>
                      <a:r>
                        <a:rPr lang="da-DK" sz="1200" dirty="0" smtClean="0">
                          <a:effectLst/>
                          <a:latin typeface="verdana"/>
                        </a:rPr>
                        <a:t>2008, </a:t>
                      </a:r>
                      <a:r>
                        <a:rPr lang="da-DK" sz="1200" dirty="0">
                          <a:effectLst/>
                          <a:latin typeface="verdana"/>
                        </a:rPr>
                        <a:t>2009</a:t>
                      </a:r>
                      <a:r>
                        <a:rPr lang="da-DK" sz="1200" dirty="0" smtClean="0">
                          <a:effectLst/>
                          <a:latin typeface="verdana"/>
                        </a:rPr>
                        <a:t>); </a:t>
                      </a:r>
                      <a:r>
                        <a:rPr lang="da-DK" sz="1200" dirty="0">
                          <a:effectLst/>
                          <a:latin typeface="verdana"/>
                        </a:rPr>
                        <a:t>Tyshko et al. (</a:t>
                      </a:r>
                      <a:r>
                        <a:rPr lang="da-DK" sz="1200" dirty="0" smtClean="0">
                          <a:effectLst/>
                          <a:latin typeface="verdana"/>
                        </a:rPr>
                        <a:t>2008, 2009)</a:t>
                      </a:r>
                      <a:endParaRPr lang="da-DK"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Bt/Roundup</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9362">
                <a:tc>
                  <a:txBody>
                    <a:bodyPr/>
                    <a:lstStyle/>
                    <a:p>
                      <a:pPr fontAlgn="t"/>
                      <a:r>
                        <a:rPr lang="en-US" sz="1200" dirty="0" err="1">
                          <a:effectLst/>
                          <a:latin typeface="verdana"/>
                        </a:rPr>
                        <a:t>Appenzeller</a:t>
                      </a:r>
                      <a:r>
                        <a:rPr lang="en-US" sz="1200" dirty="0">
                          <a:effectLst/>
                          <a:latin typeface="verdana"/>
                        </a:rPr>
                        <a:t> et al. (</a:t>
                      </a:r>
                      <a:r>
                        <a:rPr lang="en-US" sz="1200" dirty="0" smtClean="0">
                          <a:effectLst/>
                          <a:latin typeface="verdana"/>
                        </a:rPr>
                        <a:t>2009)</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 glufosinate-ammonium herbicide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4133">
                <a:tc>
                  <a:txBody>
                    <a:bodyPr/>
                    <a:lstStyle/>
                    <a:p>
                      <a:pPr fontAlgn="t"/>
                      <a:r>
                        <a:rPr lang="en-US" sz="1200" dirty="0" err="1">
                          <a:effectLst/>
                          <a:latin typeface="verdana"/>
                        </a:rPr>
                        <a:t>Appenzeller</a:t>
                      </a:r>
                      <a:r>
                        <a:rPr lang="en-US" sz="1200" dirty="0">
                          <a:effectLst/>
                          <a:latin typeface="verdana"/>
                        </a:rPr>
                        <a:t> et al. (</a:t>
                      </a:r>
                      <a:r>
                        <a:rPr lang="en-US" sz="1200" dirty="0" smtClean="0">
                          <a:effectLst/>
                          <a:latin typeface="verdana"/>
                        </a:rPr>
                        <a:t>2009)</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Roundup Ready and </a:t>
                      </a:r>
                      <a:r>
                        <a:rPr lang="en-US" sz="1200" dirty="0" smtClean="0">
                          <a:effectLst/>
                          <a:latin typeface="verdana"/>
                        </a:rPr>
                        <a:t>herbicide </a:t>
                      </a:r>
                      <a:r>
                        <a:rPr lang="en-US" sz="1200" dirty="0">
                          <a:effectLst/>
                          <a:latin typeface="verdana"/>
                        </a:rPr>
                        <a:t>resistance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92790">
                <a:tc>
                  <a:txBody>
                    <a:bodyPr/>
                    <a:lstStyle/>
                    <a:p>
                      <a:pPr fontAlgn="t"/>
                      <a:r>
                        <a:rPr lang="en-US" sz="1200" dirty="0" err="1">
                          <a:effectLst/>
                          <a:latin typeface="verdana"/>
                        </a:rPr>
                        <a:t>Juberg</a:t>
                      </a:r>
                      <a:r>
                        <a:rPr lang="en-US" sz="1200" dirty="0">
                          <a:effectLst/>
                          <a:latin typeface="verdana"/>
                        </a:rPr>
                        <a:t> et al. (</a:t>
                      </a:r>
                      <a:r>
                        <a:rPr lang="en-US" sz="1200" dirty="0" smtClean="0">
                          <a:effectLst/>
                          <a:latin typeface="verdana"/>
                        </a:rPr>
                        <a:t>2009)</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 toxin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mice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9505">
                <a:tc>
                  <a:txBody>
                    <a:bodyPr/>
                    <a:lstStyle/>
                    <a:p>
                      <a:pPr fontAlgn="t"/>
                      <a:r>
                        <a:rPr lang="en-US" sz="1200" dirty="0" err="1">
                          <a:effectLst/>
                          <a:latin typeface="verdana"/>
                        </a:rPr>
                        <a:t>Buzoianu</a:t>
                      </a:r>
                      <a:r>
                        <a:rPr lang="en-US" sz="1200" dirty="0">
                          <a:effectLst/>
                          <a:latin typeface="verdana"/>
                        </a:rPr>
                        <a:t> et al. (</a:t>
                      </a:r>
                      <a:r>
                        <a:rPr lang="en-US" sz="1200" dirty="0" smtClean="0">
                          <a:effectLst/>
                          <a:latin typeface="verdana"/>
                        </a:rPr>
                        <a:t>2012)</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Corn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pigs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08380">
                <a:tc>
                  <a:txBody>
                    <a:bodyPr/>
                    <a:lstStyle/>
                    <a:p>
                      <a:pPr fontAlgn="t"/>
                      <a:r>
                        <a:rPr lang="en-US" sz="1200" dirty="0">
                          <a:effectLst/>
                          <a:latin typeface="verdana"/>
                        </a:rPr>
                        <a:t>(</a:t>
                      </a:r>
                      <a:r>
                        <a:rPr lang="en-US" sz="1200" dirty="0" err="1">
                          <a:effectLst/>
                          <a:latin typeface="verdana"/>
                        </a:rPr>
                        <a:t>Schrøder</a:t>
                      </a:r>
                      <a:r>
                        <a:rPr lang="en-US" sz="1200" dirty="0">
                          <a:effectLst/>
                          <a:latin typeface="verdana"/>
                        </a:rPr>
                        <a:t> et al., </a:t>
                      </a:r>
                      <a:r>
                        <a:rPr lang="en-US" sz="1200" dirty="0" smtClean="0">
                          <a:effectLst/>
                          <a:latin typeface="verdana"/>
                        </a:rPr>
                        <a:t>2007)</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Rice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4133">
                <a:tc>
                  <a:txBody>
                    <a:bodyPr/>
                    <a:lstStyle/>
                    <a:p>
                      <a:pPr fontAlgn="t"/>
                      <a:r>
                        <a:rPr lang="en-US" sz="1200" dirty="0" err="1">
                          <a:effectLst/>
                          <a:latin typeface="verdana"/>
                        </a:rPr>
                        <a:t>Domon</a:t>
                      </a:r>
                      <a:r>
                        <a:rPr lang="en-US" sz="1200" dirty="0">
                          <a:effectLst/>
                          <a:latin typeface="verdana"/>
                        </a:rPr>
                        <a:t> et al. (</a:t>
                      </a:r>
                      <a:r>
                        <a:rPr lang="en-US" sz="1200" dirty="0" smtClean="0">
                          <a:effectLst/>
                          <a:latin typeface="verdana"/>
                        </a:rPr>
                        <a:t>2009)</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Rice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Japanese cedar</a:t>
                      </a:r>
                      <a:br>
                        <a:rPr lang="en-US" sz="1200">
                          <a:effectLst/>
                          <a:latin typeface="verdana"/>
                        </a:rPr>
                      </a:br>
                      <a:r>
                        <a:rPr lang="en-US" sz="1200">
                          <a:effectLst/>
                          <a:latin typeface="verdana"/>
                        </a:rPr>
                        <a:t>pollen allergens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macaque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476">
                <a:tc>
                  <a:txBody>
                    <a:bodyPr/>
                    <a:lstStyle/>
                    <a:p>
                      <a:pPr fontAlgn="t"/>
                      <a:r>
                        <a:rPr lang="en-US" sz="1200" dirty="0">
                          <a:effectLst/>
                          <a:latin typeface="verdana"/>
                        </a:rPr>
                        <a:t>(McNaughton et al. (</a:t>
                      </a:r>
                      <a:r>
                        <a:rPr lang="en-US" sz="1200" dirty="0" smtClean="0">
                          <a:effectLst/>
                          <a:latin typeface="verdana"/>
                        </a:rPr>
                        <a:t>2007)</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Soybean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Bt toxin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chickens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95931">
                <a:tc>
                  <a:txBody>
                    <a:bodyPr/>
                    <a:lstStyle/>
                    <a:p>
                      <a:pPr fontAlgn="t"/>
                      <a:r>
                        <a:rPr lang="en-US" sz="1200" dirty="0" err="1">
                          <a:effectLst/>
                          <a:latin typeface="verdana"/>
                        </a:rPr>
                        <a:t>Appenzeller</a:t>
                      </a:r>
                      <a:r>
                        <a:rPr lang="en-US" sz="1200" dirty="0">
                          <a:effectLst/>
                          <a:latin typeface="verdana"/>
                        </a:rPr>
                        <a:t> et al. (</a:t>
                      </a:r>
                      <a:r>
                        <a:rPr lang="en-US" sz="1200" dirty="0" smtClean="0">
                          <a:effectLst/>
                          <a:latin typeface="verdana"/>
                        </a:rPr>
                        <a:t>2008)</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Soybean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Roundup Ready and </a:t>
                      </a:r>
                      <a:r>
                        <a:rPr lang="en-US" sz="1200" dirty="0" smtClean="0">
                          <a:effectLst/>
                          <a:latin typeface="verdana"/>
                        </a:rPr>
                        <a:t>other herbicide</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476">
                <a:tc>
                  <a:txBody>
                    <a:bodyPr/>
                    <a:lstStyle/>
                    <a:p>
                      <a:pPr fontAlgn="t"/>
                      <a:r>
                        <a:rPr lang="en-US" sz="1200" dirty="0">
                          <a:effectLst/>
                          <a:latin typeface="verdana"/>
                        </a:rPr>
                        <a:t>McNaughton et al. (</a:t>
                      </a:r>
                      <a:r>
                        <a:rPr lang="en-US" sz="1200" dirty="0" smtClean="0">
                          <a:effectLst/>
                          <a:latin typeface="verdana"/>
                        </a:rPr>
                        <a:t>2008)</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Soybean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Roundup Ready </a:t>
                      </a:r>
                      <a:r>
                        <a:rPr lang="en-US" sz="1200">
                          <a:effectLst/>
                          <a:latin typeface="verdana"/>
                        </a:rPr>
                        <a:t>and </a:t>
                      </a:r>
                      <a:r>
                        <a:rPr lang="en-US" sz="1200" smtClean="0">
                          <a:effectLst/>
                          <a:latin typeface="verdana"/>
                        </a:rPr>
                        <a:t>other herbicide</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chickens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35333">
                <a:tc>
                  <a:txBody>
                    <a:bodyPr/>
                    <a:lstStyle/>
                    <a:p>
                      <a:pPr fontAlgn="t"/>
                      <a:r>
                        <a:rPr lang="en-US" sz="1200" dirty="0">
                          <a:effectLst/>
                          <a:latin typeface="verdana"/>
                        </a:rPr>
                        <a:t>Delaney et al. (</a:t>
                      </a:r>
                      <a:r>
                        <a:rPr lang="en-US" sz="1200" dirty="0" smtClean="0">
                          <a:effectLst/>
                          <a:latin typeface="verdana"/>
                        </a:rPr>
                        <a:t>2008)</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Soybean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herbicide, monounsaturated oleic acid </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rats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No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11448">
                <a:tc>
                  <a:txBody>
                    <a:bodyPr/>
                    <a:lstStyle/>
                    <a:p>
                      <a:pPr fontAlgn="t"/>
                      <a:r>
                        <a:rPr lang="en-US" sz="1200" dirty="0" err="1">
                          <a:effectLst/>
                          <a:latin typeface="verdana"/>
                        </a:rPr>
                        <a:t>Battistelli</a:t>
                      </a:r>
                      <a:r>
                        <a:rPr lang="en-US" sz="1200" dirty="0">
                          <a:effectLst/>
                          <a:latin typeface="verdana"/>
                        </a:rPr>
                        <a:t> et al. (</a:t>
                      </a:r>
                      <a:r>
                        <a:rPr lang="en-US" sz="1200" dirty="0" smtClean="0">
                          <a:effectLst/>
                          <a:latin typeface="verdana"/>
                        </a:rPr>
                        <a:t>2010)</a:t>
                      </a:r>
                      <a:endParaRPr lang="en-US" sz="1200" dirty="0">
                        <a:effectLst/>
                        <a:latin typeface="verdana"/>
                      </a:endParaRP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Soybean</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Roundup Ready</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a:effectLst/>
                          <a:latin typeface="verdana"/>
                        </a:rPr>
                        <a:t>mice</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fontAlgn="t"/>
                      <a:r>
                        <a:rPr lang="en-US" sz="1200" dirty="0">
                          <a:effectLst/>
                          <a:latin typeface="verdana"/>
                        </a:rPr>
                        <a:t>No differences in structure or flora, some </a:t>
                      </a:r>
                      <a:r>
                        <a:rPr lang="en-US" sz="1200" dirty="0" err="1">
                          <a:effectLst/>
                          <a:latin typeface="verdana"/>
                        </a:rPr>
                        <a:t>mucin</a:t>
                      </a:r>
                      <a:r>
                        <a:rPr lang="en-US" sz="1200" dirty="0">
                          <a:effectLst/>
                          <a:latin typeface="verdana"/>
                        </a:rPr>
                        <a:t> differences</a:t>
                      </a:r>
                    </a:p>
                  </a:txBody>
                  <a:tcPr marL="5710" marR="5710" marT="2741" marB="274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25817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Environmental </a:t>
            </a:r>
            <a:r>
              <a:rPr lang="en-US" dirty="0"/>
              <a:t>concerns</a:t>
            </a:r>
          </a:p>
        </p:txBody>
      </p:sp>
      <p:sp>
        <p:nvSpPr>
          <p:cNvPr id="3" name="Content Placeholder 2"/>
          <p:cNvSpPr>
            <a:spLocks noGrp="1"/>
          </p:cNvSpPr>
          <p:nvPr>
            <p:ph idx="1"/>
          </p:nvPr>
        </p:nvSpPr>
        <p:spPr/>
        <p:txBody>
          <a:bodyPr/>
          <a:lstStyle/>
          <a:p>
            <a:r>
              <a:rPr lang="en-US" dirty="0" smtClean="0"/>
              <a:t>Development </a:t>
            </a:r>
            <a:r>
              <a:rPr lang="en-US" dirty="0"/>
              <a:t>of resistance in </a:t>
            </a:r>
            <a:r>
              <a:rPr lang="en-US" dirty="0" err="1"/>
              <a:t>Bt</a:t>
            </a:r>
            <a:r>
              <a:rPr lang="en-US" dirty="0"/>
              <a:t> crop target </a:t>
            </a:r>
            <a:r>
              <a:rPr lang="en-US" dirty="0" smtClean="0"/>
              <a:t>organisms</a:t>
            </a:r>
          </a:p>
          <a:p>
            <a:r>
              <a:rPr lang="en-US" dirty="0" smtClean="0"/>
              <a:t>Tolerance </a:t>
            </a:r>
            <a:r>
              <a:rPr lang="en-US" dirty="0"/>
              <a:t>in weeds to complementary herbicides used in </a:t>
            </a:r>
            <a:r>
              <a:rPr lang="en-US" dirty="0" smtClean="0"/>
              <a:t>GM </a:t>
            </a:r>
            <a:r>
              <a:rPr lang="en-US" dirty="0"/>
              <a:t>crops</a:t>
            </a:r>
            <a:r>
              <a:rPr lang="en-US" dirty="0" smtClean="0"/>
              <a:t>.</a:t>
            </a:r>
          </a:p>
          <a:p>
            <a:r>
              <a:rPr lang="en-US" dirty="0" smtClean="0"/>
              <a:t>Does </a:t>
            </a:r>
            <a:r>
              <a:rPr lang="en-US" dirty="0" err="1" smtClean="0"/>
              <a:t>Bt</a:t>
            </a:r>
            <a:r>
              <a:rPr lang="en-US" dirty="0" smtClean="0"/>
              <a:t> in pests adversely affect the pest predators?</a:t>
            </a:r>
          </a:p>
          <a:p>
            <a:r>
              <a:rPr lang="en-US" dirty="0" smtClean="0"/>
              <a:t>Can GM traits be transferred to wild, non-GM relative plants?</a:t>
            </a:r>
            <a:endParaRPr lang="en-US" dirty="0"/>
          </a:p>
        </p:txBody>
      </p:sp>
    </p:spTree>
    <p:extLst>
      <p:ext uri="{BB962C8B-B14F-4D97-AF65-F5344CB8AC3E}">
        <p14:creationId xmlns:p14="http://schemas.microsoft.com/office/powerpoint/2010/main" val="3402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a:t>
            </a:r>
            <a:r>
              <a:rPr lang="en-US" dirty="0" smtClean="0"/>
              <a:t>Benefits </a:t>
            </a:r>
            <a:r>
              <a:rPr lang="en-US" dirty="0"/>
              <a:t>of GMO</a:t>
            </a:r>
          </a:p>
        </p:txBody>
      </p:sp>
      <p:sp>
        <p:nvSpPr>
          <p:cNvPr id="3" name="Content Placeholder 2"/>
          <p:cNvSpPr>
            <a:spLocks noGrp="1"/>
          </p:cNvSpPr>
          <p:nvPr>
            <p:ph idx="1"/>
          </p:nvPr>
        </p:nvSpPr>
        <p:spPr/>
        <p:txBody>
          <a:bodyPr/>
          <a:lstStyle/>
          <a:p>
            <a:r>
              <a:rPr lang="en-US" dirty="0" err="1"/>
              <a:t>Bt</a:t>
            </a:r>
            <a:r>
              <a:rPr lang="en-US" dirty="0"/>
              <a:t> </a:t>
            </a:r>
            <a:r>
              <a:rPr lang="en-US" dirty="0" smtClean="0"/>
              <a:t>cotton yields up to 50% higher</a:t>
            </a:r>
          </a:p>
          <a:p>
            <a:r>
              <a:rPr lang="en-US" dirty="0" smtClean="0"/>
              <a:t>Pesticide costs 16%-70% less</a:t>
            </a:r>
          </a:p>
          <a:p>
            <a:r>
              <a:rPr lang="en-US" dirty="0" smtClean="0"/>
              <a:t>BT corn yields 5%-25% higher</a:t>
            </a:r>
          </a:p>
          <a:p>
            <a:r>
              <a:rPr lang="en-US" dirty="0" smtClean="0"/>
              <a:t>Gross margins 10%-17% higher</a:t>
            </a:r>
          </a:p>
          <a:p>
            <a:r>
              <a:rPr lang="en-US" dirty="0" smtClean="0"/>
              <a:t>Marginal economic benefit for GM soybeans</a:t>
            </a:r>
          </a:p>
          <a:p>
            <a:r>
              <a:rPr lang="en-US" dirty="0" smtClean="0"/>
              <a:t>Benefits for GM farming are higher in </a:t>
            </a:r>
            <a:r>
              <a:rPr lang="en-US" dirty="0">
                <a:solidFill>
                  <a:schemeClr val="tx1"/>
                </a:solidFill>
              </a:rPr>
              <a:t>developing countries compared with developed </a:t>
            </a:r>
            <a:r>
              <a:rPr lang="en-US" dirty="0" smtClean="0">
                <a:solidFill>
                  <a:schemeClr val="tx1"/>
                </a:solidFill>
              </a:rPr>
              <a:t>countries</a:t>
            </a:r>
          </a:p>
          <a:p>
            <a:r>
              <a:rPr lang="en-US" dirty="0" smtClean="0">
                <a:solidFill>
                  <a:schemeClr val="tx1"/>
                </a:solidFill>
              </a:rPr>
              <a:t>Estimated $7 billion/year benefit to farmers</a:t>
            </a:r>
            <a:endParaRPr lang="en-US" dirty="0"/>
          </a:p>
        </p:txBody>
      </p:sp>
    </p:spTree>
    <p:extLst>
      <p:ext uri="{BB962C8B-B14F-4D97-AF65-F5344CB8AC3E}">
        <p14:creationId xmlns:p14="http://schemas.microsoft.com/office/powerpoint/2010/main" val="20541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GMOs and Christianity</a:t>
            </a:r>
            <a:endParaRPr lang="en-US" sz="4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2973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GMOs and the Bible</a:t>
            </a:r>
            <a:endParaRPr lang="en-US" dirty="0"/>
          </a:p>
        </p:txBody>
      </p:sp>
      <p:sp>
        <p:nvSpPr>
          <p:cNvPr id="3" name="Content Placeholder 2"/>
          <p:cNvSpPr>
            <a:spLocks noGrp="1"/>
          </p:cNvSpPr>
          <p:nvPr>
            <p:ph idx="1"/>
          </p:nvPr>
        </p:nvSpPr>
        <p:spPr>
          <a:xfrm>
            <a:off x="317218" y="1149292"/>
            <a:ext cx="8485366" cy="5477650"/>
          </a:xfrm>
        </p:spPr>
        <p:txBody>
          <a:bodyPr>
            <a:normAutofit/>
          </a:bodyPr>
          <a:lstStyle/>
          <a:p>
            <a:r>
              <a:rPr lang="en-US" dirty="0" smtClean="0"/>
              <a:t>No </a:t>
            </a:r>
            <a:r>
              <a:rPr lang="en-US" dirty="0"/>
              <a:t>dietary restrictions </a:t>
            </a:r>
            <a:r>
              <a:rPr lang="en-US" dirty="0" smtClean="0"/>
              <a:t>in Christianity</a:t>
            </a:r>
          </a:p>
          <a:p>
            <a:r>
              <a:rPr lang="en-US" dirty="0"/>
              <a:t>Therefore no one is to act as your judge in regard to food or drink or in respect to a festival or a new moon or a Sabbath day—things which are a mere shadow of what is to come; but the substance belongs to Christ. (</a:t>
            </a:r>
            <a:r>
              <a:rPr lang="en-US" i="1" dirty="0"/>
              <a:t>Colossians 2:16-17</a:t>
            </a:r>
            <a:r>
              <a:rPr lang="en-US" dirty="0" smtClean="0"/>
              <a:t>)</a:t>
            </a:r>
          </a:p>
          <a:p>
            <a:r>
              <a:rPr lang="en-US" dirty="0" smtClean="0"/>
              <a:t>Orthodox Judaism does not oppose GMO</a:t>
            </a:r>
            <a:endParaRPr lang="en-US" dirty="0"/>
          </a:p>
        </p:txBody>
      </p:sp>
    </p:spTree>
    <p:extLst>
      <p:ext uri="{BB962C8B-B14F-4D97-AF65-F5344CB8AC3E}">
        <p14:creationId xmlns:p14="http://schemas.microsoft.com/office/powerpoint/2010/main" val="26664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We Playing God?</a:t>
            </a:r>
            <a:endParaRPr lang="en-US" dirty="0"/>
          </a:p>
        </p:txBody>
      </p:sp>
      <p:sp>
        <p:nvSpPr>
          <p:cNvPr id="3" name="Content Placeholder 2"/>
          <p:cNvSpPr>
            <a:spLocks noGrp="1"/>
          </p:cNvSpPr>
          <p:nvPr>
            <p:ph idx="1"/>
          </p:nvPr>
        </p:nvSpPr>
        <p:spPr>
          <a:xfrm>
            <a:off x="317218" y="1149292"/>
            <a:ext cx="8485366" cy="5477650"/>
          </a:xfrm>
        </p:spPr>
        <p:txBody>
          <a:bodyPr>
            <a:normAutofit/>
          </a:bodyPr>
          <a:lstStyle/>
          <a:p>
            <a:r>
              <a:rPr lang="en-US" dirty="0" smtClean="0"/>
              <a:t>Scientists are playing God?</a:t>
            </a:r>
          </a:p>
          <a:p>
            <a:r>
              <a:rPr lang="en-US" dirty="0" smtClean="0">
                <a:solidFill>
                  <a:schemeClr val="tx1"/>
                </a:solidFill>
              </a:rPr>
              <a:t>Human </a:t>
            </a:r>
            <a:r>
              <a:rPr lang="en-US" dirty="0">
                <a:solidFill>
                  <a:schemeClr val="tx1"/>
                </a:solidFill>
              </a:rPr>
              <a:t>beings have been breeding plants for thousands of </a:t>
            </a:r>
            <a:r>
              <a:rPr lang="en-US" dirty="0" smtClean="0">
                <a:solidFill>
                  <a:schemeClr val="tx1"/>
                </a:solidFill>
              </a:rPr>
              <a:t>years</a:t>
            </a:r>
            <a:endParaRPr lang="en-US" dirty="0"/>
          </a:p>
        </p:txBody>
      </p:sp>
    </p:spTree>
    <p:extLst>
      <p:ext uri="{BB962C8B-B14F-4D97-AF65-F5344CB8AC3E}">
        <p14:creationId xmlns:p14="http://schemas.microsoft.com/office/powerpoint/2010/main" val="20034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Modification of Corn</a:t>
            </a:r>
            <a:endParaRPr lang="en-US" dirty="0"/>
          </a:p>
        </p:txBody>
      </p:sp>
      <p:grpSp>
        <p:nvGrpSpPr>
          <p:cNvPr id="9" name="Group 8"/>
          <p:cNvGrpSpPr/>
          <p:nvPr/>
        </p:nvGrpSpPr>
        <p:grpSpPr>
          <a:xfrm>
            <a:off x="3572124" y="911237"/>
            <a:ext cx="5571876" cy="5942237"/>
            <a:chOff x="3572124" y="911237"/>
            <a:chExt cx="5571876" cy="5942237"/>
          </a:xfrm>
        </p:grpSpPr>
        <p:grpSp>
          <p:nvGrpSpPr>
            <p:cNvPr id="6" name="Group 5"/>
            <p:cNvGrpSpPr/>
            <p:nvPr/>
          </p:nvGrpSpPr>
          <p:grpSpPr>
            <a:xfrm>
              <a:off x="3572124" y="911237"/>
              <a:ext cx="5571876" cy="5676140"/>
              <a:chOff x="0" y="1010820"/>
              <a:chExt cx="5571876" cy="5676140"/>
            </a:xfrm>
          </p:grpSpPr>
          <p:pic>
            <p:nvPicPr>
              <p:cNvPr id="2050" name="Picture 2" descr="D:\Pictures\GMO\teosinte.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1010820"/>
                <a:ext cx="5571876" cy="567614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3371" y="1086422"/>
                <a:ext cx="2888055" cy="2888055"/>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5784514" y="6330254"/>
              <a:ext cx="2225289" cy="523220"/>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TEOSINTE</a:t>
              </a:r>
              <a:endParaRPr lang="en-US" sz="2800" b="1" dirty="0">
                <a:ln/>
                <a:solidFill>
                  <a:schemeClr val="accent3"/>
                </a:solidFill>
              </a:endParaRPr>
            </a:p>
          </p:txBody>
        </p:sp>
      </p:grpSp>
      <p:grpSp>
        <p:nvGrpSpPr>
          <p:cNvPr id="3" name="Group 2"/>
          <p:cNvGrpSpPr/>
          <p:nvPr/>
        </p:nvGrpSpPr>
        <p:grpSpPr>
          <a:xfrm>
            <a:off x="0" y="909504"/>
            <a:ext cx="4607202" cy="5943970"/>
            <a:chOff x="0" y="909504"/>
            <a:chExt cx="4607202" cy="5943970"/>
          </a:xfrm>
        </p:grpSpPr>
        <p:grpSp>
          <p:nvGrpSpPr>
            <p:cNvPr id="5" name="Group 4"/>
            <p:cNvGrpSpPr/>
            <p:nvPr/>
          </p:nvGrpSpPr>
          <p:grpSpPr>
            <a:xfrm>
              <a:off x="0" y="909504"/>
              <a:ext cx="4266488" cy="5867986"/>
              <a:chOff x="4877512" y="818974"/>
              <a:chExt cx="4266488" cy="5867986"/>
            </a:xfrm>
          </p:grpSpPr>
          <p:pic>
            <p:nvPicPr>
              <p:cNvPr id="2051" name="Picture 3" descr="D:\Pictures\GMO\corn.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877512" y="818974"/>
                <a:ext cx="4266488" cy="586798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959788" y="873965"/>
                <a:ext cx="2888055" cy="2888055"/>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376830" y="6330254"/>
              <a:ext cx="3230372" cy="523220"/>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MODERN CORN</a:t>
              </a:r>
              <a:endParaRPr lang="en-US" sz="2800" b="1" dirty="0">
                <a:ln/>
                <a:solidFill>
                  <a:schemeClr val="accent3"/>
                </a:solidFill>
              </a:endParaRPr>
            </a:p>
          </p:txBody>
        </p:sp>
      </p:grpSp>
    </p:spTree>
    <p:extLst>
      <p:ext uri="{BB962C8B-B14F-4D97-AF65-F5344CB8AC3E}">
        <p14:creationId xmlns:p14="http://schemas.microsoft.com/office/powerpoint/2010/main" val="265710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9143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Genetic Modification of Carrots</a:t>
            </a:r>
            <a:endParaRPr lang="en-US" dirty="0">
              <a:solidFill>
                <a:schemeClr val="bg1"/>
              </a:solidFill>
            </a:endParaRPr>
          </a:p>
        </p:txBody>
      </p:sp>
      <p:sp>
        <p:nvSpPr>
          <p:cNvPr id="8" name="TextBox 7"/>
          <p:cNvSpPr txBox="1"/>
          <p:nvPr/>
        </p:nvSpPr>
        <p:spPr>
          <a:xfrm>
            <a:off x="6008847" y="6330254"/>
            <a:ext cx="2478564" cy="523220"/>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bg1"/>
                </a:solidFill>
              </a:rPr>
              <a:t>Wild Carrot</a:t>
            </a:r>
            <a:endParaRPr lang="en-US" sz="2800" b="1" dirty="0">
              <a:ln/>
              <a:solidFill>
                <a:schemeClr val="bg1"/>
              </a:solidFill>
            </a:endParaRPr>
          </a:p>
        </p:txBody>
      </p:sp>
      <p:sp>
        <p:nvSpPr>
          <p:cNvPr id="11" name="TextBox 10"/>
          <p:cNvSpPr txBox="1"/>
          <p:nvPr/>
        </p:nvSpPr>
        <p:spPr>
          <a:xfrm>
            <a:off x="540870" y="6330254"/>
            <a:ext cx="4902304" cy="523220"/>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solidFill>
                  <a:schemeClr val="bg1"/>
                </a:solidFill>
              </a:rPr>
              <a:t>Yellow and Red Carrots</a:t>
            </a:r>
            <a:endParaRPr lang="en-US" sz="2800" b="1" dirty="0">
              <a:solidFill>
                <a:schemeClr val="bg1"/>
              </a:solidFill>
            </a:endParaRPr>
          </a:p>
        </p:txBody>
      </p:sp>
      <p:pic>
        <p:nvPicPr>
          <p:cNvPr id="1026" name="Picture 2" descr="D:\Pictures\GMO\cruijdeboeck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63" y="825375"/>
            <a:ext cx="3505136" cy="55399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ictures\GMO\cruijdeboeck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825374"/>
            <a:ext cx="5638863" cy="55399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819431" y="825374"/>
            <a:ext cx="2796275" cy="5539937"/>
            <a:chOff x="2819431" y="825374"/>
            <a:chExt cx="2796275" cy="5539937"/>
          </a:xfrm>
        </p:grpSpPr>
        <p:sp>
          <p:nvSpPr>
            <p:cNvPr id="5" name="Rectangle 4"/>
            <p:cNvSpPr/>
            <p:nvPr/>
          </p:nvSpPr>
          <p:spPr>
            <a:xfrm>
              <a:off x="2819431" y="825374"/>
              <a:ext cx="607260" cy="55399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Pictures\GMO\carro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27974" y="825374"/>
              <a:ext cx="2287732" cy="5527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162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Frankenfish</a:t>
            </a:r>
            <a:r>
              <a:rPr lang="en-US" dirty="0" smtClean="0"/>
              <a:t>–the GMO Movie</a:t>
            </a:r>
            <a:endParaRPr lang="en-US" dirty="0"/>
          </a:p>
        </p:txBody>
      </p:sp>
      <p:pic>
        <p:nvPicPr>
          <p:cNvPr id="1026" name="Picture 2" descr="D:\Pictures\GMO\frankenfish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94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GMO\Golden_Ric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032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49161" y="-98323"/>
            <a:ext cx="8514735" cy="7059562"/>
          </a:xfrm>
          <a:custGeom>
            <a:avLst/>
            <a:gdLst>
              <a:gd name="connsiteX0" fmla="*/ 5869858 w 8514735"/>
              <a:gd name="connsiteY0" fmla="*/ 98323 h 7059562"/>
              <a:gd name="connsiteX1" fmla="*/ 6125496 w 8514735"/>
              <a:gd name="connsiteY1" fmla="*/ 934065 h 7059562"/>
              <a:gd name="connsiteX2" fmla="*/ 6400800 w 8514735"/>
              <a:gd name="connsiteY2" fmla="*/ 2379407 h 7059562"/>
              <a:gd name="connsiteX3" fmla="*/ 7384026 w 8514735"/>
              <a:gd name="connsiteY3" fmla="*/ 2654710 h 7059562"/>
              <a:gd name="connsiteX4" fmla="*/ 7993626 w 8514735"/>
              <a:gd name="connsiteY4" fmla="*/ 2900517 h 7059562"/>
              <a:gd name="connsiteX5" fmla="*/ 8396748 w 8514735"/>
              <a:gd name="connsiteY5" fmla="*/ 3382297 h 7059562"/>
              <a:gd name="connsiteX6" fmla="*/ 8514735 w 8514735"/>
              <a:gd name="connsiteY6" fmla="*/ 3923071 h 7059562"/>
              <a:gd name="connsiteX7" fmla="*/ 8318090 w 8514735"/>
              <a:gd name="connsiteY7" fmla="*/ 4562168 h 7059562"/>
              <a:gd name="connsiteX8" fmla="*/ 7796980 w 8514735"/>
              <a:gd name="connsiteY8" fmla="*/ 5299588 h 7059562"/>
              <a:gd name="connsiteX9" fmla="*/ 7000567 w 8514735"/>
              <a:gd name="connsiteY9" fmla="*/ 5732207 h 7059562"/>
              <a:gd name="connsiteX10" fmla="*/ 6312309 w 8514735"/>
              <a:gd name="connsiteY10" fmla="*/ 5761704 h 7059562"/>
              <a:gd name="connsiteX11" fmla="*/ 6499122 w 8514735"/>
              <a:gd name="connsiteY11" fmla="*/ 6243484 h 7059562"/>
              <a:gd name="connsiteX12" fmla="*/ 6508955 w 8514735"/>
              <a:gd name="connsiteY12" fmla="*/ 6685936 h 7059562"/>
              <a:gd name="connsiteX13" fmla="*/ 6440129 w 8514735"/>
              <a:gd name="connsiteY13" fmla="*/ 7059562 h 7059562"/>
              <a:gd name="connsiteX14" fmla="*/ 1130709 w 8514735"/>
              <a:gd name="connsiteY14" fmla="*/ 7000568 h 7059562"/>
              <a:gd name="connsiteX15" fmla="*/ 1081548 w 8514735"/>
              <a:gd name="connsiteY15" fmla="*/ 6558117 h 7059562"/>
              <a:gd name="connsiteX16" fmla="*/ 1160206 w 8514735"/>
              <a:gd name="connsiteY16" fmla="*/ 5948517 h 7059562"/>
              <a:gd name="connsiteX17" fmla="*/ 1524000 w 8514735"/>
              <a:gd name="connsiteY17" fmla="*/ 5358581 h 7059562"/>
              <a:gd name="connsiteX18" fmla="*/ 9832 w 8514735"/>
              <a:gd name="connsiteY18" fmla="*/ 4522839 h 7059562"/>
              <a:gd name="connsiteX19" fmla="*/ 0 w 8514735"/>
              <a:gd name="connsiteY19" fmla="*/ 19665 h 7059562"/>
              <a:gd name="connsiteX20" fmla="*/ 540774 w 8514735"/>
              <a:gd name="connsiteY20" fmla="*/ 49162 h 7059562"/>
              <a:gd name="connsiteX21" fmla="*/ 1514167 w 8514735"/>
              <a:gd name="connsiteY21" fmla="*/ 1504336 h 7059562"/>
              <a:gd name="connsiteX22" fmla="*/ 1671484 w 8514735"/>
              <a:gd name="connsiteY22" fmla="*/ 1848465 h 7059562"/>
              <a:gd name="connsiteX23" fmla="*/ 2576051 w 8514735"/>
              <a:gd name="connsiteY23" fmla="*/ 2713704 h 7059562"/>
              <a:gd name="connsiteX24" fmla="*/ 3283974 w 8514735"/>
              <a:gd name="connsiteY24" fmla="*/ 3598607 h 7059562"/>
              <a:gd name="connsiteX25" fmla="*/ 3578942 w 8514735"/>
              <a:gd name="connsiteY25" fmla="*/ 3982065 h 7059562"/>
              <a:gd name="connsiteX26" fmla="*/ 3618271 w 8514735"/>
              <a:gd name="connsiteY26" fmla="*/ 4247536 h 7059562"/>
              <a:gd name="connsiteX27" fmla="*/ 3588774 w 8514735"/>
              <a:gd name="connsiteY27" fmla="*/ 4513007 h 7059562"/>
              <a:gd name="connsiteX28" fmla="*/ 4198374 w 8514735"/>
              <a:gd name="connsiteY28" fmla="*/ 4552336 h 7059562"/>
              <a:gd name="connsiteX29" fmla="*/ 4601496 w 8514735"/>
              <a:gd name="connsiteY29" fmla="*/ 4591665 h 7059562"/>
              <a:gd name="connsiteX30" fmla="*/ 4296696 w 8514735"/>
              <a:gd name="connsiteY30" fmla="*/ 4100052 h 7059562"/>
              <a:gd name="connsiteX31" fmla="*/ 4218038 w 8514735"/>
              <a:gd name="connsiteY31" fmla="*/ 3421626 h 7059562"/>
              <a:gd name="connsiteX32" fmla="*/ 4463845 w 8514735"/>
              <a:gd name="connsiteY32" fmla="*/ 2841523 h 7059562"/>
              <a:gd name="connsiteX33" fmla="*/ 4847303 w 8514735"/>
              <a:gd name="connsiteY33" fmla="*/ 2585884 h 7059562"/>
              <a:gd name="connsiteX34" fmla="*/ 4218038 w 8514735"/>
              <a:gd name="connsiteY34" fmla="*/ 1799304 h 7059562"/>
              <a:gd name="connsiteX35" fmla="*/ 3814916 w 8514735"/>
              <a:gd name="connsiteY35" fmla="*/ 1268362 h 7059562"/>
              <a:gd name="connsiteX36" fmla="*/ 3470787 w 8514735"/>
              <a:gd name="connsiteY36" fmla="*/ 786581 h 7059562"/>
              <a:gd name="connsiteX37" fmla="*/ 3087329 w 8514735"/>
              <a:gd name="connsiteY37" fmla="*/ 393291 h 7059562"/>
              <a:gd name="connsiteX38" fmla="*/ 2684206 w 8514735"/>
              <a:gd name="connsiteY38" fmla="*/ 9833 h 7059562"/>
              <a:gd name="connsiteX39" fmla="*/ 5791200 w 8514735"/>
              <a:gd name="connsiteY39" fmla="*/ 0 h 705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14735" h="7059562">
                <a:moveTo>
                  <a:pt x="5869858" y="98323"/>
                </a:moveTo>
                <a:lnTo>
                  <a:pt x="6125496" y="934065"/>
                </a:lnTo>
                <a:lnTo>
                  <a:pt x="6400800" y="2379407"/>
                </a:lnTo>
                <a:lnTo>
                  <a:pt x="7384026" y="2654710"/>
                </a:lnTo>
                <a:lnTo>
                  <a:pt x="7993626" y="2900517"/>
                </a:lnTo>
                <a:lnTo>
                  <a:pt x="8396748" y="3382297"/>
                </a:lnTo>
                <a:lnTo>
                  <a:pt x="8514735" y="3923071"/>
                </a:lnTo>
                <a:lnTo>
                  <a:pt x="8318090" y="4562168"/>
                </a:lnTo>
                <a:lnTo>
                  <a:pt x="7796980" y="5299588"/>
                </a:lnTo>
                <a:lnTo>
                  <a:pt x="7000567" y="5732207"/>
                </a:lnTo>
                <a:lnTo>
                  <a:pt x="6312309" y="5761704"/>
                </a:lnTo>
                <a:lnTo>
                  <a:pt x="6499122" y="6243484"/>
                </a:lnTo>
                <a:lnTo>
                  <a:pt x="6508955" y="6685936"/>
                </a:lnTo>
                <a:lnTo>
                  <a:pt x="6440129" y="7059562"/>
                </a:lnTo>
                <a:lnTo>
                  <a:pt x="1130709" y="7000568"/>
                </a:lnTo>
                <a:lnTo>
                  <a:pt x="1081548" y="6558117"/>
                </a:lnTo>
                <a:lnTo>
                  <a:pt x="1160206" y="5948517"/>
                </a:lnTo>
                <a:lnTo>
                  <a:pt x="1524000" y="5358581"/>
                </a:lnTo>
                <a:lnTo>
                  <a:pt x="9832" y="4522839"/>
                </a:lnTo>
                <a:cubicBezTo>
                  <a:pt x="6555" y="3021781"/>
                  <a:pt x="3277" y="1520723"/>
                  <a:pt x="0" y="19665"/>
                </a:cubicBezTo>
                <a:lnTo>
                  <a:pt x="540774" y="49162"/>
                </a:lnTo>
                <a:lnTo>
                  <a:pt x="1514167" y="1504336"/>
                </a:lnTo>
                <a:lnTo>
                  <a:pt x="1671484" y="1848465"/>
                </a:lnTo>
                <a:lnTo>
                  <a:pt x="2576051" y="2713704"/>
                </a:lnTo>
                <a:lnTo>
                  <a:pt x="3283974" y="3598607"/>
                </a:lnTo>
                <a:lnTo>
                  <a:pt x="3578942" y="3982065"/>
                </a:lnTo>
                <a:lnTo>
                  <a:pt x="3618271" y="4247536"/>
                </a:lnTo>
                <a:lnTo>
                  <a:pt x="3588774" y="4513007"/>
                </a:lnTo>
                <a:lnTo>
                  <a:pt x="4198374" y="4552336"/>
                </a:lnTo>
                <a:lnTo>
                  <a:pt x="4601496" y="4591665"/>
                </a:lnTo>
                <a:lnTo>
                  <a:pt x="4296696" y="4100052"/>
                </a:lnTo>
                <a:lnTo>
                  <a:pt x="4218038" y="3421626"/>
                </a:lnTo>
                <a:lnTo>
                  <a:pt x="4463845" y="2841523"/>
                </a:lnTo>
                <a:lnTo>
                  <a:pt x="4847303" y="2585884"/>
                </a:lnTo>
                <a:lnTo>
                  <a:pt x="4218038" y="1799304"/>
                </a:lnTo>
                <a:lnTo>
                  <a:pt x="3814916" y="1268362"/>
                </a:lnTo>
                <a:lnTo>
                  <a:pt x="3470787" y="786581"/>
                </a:lnTo>
                <a:lnTo>
                  <a:pt x="3087329" y="393291"/>
                </a:lnTo>
                <a:lnTo>
                  <a:pt x="2684206" y="9833"/>
                </a:lnTo>
                <a:lnTo>
                  <a:pt x="5791200" y="0"/>
                </a:lnTo>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Golden Rice</a:t>
            </a:r>
            <a:endParaRPr lang="en-US" dirty="0"/>
          </a:p>
        </p:txBody>
      </p:sp>
      <p:sp>
        <p:nvSpPr>
          <p:cNvPr id="4" name="Content Placeholder 3"/>
          <p:cNvSpPr>
            <a:spLocks noGrp="1"/>
          </p:cNvSpPr>
          <p:nvPr>
            <p:ph idx="1"/>
          </p:nvPr>
        </p:nvSpPr>
        <p:spPr>
          <a:effectLst/>
        </p:spPr>
        <p:txBody>
          <a:bodyPr>
            <a:normAutofit/>
          </a:bodyPr>
          <a:lstStyle/>
          <a:p>
            <a:r>
              <a:rPr lang="en-US" sz="3200" dirty="0">
                <a:effectLst>
                  <a:outerShdw blurRad="38100" dist="38100" dir="2700000" algn="tl">
                    <a:srgbClr val="000000">
                      <a:alpha val="43137"/>
                    </a:srgbClr>
                  </a:outerShdw>
                </a:effectLst>
              </a:rPr>
              <a:t>Vitamin A deficiency kills ~670,000 children under the age of 5 each year </a:t>
            </a:r>
            <a:endParaRPr lang="en-US" sz="3200" dirty="0" smtClean="0">
              <a:effectLst>
                <a:outerShdw blurRad="38100" dist="38100" dir="2700000" algn="tl">
                  <a:srgbClr val="000000">
                    <a:alpha val="43137"/>
                  </a:srgbClr>
                </a:outerShdw>
              </a:effectLst>
            </a:endParaRPr>
          </a:p>
          <a:p>
            <a:r>
              <a:rPr lang="en-US" sz="3200" dirty="0" smtClean="0">
                <a:effectLst>
                  <a:outerShdw blurRad="38100" dist="38100" dir="2700000" algn="tl">
                    <a:srgbClr val="000000">
                      <a:alpha val="43137"/>
                    </a:srgbClr>
                  </a:outerShdw>
                </a:effectLst>
              </a:rPr>
              <a:t>Golden rice contains genetically engineered beta-carotene</a:t>
            </a:r>
            <a:r>
              <a:rPr lang="en-US" sz="3200" dirty="0">
                <a:effectLst>
                  <a:outerShdw blurRad="38100" dist="38100" dir="2700000" algn="tl">
                    <a:srgbClr val="000000">
                      <a:alpha val="43137"/>
                    </a:srgbClr>
                  </a:outerShdw>
                </a:effectLst>
              </a:rPr>
              <a:t>, a precursor of vitamin </a:t>
            </a:r>
            <a:r>
              <a:rPr lang="en-US" sz="3200" dirty="0" smtClean="0">
                <a:effectLst>
                  <a:outerShdw blurRad="38100" dist="38100" dir="2700000" algn="tl">
                    <a:srgbClr val="000000">
                      <a:alpha val="43137"/>
                    </a:srgbClr>
                  </a:outerShdw>
                </a:effectLst>
              </a:rPr>
              <a:t>A</a:t>
            </a:r>
          </a:p>
          <a:p>
            <a:r>
              <a:rPr lang="en-US" sz="3200" dirty="0" smtClean="0">
                <a:effectLst>
                  <a:outerShdw blurRad="38100" dist="38100" dir="2700000" algn="tl">
                    <a:srgbClr val="000000">
                      <a:alpha val="43137"/>
                    </a:srgbClr>
                  </a:outerShdw>
                </a:effectLst>
              </a:rPr>
              <a:t>An average serving supplies about half the daily vitamin A requirements</a:t>
            </a:r>
            <a:endParaRPr lang="en-US" sz="3200" dirty="0">
              <a:effectLst>
                <a:outerShdw blurRad="38100" dist="38100" dir="2700000" algn="tl">
                  <a:srgbClr val="000000">
                    <a:alpha val="43137"/>
                  </a:srgbClr>
                </a:outerShdw>
              </a:effectLst>
            </a:endParaRPr>
          </a:p>
        </p:txBody>
      </p:sp>
      <p:sp>
        <p:nvSpPr>
          <p:cNvPr id="3" name="TextBox 2"/>
          <p:cNvSpPr txBox="1"/>
          <p:nvPr/>
        </p:nvSpPr>
        <p:spPr>
          <a:xfrm>
            <a:off x="4708748" y="6586491"/>
            <a:ext cx="4435252" cy="276999"/>
          </a:xfrm>
          <a:prstGeom prst="rect">
            <a:avLst/>
          </a:prstGeom>
          <a:noFill/>
          <a:effectLst>
            <a:outerShdw blurRad="25400" dist="38100" dir="5400000" algn="ctr" rotWithShape="0">
              <a:schemeClr val="bg1"/>
            </a:outerShdw>
          </a:effectLst>
        </p:spPr>
        <p:txBody>
          <a:bodyPr wrap="none" rtlCol="0">
            <a:spAutoFit/>
          </a:bodyPr>
          <a:lstStyle/>
          <a:p>
            <a:pPr algn="r"/>
            <a:r>
              <a:rPr lang="en-US" sz="1200" dirty="0" smtClean="0"/>
              <a:t>Photo courtesy of International </a:t>
            </a:r>
            <a:r>
              <a:rPr lang="en-US" sz="1200" dirty="0"/>
              <a:t>Rice Research Institute</a:t>
            </a:r>
          </a:p>
        </p:txBody>
      </p:sp>
      <p:sp>
        <p:nvSpPr>
          <p:cNvPr id="1024" name="Down Arrow 1023"/>
          <p:cNvSpPr/>
          <p:nvPr/>
        </p:nvSpPr>
        <p:spPr>
          <a:xfrm>
            <a:off x="4037246" y="4551110"/>
            <a:ext cx="492902" cy="66981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0" name="Group 1029"/>
          <p:cNvGrpSpPr/>
          <p:nvPr/>
        </p:nvGrpSpPr>
        <p:grpSpPr>
          <a:xfrm>
            <a:off x="1139920" y="3602178"/>
            <a:ext cx="6509235" cy="1462485"/>
            <a:chOff x="68462" y="7220446"/>
            <a:chExt cx="6509235" cy="1462485"/>
          </a:xfrm>
          <a:effectLst>
            <a:outerShdw blurRad="50800" dist="38100" dir="2700000" algn="tl" rotWithShape="0">
              <a:prstClr val="black">
                <a:alpha val="40000"/>
              </a:prstClr>
            </a:outerShdw>
          </a:effectLst>
        </p:grpSpPr>
        <p:grpSp>
          <p:nvGrpSpPr>
            <p:cNvPr id="115" name="Group 114"/>
            <p:cNvGrpSpPr/>
            <p:nvPr/>
          </p:nvGrpSpPr>
          <p:grpSpPr>
            <a:xfrm>
              <a:off x="68462" y="7220446"/>
              <a:ext cx="6509235" cy="1359804"/>
              <a:chOff x="3360598" y="6665507"/>
              <a:chExt cx="6509235" cy="1359804"/>
            </a:xfrm>
          </p:grpSpPr>
          <p:cxnSp>
            <p:nvCxnSpPr>
              <p:cNvPr id="84" name="Straight Connector 83"/>
              <p:cNvCxnSpPr/>
              <p:nvPr/>
            </p:nvCxnSpPr>
            <p:spPr>
              <a:xfrm flipV="1">
                <a:off x="4328134" y="7449296"/>
                <a:ext cx="0" cy="2326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4294408" y="7709564"/>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3858256" y="7191675"/>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103014" y="6954561"/>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sp>
            <p:nvSpPr>
              <p:cNvPr id="88" name="Freeform 87"/>
              <p:cNvSpPr/>
              <p:nvPr/>
            </p:nvSpPr>
            <p:spPr>
              <a:xfrm>
                <a:off x="3776278" y="7289020"/>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89" name="Straight Connector 88"/>
              <p:cNvCxnSpPr/>
              <p:nvPr/>
            </p:nvCxnSpPr>
            <p:spPr>
              <a:xfrm flipH="1" flipV="1">
                <a:off x="4487028" y="7346934"/>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012856" y="7103742"/>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371776" y="7686757"/>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cxnSp>
            <p:nvCxnSpPr>
              <p:cNvPr id="92" name="Straight Connector 91"/>
              <p:cNvCxnSpPr/>
              <p:nvPr/>
            </p:nvCxnSpPr>
            <p:spPr>
              <a:xfrm flipV="1">
                <a:off x="4028909" y="7191675"/>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360598" y="6954561"/>
                <a:ext cx="567784" cy="338554"/>
              </a:xfrm>
              <a:prstGeom prst="rect">
                <a:avLst/>
              </a:prstGeom>
              <a:noFill/>
            </p:spPr>
            <p:txBody>
              <a:bodyPr wrap="none" rtlCol="0">
                <a:spAutoFit/>
              </a:bodyPr>
              <a:lstStyle/>
              <a:p>
                <a:r>
                  <a:rPr lang="en-US" sz="1600" baseline="-25000" dirty="0"/>
                  <a:t>3</a:t>
                </a:r>
                <a:r>
                  <a:rPr lang="en-US" sz="1600" dirty="0" smtClean="0"/>
                  <a:t>HC</a:t>
                </a:r>
                <a:endParaRPr lang="en-US" sz="1600" dirty="0"/>
              </a:p>
            </p:txBody>
          </p:sp>
          <p:grpSp>
            <p:nvGrpSpPr>
              <p:cNvPr id="94" name="Group 93"/>
              <p:cNvGrpSpPr/>
              <p:nvPr/>
            </p:nvGrpSpPr>
            <p:grpSpPr>
              <a:xfrm>
                <a:off x="4267354" y="7290695"/>
                <a:ext cx="487928" cy="132212"/>
                <a:chOff x="3133597" y="7136620"/>
                <a:chExt cx="487928" cy="132212"/>
              </a:xfrm>
            </p:grpSpPr>
            <p:cxnSp>
              <p:nvCxnSpPr>
                <p:cNvPr id="95" name="Straight Connector 94"/>
                <p:cNvCxnSpPr>
                  <a:stCxn id="88" idx="5"/>
                  <a:endCxn id="88" idx="0"/>
                </p:cNvCxnSpPr>
                <p:nvPr/>
              </p:nvCxnSpPr>
              <p:spPr>
                <a:xfrm flipV="1">
                  <a:off x="3133597" y="7136620"/>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8" idx="0"/>
                  <a:endCxn id="88" idx="1"/>
                </p:cNvCxnSpPr>
                <p:nvPr/>
              </p:nvCxnSpPr>
              <p:spPr>
                <a:xfrm>
                  <a:off x="3379136" y="7136620"/>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flipV="1">
                <a:off x="5080722" y="7260429"/>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4768598" y="7289020"/>
                <a:ext cx="487928" cy="132212"/>
                <a:chOff x="9331342" y="7016812"/>
                <a:chExt cx="487928" cy="132212"/>
              </a:xfrm>
            </p:grpSpPr>
            <p:cxnSp>
              <p:nvCxnSpPr>
                <p:cNvPr id="99" name="Straight Connector 98"/>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a:xfrm flipH="1" flipV="1">
                <a:off x="5505908" y="7335085"/>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265343" y="7287219"/>
                <a:ext cx="487928" cy="132212"/>
                <a:chOff x="9331342" y="7016812"/>
                <a:chExt cx="487928" cy="132212"/>
              </a:xfrm>
            </p:grpSpPr>
            <p:cxnSp>
              <p:nvCxnSpPr>
                <p:cNvPr id="103" name="Straight Connector 102"/>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a:xfrm flipH="1" flipV="1">
                <a:off x="6002292" y="7333284"/>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5761727" y="7285418"/>
                <a:ext cx="487928" cy="132212"/>
                <a:chOff x="9331342" y="7016812"/>
                <a:chExt cx="487928" cy="132212"/>
              </a:xfrm>
            </p:grpSpPr>
            <p:cxnSp>
              <p:nvCxnSpPr>
                <p:cNvPr id="107" name="Straight Connector 106"/>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a:off x="4731166" y="6813506"/>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sp>
            <p:nvSpPr>
              <p:cNvPr id="110" name="TextBox 109"/>
              <p:cNvSpPr txBox="1"/>
              <p:nvPr/>
            </p:nvSpPr>
            <p:spPr>
              <a:xfrm>
                <a:off x="5761727" y="6827921"/>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cxnSp>
            <p:nvCxnSpPr>
              <p:cNvPr id="111" name="Straight Connector 110"/>
              <p:cNvCxnSpPr/>
              <p:nvPr/>
            </p:nvCxnSpPr>
            <p:spPr>
              <a:xfrm>
                <a:off x="6014204" y="7091521"/>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077231" y="7587707"/>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sp>
            <p:nvSpPr>
              <p:cNvPr id="134" name="TextBox 133"/>
              <p:cNvSpPr txBox="1"/>
              <p:nvPr/>
            </p:nvSpPr>
            <p:spPr>
              <a:xfrm>
                <a:off x="8071294" y="7579907"/>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grpSp>
            <p:nvGrpSpPr>
              <p:cNvPr id="63" name="Group 62"/>
              <p:cNvGrpSpPr/>
              <p:nvPr/>
            </p:nvGrpSpPr>
            <p:grpSpPr>
              <a:xfrm>
                <a:off x="6250380" y="7285418"/>
                <a:ext cx="1982301" cy="351534"/>
                <a:chOff x="6845669" y="7587558"/>
                <a:chExt cx="1982301" cy="351534"/>
              </a:xfrm>
            </p:grpSpPr>
            <p:cxnSp>
              <p:nvCxnSpPr>
                <p:cNvPr id="116" name="Straight Connector 115"/>
                <p:cNvCxnSpPr/>
                <p:nvPr/>
              </p:nvCxnSpPr>
              <p:spPr>
                <a:xfrm flipH="1" flipV="1">
                  <a:off x="7065343" y="7649074"/>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834841" y="7750217"/>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6845669" y="7592835"/>
                  <a:ext cx="487928" cy="132212"/>
                  <a:chOff x="3133597" y="7136620"/>
                  <a:chExt cx="487928" cy="132212"/>
                </a:xfrm>
              </p:grpSpPr>
              <p:cxnSp>
                <p:nvCxnSpPr>
                  <p:cNvPr id="119" name="Straight Connector 118"/>
                  <p:cNvCxnSpPr/>
                  <p:nvPr/>
                </p:nvCxnSpPr>
                <p:spPr>
                  <a:xfrm flipV="1">
                    <a:off x="3133597" y="7136620"/>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379136" y="7136620"/>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a:xfrm flipH="1" flipV="1">
                  <a:off x="7574998" y="7635423"/>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7346913" y="7591160"/>
                  <a:ext cx="487928" cy="132212"/>
                  <a:chOff x="9331342" y="7016812"/>
                  <a:chExt cx="487928" cy="132212"/>
                </a:xfrm>
              </p:grpSpPr>
              <p:cxnSp>
                <p:nvCxnSpPr>
                  <p:cNvPr id="123" name="Straight Connector 122"/>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p:cNvCxnSpPr/>
                <p:nvPr/>
              </p:nvCxnSpPr>
              <p:spPr>
                <a:xfrm flipH="1" flipV="1">
                  <a:off x="8084223" y="7637225"/>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7843658" y="7589359"/>
                  <a:ext cx="487928" cy="132212"/>
                  <a:chOff x="9331342" y="7016812"/>
                  <a:chExt cx="487928" cy="132212"/>
                </a:xfrm>
              </p:grpSpPr>
              <p:cxnSp>
                <p:nvCxnSpPr>
                  <p:cNvPr id="127" name="Straight Connector 126"/>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9" name="Straight Connector 128"/>
                <p:cNvCxnSpPr/>
                <p:nvPr/>
              </p:nvCxnSpPr>
              <p:spPr>
                <a:xfrm flipH="1" flipV="1">
                  <a:off x="8580607" y="7635424"/>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p:cNvGrpSpPr/>
                <p:nvPr/>
              </p:nvGrpSpPr>
              <p:grpSpPr>
                <a:xfrm>
                  <a:off x="8340042" y="7587558"/>
                  <a:ext cx="487928" cy="132212"/>
                  <a:chOff x="9331342" y="7016812"/>
                  <a:chExt cx="487928" cy="132212"/>
                </a:xfrm>
              </p:grpSpPr>
              <p:cxnSp>
                <p:nvCxnSpPr>
                  <p:cNvPr id="131" name="Straight Connector 130"/>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5" name="Straight Connector 134"/>
                <p:cNvCxnSpPr/>
                <p:nvPr/>
              </p:nvCxnSpPr>
              <p:spPr>
                <a:xfrm>
                  <a:off x="8827970" y="7736741"/>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flipH="1" flipV="1">
                <a:off x="8309831" y="6665507"/>
                <a:ext cx="1560002" cy="1100894"/>
                <a:chOff x="8118318" y="6554985"/>
                <a:chExt cx="1560002" cy="1100894"/>
              </a:xfrm>
            </p:grpSpPr>
            <p:cxnSp>
              <p:nvCxnSpPr>
                <p:cNvPr id="137" name="Straight Connector 136"/>
                <p:cNvCxnSpPr/>
                <p:nvPr/>
              </p:nvCxnSpPr>
              <p:spPr>
                <a:xfrm flipV="1">
                  <a:off x="9066894" y="7079864"/>
                  <a:ext cx="0" cy="2326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flipV="1">
                  <a:off x="9033168" y="7340132"/>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flipV="1">
                  <a:off x="8597016" y="6822243"/>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flipV="1">
                  <a:off x="8118318" y="6565033"/>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sp>
              <p:nvSpPr>
                <p:cNvPr id="141" name="Freeform 140"/>
                <p:cNvSpPr/>
                <p:nvPr/>
              </p:nvSpPr>
              <p:spPr>
                <a:xfrm>
                  <a:off x="8515038" y="6919588"/>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2" name="TextBox 141"/>
                <p:cNvSpPr txBox="1"/>
                <p:nvPr/>
              </p:nvSpPr>
              <p:spPr>
                <a:xfrm flipV="1">
                  <a:off x="9110536" y="7317325"/>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cxnSp>
              <p:nvCxnSpPr>
                <p:cNvPr id="143" name="Straight Connector 142"/>
                <p:cNvCxnSpPr/>
                <p:nvPr/>
              </p:nvCxnSpPr>
              <p:spPr>
                <a:xfrm flipV="1">
                  <a:off x="8767669" y="6822243"/>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flipV="1">
                  <a:off x="8822814" y="6554985"/>
                  <a:ext cx="567784" cy="338554"/>
                </a:xfrm>
                <a:prstGeom prst="rect">
                  <a:avLst/>
                </a:prstGeom>
                <a:noFill/>
              </p:spPr>
              <p:txBody>
                <a:bodyPr wrap="none" rtlCol="0">
                  <a:spAutoFit/>
                </a:bodyPr>
                <a:lstStyle/>
                <a:p>
                  <a:r>
                    <a:rPr lang="en-US" sz="1600" baseline="-25000" dirty="0"/>
                    <a:t>3</a:t>
                  </a:r>
                  <a:r>
                    <a:rPr lang="en-US" sz="1600" dirty="0" smtClean="0"/>
                    <a:t>HC</a:t>
                  </a:r>
                  <a:endParaRPr lang="en-US" sz="1600" dirty="0"/>
                </a:p>
              </p:txBody>
            </p:sp>
          </p:grpSp>
          <p:grpSp>
            <p:nvGrpSpPr>
              <p:cNvPr id="147" name="Group 146"/>
              <p:cNvGrpSpPr/>
              <p:nvPr/>
            </p:nvGrpSpPr>
            <p:grpSpPr>
              <a:xfrm>
                <a:off x="8238618" y="7272118"/>
                <a:ext cx="487928" cy="132212"/>
                <a:chOff x="3133597" y="7136620"/>
                <a:chExt cx="487928" cy="132212"/>
              </a:xfrm>
            </p:grpSpPr>
            <p:cxnSp>
              <p:nvCxnSpPr>
                <p:cNvPr id="148" name="Straight Connector 147"/>
                <p:cNvCxnSpPr/>
                <p:nvPr/>
              </p:nvCxnSpPr>
              <p:spPr>
                <a:xfrm flipV="1">
                  <a:off x="3133597" y="7136620"/>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379136" y="7136620"/>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H="1" flipV="1">
                <a:off x="8497707" y="7355462"/>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8721481" y="7280646"/>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5" name="TextBox 1024"/>
            <p:cNvSpPr txBox="1"/>
            <p:nvPr/>
          </p:nvSpPr>
          <p:spPr>
            <a:xfrm>
              <a:off x="3393713" y="8282821"/>
              <a:ext cx="1414170" cy="400110"/>
            </a:xfrm>
            <a:prstGeom prst="rect">
              <a:avLst/>
            </a:prstGeom>
            <a:noFill/>
          </p:spPr>
          <p:txBody>
            <a:bodyPr wrap="none" rtlCol="0">
              <a:spAutoFit/>
            </a:bodyPr>
            <a:lstStyle/>
            <a:p>
              <a:pPr algn="ctr"/>
              <a:r>
                <a:rPr lang="el-GR" sz="2000" dirty="0" smtClean="0">
                  <a:solidFill>
                    <a:srgbClr val="FFFF00"/>
                  </a:solidFill>
                  <a:latin typeface="Arial"/>
                  <a:cs typeface="Arial"/>
                </a:rPr>
                <a:t>β</a:t>
              </a:r>
              <a:r>
                <a:rPr lang="en-US" sz="2000" dirty="0" smtClean="0">
                  <a:solidFill>
                    <a:srgbClr val="FFFF00"/>
                  </a:solidFill>
                  <a:latin typeface="Arial"/>
                  <a:cs typeface="Arial"/>
                </a:rPr>
                <a:t>-carotene</a:t>
              </a:r>
              <a:endParaRPr lang="en-US" sz="2000" dirty="0">
                <a:solidFill>
                  <a:srgbClr val="FFFF00"/>
                </a:solidFill>
              </a:endParaRPr>
            </a:p>
          </p:txBody>
        </p:sp>
      </p:grpSp>
      <p:grpSp>
        <p:nvGrpSpPr>
          <p:cNvPr id="1031" name="Group 1030"/>
          <p:cNvGrpSpPr/>
          <p:nvPr/>
        </p:nvGrpSpPr>
        <p:grpSpPr>
          <a:xfrm>
            <a:off x="1139920" y="5164765"/>
            <a:ext cx="4611299" cy="1211805"/>
            <a:chOff x="68462" y="8783033"/>
            <a:chExt cx="4611299" cy="1211805"/>
          </a:xfrm>
          <a:effectLst>
            <a:outerShdw blurRad="50800" dist="38100" dir="2700000" algn="tl" rotWithShape="0">
              <a:prstClr val="black">
                <a:alpha val="40000"/>
              </a:prstClr>
            </a:outerShdw>
          </a:effectLst>
        </p:grpSpPr>
        <p:grpSp>
          <p:nvGrpSpPr>
            <p:cNvPr id="64" name="Group 63"/>
            <p:cNvGrpSpPr/>
            <p:nvPr/>
          </p:nvGrpSpPr>
          <p:grpSpPr>
            <a:xfrm>
              <a:off x="68462" y="8783033"/>
              <a:ext cx="3879429" cy="1211805"/>
              <a:chOff x="8915662" y="6541298"/>
              <a:chExt cx="3879429" cy="1211805"/>
            </a:xfrm>
          </p:grpSpPr>
          <p:cxnSp>
            <p:nvCxnSpPr>
              <p:cNvPr id="13" name="Straight Connector 12"/>
              <p:cNvCxnSpPr/>
              <p:nvPr/>
            </p:nvCxnSpPr>
            <p:spPr>
              <a:xfrm flipV="1">
                <a:off x="9883198" y="7177088"/>
                <a:ext cx="0" cy="2326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9849472" y="7437356"/>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9413320" y="6919467"/>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58078" y="6682353"/>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sp>
            <p:nvSpPr>
              <p:cNvPr id="39" name="Freeform 38"/>
              <p:cNvSpPr/>
              <p:nvPr/>
            </p:nvSpPr>
            <p:spPr>
              <a:xfrm>
                <a:off x="9331342" y="7016812"/>
                <a:ext cx="491076" cy="557182"/>
              </a:xfrm>
              <a:custGeom>
                <a:avLst/>
                <a:gdLst>
                  <a:gd name="connsiteX0" fmla="*/ 185738 w 371475"/>
                  <a:gd name="connsiteY0" fmla="*/ 0 h 421481"/>
                  <a:gd name="connsiteX1" fmla="*/ 369094 w 371475"/>
                  <a:gd name="connsiteY1" fmla="*/ 100012 h 421481"/>
                  <a:gd name="connsiteX2" fmla="*/ 371475 w 371475"/>
                  <a:gd name="connsiteY2" fmla="*/ 311944 h 421481"/>
                  <a:gd name="connsiteX3" fmla="*/ 190500 w 371475"/>
                  <a:gd name="connsiteY3" fmla="*/ 421481 h 421481"/>
                  <a:gd name="connsiteX4" fmla="*/ 0 w 371475"/>
                  <a:gd name="connsiteY4" fmla="*/ 314325 h 421481"/>
                  <a:gd name="connsiteX5" fmla="*/ 0 w 371475"/>
                  <a:gd name="connsiteY5" fmla="*/ 97631 h 421481"/>
                  <a:gd name="connsiteX6" fmla="*/ 185738 w 371475"/>
                  <a:gd name="connsiteY6"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21481">
                    <a:moveTo>
                      <a:pt x="185738" y="0"/>
                    </a:moveTo>
                    <a:lnTo>
                      <a:pt x="369094" y="100012"/>
                    </a:lnTo>
                    <a:cubicBezTo>
                      <a:pt x="369888" y="170656"/>
                      <a:pt x="370681" y="241300"/>
                      <a:pt x="371475" y="311944"/>
                    </a:cubicBezTo>
                    <a:lnTo>
                      <a:pt x="190500" y="421481"/>
                    </a:lnTo>
                    <a:lnTo>
                      <a:pt x="0" y="314325"/>
                    </a:lnTo>
                    <a:lnTo>
                      <a:pt x="0" y="97631"/>
                    </a:lnTo>
                    <a:lnTo>
                      <a:pt x="185738"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46" name="Straight Connector 45"/>
              <p:cNvCxnSpPr/>
              <p:nvPr/>
            </p:nvCxnSpPr>
            <p:spPr>
              <a:xfrm flipH="1" flipV="1">
                <a:off x="10062188" y="7064678"/>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0567920" y="6831534"/>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926840" y="7414549"/>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cxnSp>
            <p:nvCxnSpPr>
              <p:cNvPr id="51" name="Straight Connector 50"/>
              <p:cNvCxnSpPr/>
              <p:nvPr/>
            </p:nvCxnSpPr>
            <p:spPr>
              <a:xfrm flipV="1">
                <a:off x="9583973" y="6919467"/>
                <a:ext cx="154248" cy="91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915662" y="6682353"/>
                <a:ext cx="567784" cy="338554"/>
              </a:xfrm>
              <a:prstGeom prst="rect">
                <a:avLst/>
              </a:prstGeom>
              <a:noFill/>
            </p:spPr>
            <p:txBody>
              <a:bodyPr wrap="none" rtlCol="0">
                <a:spAutoFit/>
              </a:bodyPr>
              <a:lstStyle/>
              <a:p>
                <a:r>
                  <a:rPr lang="en-US" sz="1600" baseline="-25000" dirty="0"/>
                  <a:t>3</a:t>
                </a:r>
                <a:r>
                  <a:rPr lang="en-US" sz="1600" dirty="0" smtClean="0"/>
                  <a:t>HC</a:t>
                </a:r>
                <a:endParaRPr lang="en-US" sz="1600" dirty="0"/>
              </a:p>
            </p:txBody>
          </p:sp>
          <p:grpSp>
            <p:nvGrpSpPr>
              <p:cNvPr id="59" name="Group 58"/>
              <p:cNvGrpSpPr/>
              <p:nvPr/>
            </p:nvGrpSpPr>
            <p:grpSpPr>
              <a:xfrm>
                <a:off x="9821623" y="7016812"/>
                <a:ext cx="487928" cy="132212"/>
                <a:chOff x="9331342" y="7016812"/>
                <a:chExt cx="487928" cy="132212"/>
              </a:xfrm>
            </p:grpSpPr>
            <p:cxnSp>
              <p:nvCxnSpPr>
                <p:cNvPr id="54" name="Straight Connector 53"/>
                <p:cNvCxnSpPr>
                  <a:stCxn id="39" idx="5"/>
                  <a:endCxn id="39" idx="0"/>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9" idx="0"/>
                  <a:endCxn id="39" idx="1"/>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flipH="1" flipV="1">
                <a:off x="10635786" y="6988221"/>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0323662" y="7016812"/>
                <a:ext cx="487928" cy="132212"/>
                <a:chOff x="9331342" y="7016812"/>
                <a:chExt cx="487928" cy="132212"/>
              </a:xfrm>
            </p:grpSpPr>
            <p:cxnSp>
              <p:nvCxnSpPr>
                <p:cNvPr id="67" name="Straight Connector 66"/>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p:cNvCxnSpPr/>
              <p:nvPr/>
            </p:nvCxnSpPr>
            <p:spPr>
              <a:xfrm flipH="1" flipV="1">
                <a:off x="11060972" y="7062877"/>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0820407" y="7015011"/>
                <a:ext cx="487928" cy="132212"/>
                <a:chOff x="9331342" y="7016812"/>
                <a:chExt cx="487928" cy="132212"/>
              </a:xfrm>
            </p:grpSpPr>
            <p:cxnSp>
              <p:nvCxnSpPr>
                <p:cNvPr id="71" name="Straight Connector 70"/>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p:nvCxnSpPr>
            <p:spPr>
              <a:xfrm flipH="1" flipV="1">
                <a:off x="11557356" y="7061076"/>
                <a:ext cx="215287" cy="114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11316791" y="7013210"/>
                <a:ext cx="487928" cy="132212"/>
                <a:chOff x="9331342" y="7016812"/>
                <a:chExt cx="487928" cy="132212"/>
              </a:xfrm>
            </p:grpSpPr>
            <p:cxnSp>
              <p:nvCxnSpPr>
                <p:cNvPr id="75" name="Straight Connector 74"/>
                <p:cNvCxnSpPr/>
                <p:nvPr/>
              </p:nvCxnSpPr>
              <p:spPr>
                <a:xfrm flipV="1">
                  <a:off x="9331342" y="7016812"/>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576881" y="7016812"/>
                  <a:ext cx="242389" cy="132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10286230" y="6541298"/>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sp>
            <p:nvSpPr>
              <p:cNvPr id="78" name="TextBox 77"/>
              <p:cNvSpPr txBox="1"/>
              <p:nvPr/>
            </p:nvSpPr>
            <p:spPr>
              <a:xfrm>
                <a:off x="11316791" y="6555713"/>
                <a:ext cx="567784" cy="338554"/>
              </a:xfrm>
              <a:prstGeom prst="rect">
                <a:avLst/>
              </a:prstGeom>
              <a:noFill/>
            </p:spPr>
            <p:txBody>
              <a:bodyPr wrap="none" rtlCol="0">
                <a:spAutoFit/>
              </a:bodyPr>
              <a:lstStyle/>
              <a:p>
                <a:r>
                  <a:rPr lang="en-US" sz="1600" dirty="0" smtClean="0"/>
                  <a:t>CH</a:t>
                </a:r>
                <a:r>
                  <a:rPr lang="en-US" sz="1600" baseline="-25000" dirty="0" smtClean="0"/>
                  <a:t>3</a:t>
                </a:r>
                <a:endParaRPr lang="en-US" sz="1600" dirty="0"/>
              </a:p>
            </p:txBody>
          </p:sp>
          <p:cxnSp>
            <p:nvCxnSpPr>
              <p:cNvPr id="79" name="Straight Connector 78"/>
              <p:cNvCxnSpPr/>
              <p:nvPr/>
            </p:nvCxnSpPr>
            <p:spPr>
              <a:xfrm>
                <a:off x="11569268" y="6819313"/>
                <a:ext cx="0" cy="18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1804719" y="7020909"/>
                <a:ext cx="245539" cy="129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1990062" y="6799712"/>
                <a:ext cx="805029" cy="338554"/>
              </a:xfrm>
              <a:prstGeom prst="rect">
                <a:avLst/>
              </a:prstGeom>
              <a:noFill/>
            </p:spPr>
            <p:txBody>
              <a:bodyPr wrap="none" rtlCol="0">
                <a:spAutoFit/>
              </a:bodyPr>
              <a:lstStyle/>
              <a:p>
                <a:r>
                  <a:rPr lang="en-US" sz="1600" dirty="0" smtClean="0"/>
                  <a:t>COOH</a:t>
                </a:r>
                <a:endParaRPr lang="en-US" sz="1600" dirty="0"/>
              </a:p>
            </p:txBody>
          </p:sp>
        </p:grpSp>
        <p:sp>
          <p:nvSpPr>
            <p:cNvPr id="157" name="TextBox 156"/>
            <p:cNvSpPr txBox="1"/>
            <p:nvPr/>
          </p:nvSpPr>
          <p:spPr>
            <a:xfrm>
              <a:off x="3415824" y="9259234"/>
              <a:ext cx="1263937" cy="400110"/>
            </a:xfrm>
            <a:prstGeom prst="rect">
              <a:avLst/>
            </a:prstGeom>
            <a:noFill/>
          </p:spPr>
          <p:txBody>
            <a:bodyPr wrap="none" rtlCol="0">
              <a:spAutoFit/>
            </a:bodyPr>
            <a:lstStyle/>
            <a:p>
              <a:pPr algn="ctr"/>
              <a:r>
                <a:rPr lang="en-US" sz="2000" dirty="0" smtClean="0">
                  <a:solidFill>
                    <a:srgbClr val="FFFF00"/>
                  </a:solidFill>
                  <a:latin typeface="Arial"/>
                  <a:cs typeface="Arial"/>
                </a:rPr>
                <a:t>Vitamin A</a:t>
              </a:r>
              <a:endParaRPr lang="en-US" sz="2000" dirty="0">
                <a:solidFill>
                  <a:srgbClr val="FFFF00"/>
                </a:solidFill>
              </a:endParaRPr>
            </a:p>
          </p:txBody>
        </p:sp>
      </p:grpSp>
    </p:spTree>
    <p:extLst>
      <p:ext uri="{BB962C8B-B14F-4D97-AF65-F5344CB8AC3E}">
        <p14:creationId xmlns:p14="http://schemas.microsoft.com/office/powerpoint/2010/main" val="38108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up)">
                                      <p:cBhvr>
                                        <p:cTn id="23" dur="500"/>
                                        <p:tgtEl>
                                          <p:spTgt spid="1030"/>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024"/>
                                        </p:tgtEl>
                                        <p:attrNameLst>
                                          <p:attrName>style.visibility</p:attrName>
                                        </p:attrNameLst>
                                      </p:cBhvr>
                                      <p:to>
                                        <p:strVal val="visible"/>
                                      </p:to>
                                    </p:set>
                                    <p:animEffect transition="in" filter="wipe(up)">
                                      <p:cBhvr>
                                        <p:cTn id="27" dur="500"/>
                                        <p:tgtEl>
                                          <p:spTgt spid="1024"/>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wipe(up)">
                                      <p:cBhvr>
                                        <p:cTn id="31" dur="500"/>
                                        <p:tgtEl>
                                          <p:spTgt spid="10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30"/>
                                        </p:tgtEl>
                                      </p:cBhvr>
                                    </p:animEffect>
                                    <p:set>
                                      <p:cBhvr>
                                        <p:cTn id="36" dur="1" fill="hold">
                                          <p:stCondLst>
                                            <p:cond delay="499"/>
                                          </p:stCondLst>
                                        </p:cTn>
                                        <p:tgtEl>
                                          <p:spTgt spid="103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024"/>
                                        </p:tgtEl>
                                      </p:cBhvr>
                                    </p:animEffect>
                                    <p:set>
                                      <p:cBhvr>
                                        <p:cTn id="39" dur="1" fill="hold">
                                          <p:stCondLst>
                                            <p:cond delay="499"/>
                                          </p:stCondLst>
                                        </p:cTn>
                                        <p:tgtEl>
                                          <p:spTgt spid="10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31"/>
                                        </p:tgtEl>
                                      </p:cBhvr>
                                    </p:animEffect>
                                    <p:set>
                                      <p:cBhvr>
                                        <p:cTn id="42" dur="1" fill="hold">
                                          <p:stCondLst>
                                            <p:cond delay="499"/>
                                          </p:stCondLst>
                                        </p:cTn>
                                        <p:tgtEl>
                                          <p:spTgt spid="1031"/>
                                        </p:tgtEl>
                                        <p:attrNameLst>
                                          <p:attrName>style.visibility</p:attrName>
                                        </p:attrNameLst>
                                      </p:cBhvr>
                                      <p:to>
                                        <p:strVal val="hidden"/>
                                      </p:to>
                                    </p:set>
                                  </p:childTnLst>
                                </p:cTn>
                              </p:par>
                              <p:par>
                                <p:cTn id="43" presetID="53" presetClass="entr" presetSubtype="16" fill="hold" grpId="0"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p:cTn id="4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uiExpand="1" build="p"/>
      <p:bldP spid="1024" grpId="0" animBg="1"/>
      <p:bldP spid="102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Greenpeace’s Opposition</a:t>
            </a:r>
            <a:r>
              <a:rPr lang="en-US" baseline="0" dirty="0" smtClean="0"/>
              <a:t> to Golden Rice</a:t>
            </a:r>
            <a:endParaRPr lang="en-US" dirty="0"/>
          </a:p>
        </p:txBody>
      </p:sp>
      <p:pic>
        <p:nvPicPr>
          <p:cNvPr id="3074" name="Picture 2" descr="D:\Pictures\GMO\Greenpeace-Golden Ric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625213" y="806245"/>
            <a:ext cx="389357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tures\GMO\papaya.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Hawaiian </a:t>
            </a:r>
            <a:r>
              <a:rPr lang="en-US" dirty="0" smtClean="0">
                <a:effectLst>
                  <a:outerShdw blurRad="50800" dist="38100" dir="2700000" algn="tl" rotWithShape="0">
                    <a:prstClr val="black">
                      <a:alpha val="40000"/>
                    </a:prstClr>
                  </a:outerShdw>
                </a:effectLst>
              </a:rPr>
              <a:t>Papaya </a:t>
            </a:r>
            <a:r>
              <a:rPr lang="en-US" dirty="0">
                <a:effectLst>
                  <a:outerShdw blurRad="50800" dist="38100" dir="2700000" algn="tl" rotWithShape="0">
                    <a:prstClr val="black">
                      <a:alpha val="40000"/>
                    </a:prstClr>
                  </a:outerShdw>
                </a:effectLst>
              </a:rPr>
              <a:t>I</a:t>
            </a:r>
            <a:r>
              <a:rPr lang="en-US" dirty="0" smtClean="0">
                <a:effectLst>
                  <a:outerShdw blurRad="50800" dist="38100" dir="2700000" algn="tl" rotWithShape="0">
                    <a:prstClr val="black">
                      <a:alpha val="40000"/>
                    </a:prstClr>
                  </a:outerShdw>
                </a:effectLst>
              </a:rPr>
              <a:t>ndustry</a:t>
            </a:r>
            <a:endParaRPr lang="en-US" dirty="0">
              <a:effectLst>
                <a:outerShdw blurRad="50800" dist="38100" dir="2700000" algn="tl" rotWithShape="0">
                  <a:prstClr val="black">
                    <a:alpha val="40000"/>
                  </a:prstClr>
                </a:outerShdw>
              </a:effectLst>
            </a:endParaRPr>
          </a:p>
        </p:txBody>
      </p:sp>
      <p:pic>
        <p:nvPicPr>
          <p:cNvPr id="1026" name="Picture 2" descr="D:\Pictures\GMO\papayafruit.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9525" y="1085850"/>
            <a:ext cx="9153525"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effectLst/>
        </p:spPr>
        <p:txBody>
          <a:bodyPr/>
          <a:lstStyle/>
          <a:p>
            <a:r>
              <a:rPr lang="en-US" dirty="0" smtClean="0">
                <a:effectLst>
                  <a:outerShdw blurRad="38100" dist="38100" dir="2700000" algn="tl">
                    <a:srgbClr val="000000">
                      <a:alpha val="43137"/>
                    </a:srgbClr>
                  </a:outerShdw>
                </a:effectLst>
              </a:rPr>
              <a:t>Hawaiian papaya was wiped out on Oahu in the 1950’s </a:t>
            </a:r>
            <a:r>
              <a:rPr lang="en-US" dirty="0">
                <a:effectLst>
                  <a:outerShdw blurRad="38100" dist="38100" dir="2700000" algn="tl">
                    <a:srgbClr val="000000">
                      <a:alpha val="43137"/>
                    </a:srgbClr>
                  </a:outerShdw>
                </a:effectLst>
              </a:rPr>
              <a:t>by </a:t>
            </a:r>
            <a:r>
              <a:rPr lang="en-US" dirty="0" smtClean="0">
                <a:effectLst>
                  <a:outerShdw blurRad="38100" dist="38100" dir="2700000" algn="tl">
                    <a:srgbClr val="000000">
                      <a:alpha val="43137"/>
                    </a:srgbClr>
                  </a:outerShdw>
                </a:effectLst>
              </a:rPr>
              <a:t>PRSV</a:t>
            </a:r>
          </a:p>
          <a:p>
            <a:r>
              <a:rPr lang="en-US" dirty="0" smtClean="0">
                <a:effectLst>
                  <a:outerShdw blurRad="38100" dist="38100" dir="2700000" algn="tl">
                    <a:srgbClr val="000000">
                      <a:alpha val="43137"/>
                    </a:srgbClr>
                  </a:outerShdw>
                </a:effectLst>
              </a:rPr>
              <a:t>Production was moved to the big island.</a:t>
            </a:r>
          </a:p>
          <a:p>
            <a:r>
              <a:rPr lang="en-US" dirty="0" smtClean="0">
                <a:effectLst>
                  <a:outerShdw blurRad="38100" dist="38100" dir="2700000" algn="tl">
                    <a:srgbClr val="000000">
                      <a:alpha val="43137"/>
                    </a:srgbClr>
                  </a:outerShdw>
                </a:effectLst>
              </a:rPr>
              <a:t>PRSV infection on the big island began in the 1970’s and had destroyed the crops by the early 1990’s</a:t>
            </a:r>
          </a:p>
          <a:p>
            <a:r>
              <a:rPr lang="en-US" dirty="0" smtClean="0">
                <a:effectLst>
                  <a:outerShdw blurRad="38100" dist="38100" dir="2700000" algn="tl">
                    <a:srgbClr val="000000">
                      <a:alpha val="43137"/>
                    </a:srgbClr>
                  </a:outerShdw>
                </a:effectLst>
              </a:rPr>
              <a:t>Scientists genetically engineered the plants to produce defective viral coat protein.</a:t>
            </a:r>
          </a:p>
          <a:p>
            <a:r>
              <a:rPr lang="en-US" dirty="0" smtClean="0">
                <a:effectLst>
                  <a:outerShdw blurRad="38100" dist="38100" dir="2700000" algn="tl">
                    <a:srgbClr val="000000">
                      <a:alpha val="43137"/>
                    </a:srgbClr>
                  </a:outerShdw>
                </a:effectLst>
              </a:rPr>
              <a:t>The $60,000 project saved the multi-million dollar Hawaiian papaya industry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36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p:cTn id="4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Poisonings</a:t>
            </a:r>
            <a:endParaRPr lang="en-US" dirty="0"/>
          </a:p>
        </p:txBody>
      </p:sp>
      <p:sp>
        <p:nvSpPr>
          <p:cNvPr id="3" name="Content Placeholder 2"/>
          <p:cNvSpPr>
            <a:spLocks noGrp="1"/>
          </p:cNvSpPr>
          <p:nvPr>
            <p:ph idx="1"/>
          </p:nvPr>
        </p:nvSpPr>
        <p:spPr/>
        <p:txBody>
          <a:bodyPr/>
          <a:lstStyle/>
          <a:p>
            <a:r>
              <a:rPr lang="en-US" dirty="0" smtClean="0"/>
              <a:t>300,000 deaths from pesticide poisoning</a:t>
            </a:r>
          </a:p>
          <a:p>
            <a:r>
              <a:rPr lang="en-US" dirty="0" smtClean="0"/>
              <a:t>1,200 poisonings in California</a:t>
            </a:r>
          </a:p>
          <a:p>
            <a:r>
              <a:rPr lang="en-US" dirty="0" smtClean="0"/>
              <a:t>GMOs reduce or eliminate pesticide use</a:t>
            </a:r>
          </a:p>
          <a:p>
            <a:r>
              <a:rPr lang="en-US" dirty="0" smtClean="0"/>
              <a:t>GMOs allow use of </a:t>
            </a:r>
            <a:r>
              <a:rPr lang="en-US" dirty="0"/>
              <a:t>less toxic </a:t>
            </a:r>
            <a:r>
              <a:rPr lang="en-US" dirty="0" smtClean="0"/>
              <a:t>herbicides</a:t>
            </a:r>
            <a:endParaRPr lang="en-US" dirty="0"/>
          </a:p>
        </p:txBody>
      </p:sp>
      <p:pic>
        <p:nvPicPr>
          <p:cNvPr id="1026" name="Picture 2" descr="D:\Pictures\GMO\avengeDirection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43533" y="3464962"/>
            <a:ext cx="5056934" cy="339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03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Sustainability</a:t>
            </a:r>
            <a:endParaRPr lang="en-US" dirty="0"/>
          </a:p>
        </p:txBody>
      </p:sp>
      <p:sp>
        <p:nvSpPr>
          <p:cNvPr id="3" name="Content Placeholder 2"/>
          <p:cNvSpPr>
            <a:spLocks noGrp="1"/>
          </p:cNvSpPr>
          <p:nvPr>
            <p:ph idx="1"/>
          </p:nvPr>
        </p:nvSpPr>
        <p:spPr/>
        <p:txBody>
          <a:bodyPr/>
          <a:lstStyle/>
          <a:p>
            <a:r>
              <a:rPr lang="en-US" dirty="0" smtClean="0"/>
              <a:t>World population to rise from 7 </a:t>
            </a:r>
            <a:r>
              <a:rPr lang="en-US" dirty="0"/>
              <a:t>billion to 9 billion by </a:t>
            </a:r>
            <a:r>
              <a:rPr lang="en-US" dirty="0" smtClean="0"/>
              <a:t>2050</a:t>
            </a:r>
          </a:p>
          <a:p>
            <a:r>
              <a:rPr lang="en-US" dirty="0" smtClean="0"/>
              <a:t>Limited arable land</a:t>
            </a:r>
          </a:p>
          <a:p>
            <a:r>
              <a:rPr lang="en-US" dirty="0" smtClean="0"/>
              <a:t>Requires increases in productivity</a:t>
            </a:r>
          </a:p>
          <a:p>
            <a:r>
              <a:rPr lang="en-US" dirty="0"/>
              <a:t>GMOs can </a:t>
            </a:r>
            <a:r>
              <a:rPr lang="en-US" dirty="0" smtClean="0"/>
              <a:t>dramatically improve agricultural productivity.</a:t>
            </a:r>
          </a:p>
          <a:p>
            <a:endParaRPr lang="en-US" dirty="0"/>
          </a:p>
        </p:txBody>
      </p:sp>
    </p:spTree>
    <p:extLst>
      <p:ext uri="{BB962C8B-B14F-4D97-AF65-F5344CB8AC3E}">
        <p14:creationId xmlns:p14="http://schemas.microsoft.com/office/powerpoint/2010/main" val="25499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GMOs</a:t>
            </a:r>
            <a:endParaRPr lang="en-US" dirty="0"/>
          </a:p>
        </p:txBody>
      </p:sp>
      <p:sp>
        <p:nvSpPr>
          <p:cNvPr id="3" name="Content Placeholder 2"/>
          <p:cNvSpPr>
            <a:spLocks noGrp="1"/>
          </p:cNvSpPr>
          <p:nvPr>
            <p:ph idx="1"/>
          </p:nvPr>
        </p:nvSpPr>
        <p:spPr/>
        <p:txBody>
          <a:bodyPr/>
          <a:lstStyle/>
          <a:p>
            <a:r>
              <a:rPr lang="en-US" dirty="0" smtClean="0"/>
              <a:t>Nitrogen </a:t>
            </a:r>
            <a:r>
              <a:rPr lang="en-US" dirty="0"/>
              <a:t>f</a:t>
            </a:r>
            <a:r>
              <a:rPr lang="en-US" dirty="0" smtClean="0"/>
              <a:t>ixing crops</a:t>
            </a:r>
          </a:p>
          <a:p>
            <a:pPr lvl="1"/>
            <a:r>
              <a:rPr lang="en-US" dirty="0" smtClean="0"/>
              <a:t>Less fertilizer</a:t>
            </a:r>
          </a:p>
          <a:p>
            <a:pPr lvl="1"/>
            <a:r>
              <a:rPr lang="en-US" dirty="0" smtClean="0"/>
              <a:t>Less fertilizer pollution</a:t>
            </a:r>
          </a:p>
          <a:p>
            <a:r>
              <a:rPr lang="en-US" dirty="0" smtClean="0"/>
              <a:t>Drought resistant crops</a:t>
            </a:r>
          </a:p>
          <a:p>
            <a:r>
              <a:rPr lang="en-US" dirty="0" smtClean="0"/>
              <a:t>Disease resistant crops</a:t>
            </a:r>
            <a:endParaRPr lang="en-US" dirty="0"/>
          </a:p>
        </p:txBody>
      </p:sp>
      <p:pic>
        <p:nvPicPr>
          <p:cNvPr id="1026" name="Picture 2" descr="D:\Pictures\GMO\Pe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3746088" y="1"/>
            <a:ext cx="5407741" cy="688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31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GMOs and Politics</a:t>
            </a:r>
            <a:endParaRPr lang="en-US" sz="4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70486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Opponents Are the Climate Skeptics of the Left</a:t>
            </a:r>
            <a:endParaRPr lang="en-US" dirty="0"/>
          </a:p>
        </p:txBody>
      </p:sp>
      <p:pic>
        <p:nvPicPr>
          <p:cNvPr id="4098" name="Picture 2" descr="D:\Pictures\GMO\GMO Opponent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137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GMO Labeling Requirements </a:t>
            </a:r>
            <a:r>
              <a:rPr lang="en-US" dirty="0"/>
              <a:t>Worldwide</a:t>
            </a:r>
          </a:p>
        </p:txBody>
      </p:sp>
      <p:pic>
        <p:nvPicPr>
          <p:cNvPr id="41987" name="Picture 3" descr="C:\WINDOWS\Desktop\Stem Cells\world-map-small.gif"/>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0" y="2116138"/>
            <a:ext cx="9144000" cy="464185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C:\WINDOWS\Desktop\Stem Cells\CIA - The World Factbook -- Flags of the World_files\AS-FLAG.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81812" y="4924425"/>
            <a:ext cx="1019175" cy="514350"/>
          </a:xfrm>
          <a:prstGeom prst="rect">
            <a:avLst/>
          </a:prstGeom>
          <a:noFill/>
          <a:extLst>
            <a:ext uri="{909E8E84-426E-40DD-AFC4-6F175D3DCCD1}">
              <a14:hiddenFill xmlns:a14="http://schemas.microsoft.com/office/drawing/2010/main">
                <a:solidFill>
                  <a:srgbClr val="FFFFFF"/>
                </a:solidFill>
              </a14:hiddenFill>
            </a:ext>
          </a:extLst>
        </p:spPr>
      </p:pic>
      <p:pic>
        <p:nvPicPr>
          <p:cNvPr id="41991" name="Picture 7" descr="C:\WINDOWS\Desktop\Stem Cells\CIA - The World Factbook -- Flags of the World_files\br-FLAG.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3050" y="4273550"/>
            <a:ext cx="733425" cy="514350"/>
          </a:xfrm>
          <a:prstGeom prst="rect">
            <a:avLst/>
          </a:prstGeom>
          <a:noFill/>
          <a:extLst>
            <a:ext uri="{909E8E84-426E-40DD-AFC4-6F175D3DCCD1}">
              <a14:hiddenFill xmlns:a14="http://schemas.microsoft.com/office/drawing/2010/main">
                <a:solidFill>
                  <a:srgbClr val="FFFFFF"/>
                </a:solidFill>
              </a14:hiddenFill>
            </a:ext>
          </a:extLst>
        </p:spPr>
      </p:pic>
      <p:pic>
        <p:nvPicPr>
          <p:cNvPr id="41999" name="Picture 15" descr="C:\WINDOWS\Desktop\Stem Cells\CIA - The World Factbook -- Flags of the World_files\in-FLAG.GI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69076" y="3701796"/>
            <a:ext cx="771525" cy="514350"/>
          </a:xfrm>
          <a:prstGeom prst="rect">
            <a:avLst/>
          </a:prstGeom>
          <a:noFill/>
          <a:extLst>
            <a:ext uri="{909E8E84-426E-40DD-AFC4-6F175D3DCCD1}">
              <a14:hiddenFill xmlns:a14="http://schemas.microsoft.com/office/drawing/2010/main">
                <a:solidFill>
                  <a:srgbClr val="FFFFFF"/>
                </a:solidFill>
              </a14:hiddenFill>
            </a:ext>
          </a:extLst>
        </p:spPr>
      </p:pic>
      <p:pic>
        <p:nvPicPr>
          <p:cNvPr id="42003" name="Picture 19" descr="C:\WINDOWS\Desktop\Stem Cells\CIA - The World Factbook -- Flags of the World_files\ja-FLAG.GIF"/>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44220" y="3145676"/>
            <a:ext cx="771525" cy="514350"/>
          </a:xfrm>
          <a:prstGeom prst="rect">
            <a:avLst/>
          </a:prstGeom>
          <a:noFill/>
          <a:extLst>
            <a:ext uri="{909E8E84-426E-40DD-AFC4-6F175D3DCCD1}">
              <a14:hiddenFill xmlns:a14="http://schemas.microsoft.com/office/drawing/2010/main">
                <a:solidFill>
                  <a:srgbClr val="FFFFFF"/>
                </a:solidFill>
              </a14:hiddenFill>
            </a:ext>
          </a:extLst>
        </p:spPr>
      </p:pic>
      <p:pic>
        <p:nvPicPr>
          <p:cNvPr id="42010" name="Picture 26" descr="C:\WINDOWS\Desktop\Stem Cells\CIA - The World Factbook -- Flags of the World_files\rs-FLAG.GI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172200" y="2438400"/>
            <a:ext cx="771525" cy="5143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ictures\GMO\Flags\SaudiArabia.gi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22320" y="3528994"/>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Pictures\GMO\Flags\SouthAfrica.g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72000" y="5180763"/>
            <a:ext cx="84100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Pictures\GMO\Flags\Taiwan.gi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76124" y="3145676"/>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Pictures\GMO\Flags\Thailand.gi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40601" y="3864928"/>
            <a:ext cx="774878"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Pictures\GMO\Flags\Venezuela.gi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26029" y="3704082"/>
            <a:ext cx="762220"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Pictures\GMO\Flags\NewZealand.gif"/>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783663" y="5741987"/>
            <a:ext cx="1020770"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Pictures\GMO\Flags\China.gif"/>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214283" y="3147962"/>
            <a:ext cx="763043"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Pictures\GMO\Flags\Indonesia.gif"/>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481762" y="4376992"/>
            <a:ext cx="757923"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D:\Pictures\GMO\Flags\Chile.gif"/>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078121" y="5090857"/>
            <a:ext cx="764705"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Pictures\GMO\Flags\EuropeanUnion.gif"/>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237082" y="2784322"/>
            <a:ext cx="755421"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D:\Pictures\GMO\Flags\SouthKorea.gif"/>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550752" y="3448050"/>
            <a:ext cx="764727"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Pictures\GMO\Europe.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0" y="525496"/>
            <a:ext cx="9144000" cy="6352599"/>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D:\Pictures\GMO\Flags\Slovakia.gi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731490" y="4169712"/>
            <a:ext cx="774878"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Pictures\GMO\Flags\Slovenia.gif"/>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879364" y="4643421"/>
            <a:ext cx="1024128"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D:\Pictures\GMO\Flags\Spain.gif"/>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200101" y="5741987"/>
            <a:ext cx="767251"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Pictures\GMO\Flags\Sweden.gif"/>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014318" y="1589729"/>
            <a:ext cx="808790"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D:\Pictures\GMO\Flags\UnitedKingdom.gif"/>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355041" y="3018395"/>
            <a:ext cx="1024128"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D:\Pictures\GMO\Flags\Lithuania.gif"/>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124042" y="3024282"/>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D:\Pictures\GMO\Flags\Luxembourg.gif"/>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2693600" y="4075602"/>
            <a:ext cx="852875"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D:\Pictures\GMO\Flags\Malta.gif"/>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671649" y="6366031"/>
            <a:ext cx="900351"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D:\Pictures\GMO\Flags\Netherlands.gif"/>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520153" y="3403994"/>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D:\Pictures\GMO\Flags\Poland.gif"/>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823108" y="3602729"/>
            <a:ext cx="82574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D:\Pictures\GMO\Flags\Portugal.gif"/>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55059" y="5853967"/>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D:\Pictures\GMO\Flags\Austria.gif"/>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007802" y="4261705"/>
            <a:ext cx="767251"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D:\Pictures\GMO\Flags\Belgium.gif"/>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2573949" y="3754342"/>
            <a:ext cx="590061"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Pictures\GMO\Flags\Bulgaria.gif"/>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5715350" y="5325932"/>
            <a:ext cx="766412"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D:\Pictures\GMO\Flags\Cyprus.gif"/>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5964081" y="6366031"/>
            <a:ext cx="767245"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D:\Pictures\GMO\Flags\CzechRepublic.gif"/>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012465" y="3913680"/>
            <a:ext cx="757923"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D:\Pictures\GMO\Flags\Denmark.gif"/>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3288249" y="2784322"/>
            <a:ext cx="678230"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D:\Pictures\GMO\Flags\Estonia.gif"/>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5506368" y="2272258"/>
            <a:ext cx="764705"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D:\Pictures\GMO\Flags\Finland.gif"/>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5390295" y="1500764"/>
            <a:ext cx="833160"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D:\Pictures\GMO\Flags\France.gif"/>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2104274" y="4681776"/>
            <a:ext cx="764705"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D:\Pictures\GMO\Flags\Greece.gif"/>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5199701" y="6109999"/>
            <a:ext cx="785052"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D:\Pictures\GMO\Flags\Gremany.gif"/>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3288249" y="3498310"/>
            <a:ext cx="839310"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D:\Pictures\GMO\Flags\Hungary.gif"/>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4775053" y="4538762"/>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D:\Pictures\GMO\Flags\Ireland.gif"/>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588629" y="3352864"/>
            <a:ext cx="766412"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D:\Pictures\GMO\Flags\Italy.gif"/>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3707904" y="5385254"/>
            <a:ext cx="768096"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D:\Pictures\GMO\Flags\Romania.gif"/>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5543149" y="4672650"/>
            <a:ext cx="757923" cy="512064"/>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D:\Pictures\GMO\Flags\Latvia.gif"/>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5254902" y="2635898"/>
            <a:ext cx="1046170" cy="51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16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barn(outVertical)">
                                      <p:cBhvr>
                                        <p:cTn id="7" dur="1000"/>
                                        <p:tgtEl>
                                          <p:spTgt spid="41987"/>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p:cTn id="12" dur="100" fill="hold"/>
                                        <p:tgtEl>
                                          <p:spTgt spid="41988"/>
                                        </p:tgtEl>
                                        <p:attrNameLst>
                                          <p:attrName>ppt_w</p:attrName>
                                        </p:attrNameLst>
                                      </p:cBhvr>
                                      <p:tavLst>
                                        <p:tav tm="0">
                                          <p:val>
                                            <p:fltVal val="0"/>
                                          </p:val>
                                        </p:tav>
                                        <p:tav tm="100000">
                                          <p:val>
                                            <p:strVal val="#ppt_w"/>
                                          </p:val>
                                        </p:tav>
                                      </p:tavLst>
                                    </p:anim>
                                    <p:anim calcmode="lin" valueType="num">
                                      <p:cBhvr>
                                        <p:cTn id="13" dur="100" fill="hold"/>
                                        <p:tgtEl>
                                          <p:spTgt spid="41988"/>
                                        </p:tgtEl>
                                        <p:attrNameLst>
                                          <p:attrName>ppt_h</p:attrName>
                                        </p:attrNameLst>
                                      </p:cBhvr>
                                      <p:tavLst>
                                        <p:tav tm="0">
                                          <p:val>
                                            <p:fltVal val="0"/>
                                          </p:val>
                                        </p:tav>
                                        <p:tav tm="100000">
                                          <p:val>
                                            <p:strVal val="#ppt_h"/>
                                          </p:val>
                                        </p:tav>
                                      </p:tavLst>
                                    </p:anim>
                                    <p:animEffect transition="in" filter="fade">
                                      <p:cBhvr>
                                        <p:cTn id="14" dur="100"/>
                                        <p:tgtEl>
                                          <p:spTgt spid="41988"/>
                                        </p:tgtEl>
                                      </p:cBhvr>
                                    </p:animEffect>
                                  </p:childTnLst>
                                </p:cTn>
                              </p:par>
                            </p:childTnLst>
                          </p:cTn>
                        </p:par>
                        <p:par>
                          <p:cTn id="15" fill="hold">
                            <p:stCondLst>
                              <p:cond delay="100"/>
                            </p:stCondLst>
                            <p:childTnLst>
                              <p:par>
                                <p:cTn id="16" presetID="53" presetClass="entr" presetSubtype="16" fill="hold" nodeType="afterEffect">
                                  <p:stCondLst>
                                    <p:cond delay="0"/>
                                  </p:stCondLst>
                                  <p:childTnLst>
                                    <p:set>
                                      <p:cBhvr>
                                        <p:cTn id="17" dur="1" fill="hold">
                                          <p:stCondLst>
                                            <p:cond delay="0"/>
                                          </p:stCondLst>
                                        </p:cTn>
                                        <p:tgtEl>
                                          <p:spTgt spid="41991"/>
                                        </p:tgtEl>
                                        <p:attrNameLst>
                                          <p:attrName>style.visibility</p:attrName>
                                        </p:attrNameLst>
                                      </p:cBhvr>
                                      <p:to>
                                        <p:strVal val="visible"/>
                                      </p:to>
                                    </p:set>
                                    <p:anim calcmode="lin" valueType="num">
                                      <p:cBhvr>
                                        <p:cTn id="18" dur="100" fill="hold"/>
                                        <p:tgtEl>
                                          <p:spTgt spid="41991"/>
                                        </p:tgtEl>
                                        <p:attrNameLst>
                                          <p:attrName>ppt_w</p:attrName>
                                        </p:attrNameLst>
                                      </p:cBhvr>
                                      <p:tavLst>
                                        <p:tav tm="0">
                                          <p:val>
                                            <p:fltVal val="0"/>
                                          </p:val>
                                        </p:tav>
                                        <p:tav tm="100000">
                                          <p:val>
                                            <p:strVal val="#ppt_w"/>
                                          </p:val>
                                        </p:tav>
                                      </p:tavLst>
                                    </p:anim>
                                    <p:anim calcmode="lin" valueType="num">
                                      <p:cBhvr>
                                        <p:cTn id="19" dur="100" fill="hold"/>
                                        <p:tgtEl>
                                          <p:spTgt spid="41991"/>
                                        </p:tgtEl>
                                        <p:attrNameLst>
                                          <p:attrName>ppt_h</p:attrName>
                                        </p:attrNameLst>
                                      </p:cBhvr>
                                      <p:tavLst>
                                        <p:tav tm="0">
                                          <p:val>
                                            <p:fltVal val="0"/>
                                          </p:val>
                                        </p:tav>
                                        <p:tav tm="100000">
                                          <p:val>
                                            <p:strVal val="#ppt_h"/>
                                          </p:val>
                                        </p:tav>
                                      </p:tavLst>
                                    </p:anim>
                                    <p:animEffect transition="in" filter="fade">
                                      <p:cBhvr>
                                        <p:cTn id="20" dur="100"/>
                                        <p:tgtEl>
                                          <p:spTgt spid="41991"/>
                                        </p:tgtEl>
                                      </p:cBhvr>
                                    </p:animEffect>
                                  </p:childTnLst>
                                </p:cTn>
                              </p:par>
                            </p:childTnLst>
                          </p:cTn>
                        </p:par>
                        <p:par>
                          <p:cTn id="21" fill="hold">
                            <p:stCondLst>
                              <p:cond delay="200"/>
                            </p:stCondLst>
                            <p:childTnLst>
                              <p:par>
                                <p:cTn id="22" presetID="53" presetClass="entr" presetSubtype="16" fill="hold" nodeType="afterEffect">
                                  <p:stCondLst>
                                    <p:cond delay="0"/>
                                  </p:stCondLst>
                                  <p:childTnLst>
                                    <p:set>
                                      <p:cBhvr>
                                        <p:cTn id="23" dur="1" fill="hold">
                                          <p:stCondLst>
                                            <p:cond delay="0"/>
                                          </p:stCondLst>
                                        </p:cTn>
                                        <p:tgtEl>
                                          <p:spTgt spid="41999"/>
                                        </p:tgtEl>
                                        <p:attrNameLst>
                                          <p:attrName>style.visibility</p:attrName>
                                        </p:attrNameLst>
                                      </p:cBhvr>
                                      <p:to>
                                        <p:strVal val="visible"/>
                                      </p:to>
                                    </p:set>
                                    <p:anim calcmode="lin" valueType="num">
                                      <p:cBhvr>
                                        <p:cTn id="24" dur="100" fill="hold"/>
                                        <p:tgtEl>
                                          <p:spTgt spid="41999"/>
                                        </p:tgtEl>
                                        <p:attrNameLst>
                                          <p:attrName>ppt_w</p:attrName>
                                        </p:attrNameLst>
                                      </p:cBhvr>
                                      <p:tavLst>
                                        <p:tav tm="0">
                                          <p:val>
                                            <p:fltVal val="0"/>
                                          </p:val>
                                        </p:tav>
                                        <p:tav tm="100000">
                                          <p:val>
                                            <p:strVal val="#ppt_w"/>
                                          </p:val>
                                        </p:tav>
                                      </p:tavLst>
                                    </p:anim>
                                    <p:anim calcmode="lin" valueType="num">
                                      <p:cBhvr>
                                        <p:cTn id="25" dur="100" fill="hold"/>
                                        <p:tgtEl>
                                          <p:spTgt spid="41999"/>
                                        </p:tgtEl>
                                        <p:attrNameLst>
                                          <p:attrName>ppt_h</p:attrName>
                                        </p:attrNameLst>
                                      </p:cBhvr>
                                      <p:tavLst>
                                        <p:tav tm="0">
                                          <p:val>
                                            <p:fltVal val="0"/>
                                          </p:val>
                                        </p:tav>
                                        <p:tav tm="100000">
                                          <p:val>
                                            <p:strVal val="#ppt_h"/>
                                          </p:val>
                                        </p:tav>
                                      </p:tavLst>
                                    </p:anim>
                                    <p:animEffect transition="in" filter="fade">
                                      <p:cBhvr>
                                        <p:cTn id="26" dur="100"/>
                                        <p:tgtEl>
                                          <p:spTgt spid="41999"/>
                                        </p:tgtEl>
                                      </p:cBhvr>
                                    </p:animEffect>
                                  </p:childTnLst>
                                </p:cTn>
                              </p:par>
                            </p:childTnLst>
                          </p:cTn>
                        </p:par>
                        <p:par>
                          <p:cTn id="27" fill="hold">
                            <p:stCondLst>
                              <p:cond delay="300"/>
                            </p:stCondLst>
                            <p:childTnLst>
                              <p:par>
                                <p:cTn id="28" presetID="53" presetClass="entr" presetSubtype="16" fill="hold" nodeType="afterEffect">
                                  <p:stCondLst>
                                    <p:cond delay="0"/>
                                  </p:stCondLst>
                                  <p:childTnLst>
                                    <p:set>
                                      <p:cBhvr>
                                        <p:cTn id="29" dur="1" fill="hold">
                                          <p:stCondLst>
                                            <p:cond delay="0"/>
                                          </p:stCondLst>
                                        </p:cTn>
                                        <p:tgtEl>
                                          <p:spTgt spid="42003"/>
                                        </p:tgtEl>
                                        <p:attrNameLst>
                                          <p:attrName>style.visibility</p:attrName>
                                        </p:attrNameLst>
                                      </p:cBhvr>
                                      <p:to>
                                        <p:strVal val="visible"/>
                                      </p:to>
                                    </p:set>
                                    <p:anim calcmode="lin" valueType="num">
                                      <p:cBhvr>
                                        <p:cTn id="30" dur="100" fill="hold"/>
                                        <p:tgtEl>
                                          <p:spTgt spid="42003"/>
                                        </p:tgtEl>
                                        <p:attrNameLst>
                                          <p:attrName>ppt_w</p:attrName>
                                        </p:attrNameLst>
                                      </p:cBhvr>
                                      <p:tavLst>
                                        <p:tav tm="0">
                                          <p:val>
                                            <p:fltVal val="0"/>
                                          </p:val>
                                        </p:tav>
                                        <p:tav tm="100000">
                                          <p:val>
                                            <p:strVal val="#ppt_w"/>
                                          </p:val>
                                        </p:tav>
                                      </p:tavLst>
                                    </p:anim>
                                    <p:anim calcmode="lin" valueType="num">
                                      <p:cBhvr>
                                        <p:cTn id="31" dur="100" fill="hold"/>
                                        <p:tgtEl>
                                          <p:spTgt spid="42003"/>
                                        </p:tgtEl>
                                        <p:attrNameLst>
                                          <p:attrName>ppt_h</p:attrName>
                                        </p:attrNameLst>
                                      </p:cBhvr>
                                      <p:tavLst>
                                        <p:tav tm="0">
                                          <p:val>
                                            <p:fltVal val="0"/>
                                          </p:val>
                                        </p:tav>
                                        <p:tav tm="100000">
                                          <p:val>
                                            <p:strVal val="#ppt_h"/>
                                          </p:val>
                                        </p:tav>
                                      </p:tavLst>
                                    </p:anim>
                                    <p:animEffect transition="in" filter="fade">
                                      <p:cBhvr>
                                        <p:cTn id="32" dur="100"/>
                                        <p:tgtEl>
                                          <p:spTgt spid="42003"/>
                                        </p:tgtEl>
                                      </p:cBhvr>
                                    </p:animEffect>
                                  </p:childTnLst>
                                </p:cTn>
                              </p:par>
                            </p:childTnLst>
                          </p:cTn>
                        </p:par>
                        <p:par>
                          <p:cTn id="33" fill="hold">
                            <p:stCondLst>
                              <p:cond delay="400"/>
                            </p:stCondLst>
                            <p:childTnLst>
                              <p:par>
                                <p:cTn id="34" presetID="53" presetClass="entr" presetSubtype="16" fill="hold" nodeType="afterEffect">
                                  <p:stCondLst>
                                    <p:cond delay="0"/>
                                  </p:stCondLst>
                                  <p:childTnLst>
                                    <p:set>
                                      <p:cBhvr>
                                        <p:cTn id="35" dur="1" fill="hold">
                                          <p:stCondLst>
                                            <p:cond delay="0"/>
                                          </p:stCondLst>
                                        </p:cTn>
                                        <p:tgtEl>
                                          <p:spTgt spid="42010"/>
                                        </p:tgtEl>
                                        <p:attrNameLst>
                                          <p:attrName>style.visibility</p:attrName>
                                        </p:attrNameLst>
                                      </p:cBhvr>
                                      <p:to>
                                        <p:strVal val="visible"/>
                                      </p:to>
                                    </p:set>
                                    <p:anim calcmode="lin" valueType="num">
                                      <p:cBhvr>
                                        <p:cTn id="36" dur="100" fill="hold"/>
                                        <p:tgtEl>
                                          <p:spTgt spid="42010"/>
                                        </p:tgtEl>
                                        <p:attrNameLst>
                                          <p:attrName>ppt_w</p:attrName>
                                        </p:attrNameLst>
                                      </p:cBhvr>
                                      <p:tavLst>
                                        <p:tav tm="0">
                                          <p:val>
                                            <p:fltVal val="0"/>
                                          </p:val>
                                        </p:tav>
                                        <p:tav tm="100000">
                                          <p:val>
                                            <p:strVal val="#ppt_w"/>
                                          </p:val>
                                        </p:tav>
                                      </p:tavLst>
                                    </p:anim>
                                    <p:anim calcmode="lin" valueType="num">
                                      <p:cBhvr>
                                        <p:cTn id="37" dur="100" fill="hold"/>
                                        <p:tgtEl>
                                          <p:spTgt spid="42010"/>
                                        </p:tgtEl>
                                        <p:attrNameLst>
                                          <p:attrName>ppt_h</p:attrName>
                                        </p:attrNameLst>
                                      </p:cBhvr>
                                      <p:tavLst>
                                        <p:tav tm="0">
                                          <p:val>
                                            <p:fltVal val="0"/>
                                          </p:val>
                                        </p:tav>
                                        <p:tav tm="100000">
                                          <p:val>
                                            <p:strVal val="#ppt_h"/>
                                          </p:val>
                                        </p:tav>
                                      </p:tavLst>
                                    </p:anim>
                                    <p:animEffect transition="in" filter="fade">
                                      <p:cBhvr>
                                        <p:cTn id="38" dur="100"/>
                                        <p:tgtEl>
                                          <p:spTgt spid="42010"/>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2053"/>
                                        </p:tgtEl>
                                        <p:attrNameLst>
                                          <p:attrName>style.visibility</p:attrName>
                                        </p:attrNameLst>
                                      </p:cBhvr>
                                      <p:to>
                                        <p:strVal val="visible"/>
                                      </p:to>
                                    </p:set>
                                    <p:anim calcmode="lin" valueType="num">
                                      <p:cBhvr>
                                        <p:cTn id="42" dur="100" fill="hold"/>
                                        <p:tgtEl>
                                          <p:spTgt spid="2053"/>
                                        </p:tgtEl>
                                        <p:attrNameLst>
                                          <p:attrName>ppt_w</p:attrName>
                                        </p:attrNameLst>
                                      </p:cBhvr>
                                      <p:tavLst>
                                        <p:tav tm="0">
                                          <p:val>
                                            <p:fltVal val="0"/>
                                          </p:val>
                                        </p:tav>
                                        <p:tav tm="100000">
                                          <p:val>
                                            <p:strVal val="#ppt_w"/>
                                          </p:val>
                                        </p:tav>
                                      </p:tavLst>
                                    </p:anim>
                                    <p:anim calcmode="lin" valueType="num">
                                      <p:cBhvr>
                                        <p:cTn id="43" dur="100" fill="hold"/>
                                        <p:tgtEl>
                                          <p:spTgt spid="2053"/>
                                        </p:tgtEl>
                                        <p:attrNameLst>
                                          <p:attrName>ppt_h</p:attrName>
                                        </p:attrNameLst>
                                      </p:cBhvr>
                                      <p:tavLst>
                                        <p:tav tm="0">
                                          <p:val>
                                            <p:fltVal val="0"/>
                                          </p:val>
                                        </p:tav>
                                        <p:tav tm="100000">
                                          <p:val>
                                            <p:strVal val="#ppt_h"/>
                                          </p:val>
                                        </p:tav>
                                      </p:tavLst>
                                    </p:anim>
                                    <p:animEffect transition="in" filter="fade">
                                      <p:cBhvr>
                                        <p:cTn id="44" dur="100"/>
                                        <p:tgtEl>
                                          <p:spTgt spid="2053"/>
                                        </p:tgtEl>
                                      </p:cBhvr>
                                    </p:animEffect>
                                  </p:childTnLst>
                                </p:cTn>
                              </p:par>
                            </p:childTnLst>
                          </p:cTn>
                        </p:par>
                        <p:par>
                          <p:cTn id="45" fill="hold">
                            <p:stCondLst>
                              <p:cond delay="600"/>
                            </p:stCondLst>
                            <p:childTnLst>
                              <p:par>
                                <p:cTn id="46" presetID="53" presetClass="entr" presetSubtype="16" fill="hold" nodeType="afterEffect">
                                  <p:stCondLst>
                                    <p:cond delay="0"/>
                                  </p:stCondLst>
                                  <p:childTnLst>
                                    <p:set>
                                      <p:cBhvr>
                                        <p:cTn id="47" dur="1" fill="hold">
                                          <p:stCondLst>
                                            <p:cond delay="0"/>
                                          </p:stCondLst>
                                        </p:cTn>
                                        <p:tgtEl>
                                          <p:spTgt spid="2054"/>
                                        </p:tgtEl>
                                        <p:attrNameLst>
                                          <p:attrName>style.visibility</p:attrName>
                                        </p:attrNameLst>
                                      </p:cBhvr>
                                      <p:to>
                                        <p:strVal val="visible"/>
                                      </p:to>
                                    </p:set>
                                    <p:anim calcmode="lin" valueType="num">
                                      <p:cBhvr>
                                        <p:cTn id="48" dur="100" fill="hold"/>
                                        <p:tgtEl>
                                          <p:spTgt spid="2054"/>
                                        </p:tgtEl>
                                        <p:attrNameLst>
                                          <p:attrName>ppt_w</p:attrName>
                                        </p:attrNameLst>
                                      </p:cBhvr>
                                      <p:tavLst>
                                        <p:tav tm="0">
                                          <p:val>
                                            <p:fltVal val="0"/>
                                          </p:val>
                                        </p:tav>
                                        <p:tav tm="100000">
                                          <p:val>
                                            <p:strVal val="#ppt_w"/>
                                          </p:val>
                                        </p:tav>
                                      </p:tavLst>
                                    </p:anim>
                                    <p:anim calcmode="lin" valueType="num">
                                      <p:cBhvr>
                                        <p:cTn id="49" dur="100" fill="hold"/>
                                        <p:tgtEl>
                                          <p:spTgt spid="2054"/>
                                        </p:tgtEl>
                                        <p:attrNameLst>
                                          <p:attrName>ppt_h</p:attrName>
                                        </p:attrNameLst>
                                      </p:cBhvr>
                                      <p:tavLst>
                                        <p:tav tm="0">
                                          <p:val>
                                            <p:fltVal val="0"/>
                                          </p:val>
                                        </p:tav>
                                        <p:tav tm="100000">
                                          <p:val>
                                            <p:strVal val="#ppt_h"/>
                                          </p:val>
                                        </p:tav>
                                      </p:tavLst>
                                    </p:anim>
                                    <p:animEffect transition="in" filter="fade">
                                      <p:cBhvr>
                                        <p:cTn id="50" dur="100"/>
                                        <p:tgtEl>
                                          <p:spTgt spid="2054"/>
                                        </p:tgtEl>
                                      </p:cBhvr>
                                    </p:animEffect>
                                  </p:childTnLst>
                                </p:cTn>
                              </p:par>
                            </p:childTnLst>
                          </p:cTn>
                        </p:par>
                        <p:par>
                          <p:cTn id="51" fill="hold">
                            <p:stCondLst>
                              <p:cond delay="700"/>
                            </p:stCondLst>
                            <p:childTnLst>
                              <p:par>
                                <p:cTn id="52" presetID="53" presetClass="entr" presetSubtype="16" fill="hold" nodeType="afterEffect">
                                  <p:stCondLst>
                                    <p:cond delay="0"/>
                                  </p:stCondLst>
                                  <p:childTnLst>
                                    <p:set>
                                      <p:cBhvr>
                                        <p:cTn id="53" dur="1" fill="hold">
                                          <p:stCondLst>
                                            <p:cond delay="0"/>
                                          </p:stCondLst>
                                        </p:cTn>
                                        <p:tgtEl>
                                          <p:spTgt spid="2055"/>
                                        </p:tgtEl>
                                        <p:attrNameLst>
                                          <p:attrName>style.visibility</p:attrName>
                                        </p:attrNameLst>
                                      </p:cBhvr>
                                      <p:to>
                                        <p:strVal val="visible"/>
                                      </p:to>
                                    </p:set>
                                    <p:anim calcmode="lin" valueType="num">
                                      <p:cBhvr>
                                        <p:cTn id="54" dur="100" fill="hold"/>
                                        <p:tgtEl>
                                          <p:spTgt spid="2055"/>
                                        </p:tgtEl>
                                        <p:attrNameLst>
                                          <p:attrName>ppt_w</p:attrName>
                                        </p:attrNameLst>
                                      </p:cBhvr>
                                      <p:tavLst>
                                        <p:tav tm="0">
                                          <p:val>
                                            <p:fltVal val="0"/>
                                          </p:val>
                                        </p:tav>
                                        <p:tav tm="100000">
                                          <p:val>
                                            <p:strVal val="#ppt_w"/>
                                          </p:val>
                                        </p:tav>
                                      </p:tavLst>
                                    </p:anim>
                                    <p:anim calcmode="lin" valueType="num">
                                      <p:cBhvr>
                                        <p:cTn id="55" dur="100" fill="hold"/>
                                        <p:tgtEl>
                                          <p:spTgt spid="2055"/>
                                        </p:tgtEl>
                                        <p:attrNameLst>
                                          <p:attrName>ppt_h</p:attrName>
                                        </p:attrNameLst>
                                      </p:cBhvr>
                                      <p:tavLst>
                                        <p:tav tm="0">
                                          <p:val>
                                            <p:fltVal val="0"/>
                                          </p:val>
                                        </p:tav>
                                        <p:tav tm="100000">
                                          <p:val>
                                            <p:strVal val="#ppt_h"/>
                                          </p:val>
                                        </p:tav>
                                      </p:tavLst>
                                    </p:anim>
                                    <p:animEffect transition="in" filter="fade">
                                      <p:cBhvr>
                                        <p:cTn id="56" dur="100"/>
                                        <p:tgtEl>
                                          <p:spTgt spid="2055"/>
                                        </p:tgtEl>
                                      </p:cBhvr>
                                    </p:animEffect>
                                  </p:childTnLst>
                                </p:cTn>
                              </p:par>
                            </p:childTnLst>
                          </p:cTn>
                        </p:par>
                        <p:par>
                          <p:cTn id="57" fill="hold">
                            <p:stCondLst>
                              <p:cond delay="800"/>
                            </p:stCondLst>
                            <p:childTnLst>
                              <p:par>
                                <p:cTn id="58" presetID="53" presetClass="entr" presetSubtype="16" fill="hold" nodeType="afterEffect">
                                  <p:stCondLst>
                                    <p:cond delay="0"/>
                                  </p:stCondLst>
                                  <p:childTnLst>
                                    <p:set>
                                      <p:cBhvr>
                                        <p:cTn id="59" dur="1" fill="hold">
                                          <p:stCondLst>
                                            <p:cond delay="0"/>
                                          </p:stCondLst>
                                        </p:cTn>
                                        <p:tgtEl>
                                          <p:spTgt spid="2056"/>
                                        </p:tgtEl>
                                        <p:attrNameLst>
                                          <p:attrName>style.visibility</p:attrName>
                                        </p:attrNameLst>
                                      </p:cBhvr>
                                      <p:to>
                                        <p:strVal val="visible"/>
                                      </p:to>
                                    </p:set>
                                    <p:anim calcmode="lin" valueType="num">
                                      <p:cBhvr>
                                        <p:cTn id="60" dur="100" fill="hold"/>
                                        <p:tgtEl>
                                          <p:spTgt spid="2056"/>
                                        </p:tgtEl>
                                        <p:attrNameLst>
                                          <p:attrName>ppt_w</p:attrName>
                                        </p:attrNameLst>
                                      </p:cBhvr>
                                      <p:tavLst>
                                        <p:tav tm="0">
                                          <p:val>
                                            <p:fltVal val="0"/>
                                          </p:val>
                                        </p:tav>
                                        <p:tav tm="100000">
                                          <p:val>
                                            <p:strVal val="#ppt_w"/>
                                          </p:val>
                                        </p:tav>
                                      </p:tavLst>
                                    </p:anim>
                                    <p:anim calcmode="lin" valueType="num">
                                      <p:cBhvr>
                                        <p:cTn id="61" dur="100" fill="hold"/>
                                        <p:tgtEl>
                                          <p:spTgt spid="2056"/>
                                        </p:tgtEl>
                                        <p:attrNameLst>
                                          <p:attrName>ppt_h</p:attrName>
                                        </p:attrNameLst>
                                      </p:cBhvr>
                                      <p:tavLst>
                                        <p:tav tm="0">
                                          <p:val>
                                            <p:fltVal val="0"/>
                                          </p:val>
                                        </p:tav>
                                        <p:tav tm="100000">
                                          <p:val>
                                            <p:strVal val="#ppt_h"/>
                                          </p:val>
                                        </p:tav>
                                      </p:tavLst>
                                    </p:anim>
                                    <p:animEffect transition="in" filter="fade">
                                      <p:cBhvr>
                                        <p:cTn id="62" dur="100"/>
                                        <p:tgtEl>
                                          <p:spTgt spid="2056"/>
                                        </p:tgtEl>
                                      </p:cBhvr>
                                    </p:animEffect>
                                  </p:childTnLst>
                                </p:cTn>
                              </p:par>
                            </p:childTnLst>
                          </p:cTn>
                        </p:par>
                        <p:par>
                          <p:cTn id="63" fill="hold">
                            <p:stCondLst>
                              <p:cond delay="900"/>
                            </p:stCondLst>
                            <p:childTnLst>
                              <p:par>
                                <p:cTn id="64" presetID="53" presetClass="entr" presetSubtype="16" fill="hold" nodeType="afterEffect">
                                  <p:stCondLst>
                                    <p:cond delay="0"/>
                                  </p:stCondLst>
                                  <p:childTnLst>
                                    <p:set>
                                      <p:cBhvr>
                                        <p:cTn id="65" dur="1" fill="hold">
                                          <p:stCondLst>
                                            <p:cond delay="0"/>
                                          </p:stCondLst>
                                        </p:cTn>
                                        <p:tgtEl>
                                          <p:spTgt spid="2057"/>
                                        </p:tgtEl>
                                        <p:attrNameLst>
                                          <p:attrName>style.visibility</p:attrName>
                                        </p:attrNameLst>
                                      </p:cBhvr>
                                      <p:to>
                                        <p:strVal val="visible"/>
                                      </p:to>
                                    </p:set>
                                    <p:anim calcmode="lin" valueType="num">
                                      <p:cBhvr>
                                        <p:cTn id="66" dur="100" fill="hold"/>
                                        <p:tgtEl>
                                          <p:spTgt spid="2057"/>
                                        </p:tgtEl>
                                        <p:attrNameLst>
                                          <p:attrName>ppt_w</p:attrName>
                                        </p:attrNameLst>
                                      </p:cBhvr>
                                      <p:tavLst>
                                        <p:tav tm="0">
                                          <p:val>
                                            <p:fltVal val="0"/>
                                          </p:val>
                                        </p:tav>
                                        <p:tav tm="100000">
                                          <p:val>
                                            <p:strVal val="#ppt_w"/>
                                          </p:val>
                                        </p:tav>
                                      </p:tavLst>
                                    </p:anim>
                                    <p:anim calcmode="lin" valueType="num">
                                      <p:cBhvr>
                                        <p:cTn id="67" dur="100" fill="hold"/>
                                        <p:tgtEl>
                                          <p:spTgt spid="2057"/>
                                        </p:tgtEl>
                                        <p:attrNameLst>
                                          <p:attrName>ppt_h</p:attrName>
                                        </p:attrNameLst>
                                      </p:cBhvr>
                                      <p:tavLst>
                                        <p:tav tm="0">
                                          <p:val>
                                            <p:fltVal val="0"/>
                                          </p:val>
                                        </p:tav>
                                        <p:tav tm="100000">
                                          <p:val>
                                            <p:strVal val="#ppt_h"/>
                                          </p:val>
                                        </p:tav>
                                      </p:tavLst>
                                    </p:anim>
                                    <p:animEffect transition="in" filter="fade">
                                      <p:cBhvr>
                                        <p:cTn id="68" dur="100"/>
                                        <p:tgtEl>
                                          <p:spTgt spid="2057"/>
                                        </p:tgtEl>
                                      </p:cBhvr>
                                    </p:animEffect>
                                  </p:childTnLst>
                                </p:cTn>
                              </p:par>
                            </p:childTnLst>
                          </p:cTn>
                        </p:par>
                        <p:par>
                          <p:cTn id="69" fill="hold">
                            <p:stCondLst>
                              <p:cond delay="1000"/>
                            </p:stCondLst>
                            <p:childTnLst>
                              <p:par>
                                <p:cTn id="70" presetID="53" presetClass="entr" presetSubtype="16" fill="hold" nodeType="afterEffect">
                                  <p:stCondLst>
                                    <p:cond delay="0"/>
                                  </p:stCondLst>
                                  <p:childTnLst>
                                    <p:set>
                                      <p:cBhvr>
                                        <p:cTn id="71" dur="1" fill="hold">
                                          <p:stCondLst>
                                            <p:cond delay="0"/>
                                          </p:stCondLst>
                                        </p:cTn>
                                        <p:tgtEl>
                                          <p:spTgt spid="2058"/>
                                        </p:tgtEl>
                                        <p:attrNameLst>
                                          <p:attrName>style.visibility</p:attrName>
                                        </p:attrNameLst>
                                      </p:cBhvr>
                                      <p:to>
                                        <p:strVal val="visible"/>
                                      </p:to>
                                    </p:set>
                                    <p:anim calcmode="lin" valueType="num">
                                      <p:cBhvr>
                                        <p:cTn id="72" dur="100" fill="hold"/>
                                        <p:tgtEl>
                                          <p:spTgt spid="2058"/>
                                        </p:tgtEl>
                                        <p:attrNameLst>
                                          <p:attrName>ppt_w</p:attrName>
                                        </p:attrNameLst>
                                      </p:cBhvr>
                                      <p:tavLst>
                                        <p:tav tm="0">
                                          <p:val>
                                            <p:fltVal val="0"/>
                                          </p:val>
                                        </p:tav>
                                        <p:tav tm="100000">
                                          <p:val>
                                            <p:strVal val="#ppt_w"/>
                                          </p:val>
                                        </p:tav>
                                      </p:tavLst>
                                    </p:anim>
                                    <p:anim calcmode="lin" valueType="num">
                                      <p:cBhvr>
                                        <p:cTn id="73" dur="100" fill="hold"/>
                                        <p:tgtEl>
                                          <p:spTgt spid="2058"/>
                                        </p:tgtEl>
                                        <p:attrNameLst>
                                          <p:attrName>ppt_h</p:attrName>
                                        </p:attrNameLst>
                                      </p:cBhvr>
                                      <p:tavLst>
                                        <p:tav tm="0">
                                          <p:val>
                                            <p:fltVal val="0"/>
                                          </p:val>
                                        </p:tav>
                                        <p:tav tm="100000">
                                          <p:val>
                                            <p:strVal val="#ppt_h"/>
                                          </p:val>
                                        </p:tav>
                                      </p:tavLst>
                                    </p:anim>
                                    <p:animEffect transition="in" filter="fade">
                                      <p:cBhvr>
                                        <p:cTn id="74" dur="100"/>
                                        <p:tgtEl>
                                          <p:spTgt spid="2058"/>
                                        </p:tgtEl>
                                      </p:cBhvr>
                                    </p:animEffect>
                                  </p:childTnLst>
                                </p:cTn>
                              </p:par>
                            </p:childTnLst>
                          </p:cTn>
                        </p:par>
                        <p:par>
                          <p:cTn id="75" fill="hold">
                            <p:stCondLst>
                              <p:cond delay="1100"/>
                            </p:stCondLst>
                            <p:childTnLst>
                              <p:par>
                                <p:cTn id="76" presetID="53" presetClass="entr" presetSubtype="16" fill="hold" nodeType="afterEffect">
                                  <p:stCondLst>
                                    <p:cond delay="0"/>
                                  </p:stCondLst>
                                  <p:childTnLst>
                                    <p:set>
                                      <p:cBhvr>
                                        <p:cTn id="77" dur="1" fill="hold">
                                          <p:stCondLst>
                                            <p:cond delay="0"/>
                                          </p:stCondLst>
                                        </p:cTn>
                                        <p:tgtEl>
                                          <p:spTgt spid="2059"/>
                                        </p:tgtEl>
                                        <p:attrNameLst>
                                          <p:attrName>style.visibility</p:attrName>
                                        </p:attrNameLst>
                                      </p:cBhvr>
                                      <p:to>
                                        <p:strVal val="visible"/>
                                      </p:to>
                                    </p:set>
                                    <p:anim calcmode="lin" valueType="num">
                                      <p:cBhvr>
                                        <p:cTn id="78" dur="100" fill="hold"/>
                                        <p:tgtEl>
                                          <p:spTgt spid="2059"/>
                                        </p:tgtEl>
                                        <p:attrNameLst>
                                          <p:attrName>ppt_w</p:attrName>
                                        </p:attrNameLst>
                                      </p:cBhvr>
                                      <p:tavLst>
                                        <p:tav tm="0">
                                          <p:val>
                                            <p:fltVal val="0"/>
                                          </p:val>
                                        </p:tav>
                                        <p:tav tm="100000">
                                          <p:val>
                                            <p:strVal val="#ppt_w"/>
                                          </p:val>
                                        </p:tav>
                                      </p:tavLst>
                                    </p:anim>
                                    <p:anim calcmode="lin" valueType="num">
                                      <p:cBhvr>
                                        <p:cTn id="79" dur="100" fill="hold"/>
                                        <p:tgtEl>
                                          <p:spTgt spid="2059"/>
                                        </p:tgtEl>
                                        <p:attrNameLst>
                                          <p:attrName>ppt_h</p:attrName>
                                        </p:attrNameLst>
                                      </p:cBhvr>
                                      <p:tavLst>
                                        <p:tav tm="0">
                                          <p:val>
                                            <p:fltVal val="0"/>
                                          </p:val>
                                        </p:tav>
                                        <p:tav tm="100000">
                                          <p:val>
                                            <p:strVal val="#ppt_h"/>
                                          </p:val>
                                        </p:tav>
                                      </p:tavLst>
                                    </p:anim>
                                    <p:animEffect transition="in" filter="fade">
                                      <p:cBhvr>
                                        <p:cTn id="80" dur="100"/>
                                        <p:tgtEl>
                                          <p:spTgt spid="2059"/>
                                        </p:tgtEl>
                                      </p:cBhvr>
                                    </p:animEffect>
                                  </p:childTnLst>
                                </p:cTn>
                              </p:par>
                            </p:childTnLst>
                          </p:cTn>
                        </p:par>
                        <p:par>
                          <p:cTn id="81" fill="hold">
                            <p:stCondLst>
                              <p:cond delay="1200"/>
                            </p:stCondLst>
                            <p:childTnLst>
                              <p:par>
                                <p:cTn id="82" presetID="53" presetClass="entr" presetSubtype="16" fill="hold" nodeType="afterEffect">
                                  <p:stCondLst>
                                    <p:cond delay="0"/>
                                  </p:stCondLst>
                                  <p:childTnLst>
                                    <p:set>
                                      <p:cBhvr>
                                        <p:cTn id="83" dur="1" fill="hold">
                                          <p:stCondLst>
                                            <p:cond delay="0"/>
                                          </p:stCondLst>
                                        </p:cTn>
                                        <p:tgtEl>
                                          <p:spTgt spid="2060"/>
                                        </p:tgtEl>
                                        <p:attrNameLst>
                                          <p:attrName>style.visibility</p:attrName>
                                        </p:attrNameLst>
                                      </p:cBhvr>
                                      <p:to>
                                        <p:strVal val="visible"/>
                                      </p:to>
                                    </p:set>
                                    <p:anim calcmode="lin" valueType="num">
                                      <p:cBhvr>
                                        <p:cTn id="84" dur="100" fill="hold"/>
                                        <p:tgtEl>
                                          <p:spTgt spid="2060"/>
                                        </p:tgtEl>
                                        <p:attrNameLst>
                                          <p:attrName>ppt_w</p:attrName>
                                        </p:attrNameLst>
                                      </p:cBhvr>
                                      <p:tavLst>
                                        <p:tav tm="0">
                                          <p:val>
                                            <p:fltVal val="0"/>
                                          </p:val>
                                        </p:tav>
                                        <p:tav tm="100000">
                                          <p:val>
                                            <p:strVal val="#ppt_w"/>
                                          </p:val>
                                        </p:tav>
                                      </p:tavLst>
                                    </p:anim>
                                    <p:anim calcmode="lin" valueType="num">
                                      <p:cBhvr>
                                        <p:cTn id="85" dur="100" fill="hold"/>
                                        <p:tgtEl>
                                          <p:spTgt spid="2060"/>
                                        </p:tgtEl>
                                        <p:attrNameLst>
                                          <p:attrName>ppt_h</p:attrName>
                                        </p:attrNameLst>
                                      </p:cBhvr>
                                      <p:tavLst>
                                        <p:tav tm="0">
                                          <p:val>
                                            <p:fltVal val="0"/>
                                          </p:val>
                                        </p:tav>
                                        <p:tav tm="100000">
                                          <p:val>
                                            <p:strVal val="#ppt_h"/>
                                          </p:val>
                                        </p:tav>
                                      </p:tavLst>
                                    </p:anim>
                                    <p:animEffect transition="in" filter="fade">
                                      <p:cBhvr>
                                        <p:cTn id="86" dur="100"/>
                                        <p:tgtEl>
                                          <p:spTgt spid="2060"/>
                                        </p:tgtEl>
                                      </p:cBhvr>
                                    </p:animEffect>
                                  </p:childTnLst>
                                </p:cTn>
                              </p:par>
                            </p:childTnLst>
                          </p:cTn>
                        </p:par>
                        <p:par>
                          <p:cTn id="87" fill="hold">
                            <p:stCondLst>
                              <p:cond delay="1300"/>
                            </p:stCondLst>
                            <p:childTnLst>
                              <p:par>
                                <p:cTn id="88" presetID="53" presetClass="entr" presetSubtype="16" fill="hold" nodeType="afterEffect">
                                  <p:stCondLst>
                                    <p:cond delay="0"/>
                                  </p:stCondLst>
                                  <p:childTnLst>
                                    <p:set>
                                      <p:cBhvr>
                                        <p:cTn id="89" dur="1" fill="hold">
                                          <p:stCondLst>
                                            <p:cond delay="0"/>
                                          </p:stCondLst>
                                        </p:cTn>
                                        <p:tgtEl>
                                          <p:spTgt spid="2061"/>
                                        </p:tgtEl>
                                        <p:attrNameLst>
                                          <p:attrName>style.visibility</p:attrName>
                                        </p:attrNameLst>
                                      </p:cBhvr>
                                      <p:to>
                                        <p:strVal val="visible"/>
                                      </p:to>
                                    </p:set>
                                    <p:anim calcmode="lin" valueType="num">
                                      <p:cBhvr>
                                        <p:cTn id="90" dur="100" fill="hold"/>
                                        <p:tgtEl>
                                          <p:spTgt spid="2061"/>
                                        </p:tgtEl>
                                        <p:attrNameLst>
                                          <p:attrName>ppt_w</p:attrName>
                                        </p:attrNameLst>
                                      </p:cBhvr>
                                      <p:tavLst>
                                        <p:tav tm="0">
                                          <p:val>
                                            <p:fltVal val="0"/>
                                          </p:val>
                                        </p:tav>
                                        <p:tav tm="100000">
                                          <p:val>
                                            <p:strVal val="#ppt_w"/>
                                          </p:val>
                                        </p:tav>
                                      </p:tavLst>
                                    </p:anim>
                                    <p:anim calcmode="lin" valueType="num">
                                      <p:cBhvr>
                                        <p:cTn id="91" dur="100" fill="hold"/>
                                        <p:tgtEl>
                                          <p:spTgt spid="2061"/>
                                        </p:tgtEl>
                                        <p:attrNameLst>
                                          <p:attrName>ppt_h</p:attrName>
                                        </p:attrNameLst>
                                      </p:cBhvr>
                                      <p:tavLst>
                                        <p:tav tm="0">
                                          <p:val>
                                            <p:fltVal val="0"/>
                                          </p:val>
                                        </p:tav>
                                        <p:tav tm="100000">
                                          <p:val>
                                            <p:strVal val="#ppt_h"/>
                                          </p:val>
                                        </p:tav>
                                      </p:tavLst>
                                    </p:anim>
                                    <p:animEffect transition="in" filter="fade">
                                      <p:cBhvr>
                                        <p:cTn id="92" dur="100"/>
                                        <p:tgtEl>
                                          <p:spTgt spid="2061"/>
                                        </p:tgtEl>
                                      </p:cBhvr>
                                    </p:animEffect>
                                  </p:childTnLst>
                                </p:cTn>
                              </p:par>
                            </p:childTnLst>
                          </p:cTn>
                        </p:par>
                        <p:par>
                          <p:cTn id="93" fill="hold">
                            <p:stCondLst>
                              <p:cond delay="1400"/>
                            </p:stCondLst>
                            <p:childTnLst>
                              <p:par>
                                <p:cTn id="94" presetID="53" presetClass="entr" presetSubtype="16" fill="hold" nodeType="afterEffect">
                                  <p:stCondLst>
                                    <p:cond delay="0"/>
                                  </p:stCondLst>
                                  <p:childTnLst>
                                    <p:set>
                                      <p:cBhvr>
                                        <p:cTn id="95" dur="1" fill="hold">
                                          <p:stCondLst>
                                            <p:cond delay="0"/>
                                          </p:stCondLst>
                                        </p:cTn>
                                        <p:tgtEl>
                                          <p:spTgt spid="2062"/>
                                        </p:tgtEl>
                                        <p:attrNameLst>
                                          <p:attrName>style.visibility</p:attrName>
                                        </p:attrNameLst>
                                      </p:cBhvr>
                                      <p:to>
                                        <p:strVal val="visible"/>
                                      </p:to>
                                    </p:set>
                                    <p:anim calcmode="lin" valueType="num">
                                      <p:cBhvr>
                                        <p:cTn id="96" dur="100" fill="hold"/>
                                        <p:tgtEl>
                                          <p:spTgt spid="2062"/>
                                        </p:tgtEl>
                                        <p:attrNameLst>
                                          <p:attrName>ppt_w</p:attrName>
                                        </p:attrNameLst>
                                      </p:cBhvr>
                                      <p:tavLst>
                                        <p:tav tm="0">
                                          <p:val>
                                            <p:fltVal val="0"/>
                                          </p:val>
                                        </p:tav>
                                        <p:tav tm="100000">
                                          <p:val>
                                            <p:strVal val="#ppt_w"/>
                                          </p:val>
                                        </p:tav>
                                      </p:tavLst>
                                    </p:anim>
                                    <p:anim calcmode="lin" valueType="num">
                                      <p:cBhvr>
                                        <p:cTn id="97" dur="100" fill="hold"/>
                                        <p:tgtEl>
                                          <p:spTgt spid="2062"/>
                                        </p:tgtEl>
                                        <p:attrNameLst>
                                          <p:attrName>ppt_h</p:attrName>
                                        </p:attrNameLst>
                                      </p:cBhvr>
                                      <p:tavLst>
                                        <p:tav tm="0">
                                          <p:val>
                                            <p:fltVal val="0"/>
                                          </p:val>
                                        </p:tav>
                                        <p:tav tm="100000">
                                          <p:val>
                                            <p:strVal val="#ppt_h"/>
                                          </p:val>
                                        </p:tav>
                                      </p:tavLst>
                                    </p:anim>
                                    <p:animEffect transition="in" filter="fade">
                                      <p:cBhvr>
                                        <p:cTn id="98" dur="100"/>
                                        <p:tgtEl>
                                          <p:spTgt spid="2062"/>
                                        </p:tgtEl>
                                      </p:cBhvr>
                                    </p:animEffec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2063"/>
                                        </p:tgtEl>
                                        <p:attrNameLst>
                                          <p:attrName>style.visibility</p:attrName>
                                        </p:attrNameLst>
                                      </p:cBhvr>
                                      <p:to>
                                        <p:strVal val="visible"/>
                                      </p:to>
                                    </p:set>
                                    <p:anim calcmode="lin" valueType="num">
                                      <p:cBhvr>
                                        <p:cTn id="102" dur="100" fill="hold"/>
                                        <p:tgtEl>
                                          <p:spTgt spid="2063"/>
                                        </p:tgtEl>
                                        <p:attrNameLst>
                                          <p:attrName>ppt_w</p:attrName>
                                        </p:attrNameLst>
                                      </p:cBhvr>
                                      <p:tavLst>
                                        <p:tav tm="0">
                                          <p:val>
                                            <p:fltVal val="0"/>
                                          </p:val>
                                        </p:tav>
                                        <p:tav tm="100000">
                                          <p:val>
                                            <p:strVal val="#ppt_w"/>
                                          </p:val>
                                        </p:tav>
                                      </p:tavLst>
                                    </p:anim>
                                    <p:anim calcmode="lin" valueType="num">
                                      <p:cBhvr>
                                        <p:cTn id="103" dur="100" fill="hold"/>
                                        <p:tgtEl>
                                          <p:spTgt spid="2063"/>
                                        </p:tgtEl>
                                        <p:attrNameLst>
                                          <p:attrName>ppt_h</p:attrName>
                                        </p:attrNameLst>
                                      </p:cBhvr>
                                      <p:tavLst>
                                        <p:tav tm="0">
                                          <p:val>
                                            <p:fltVal val="0"/>
                                          </p:val>
                                        </p:tav>
                                        <p:tav tm="100000">
                                          <p:val>
                                            <p:strVal val="#ppt_h"/>
                                          </p:val>
                                        </p:tav>
                                      </p:tavLst>
                                    </p:anim>
                                    <p:animEffect transition="in" filter="fade">
                                      <p:cBhvr>
                                        <p:cTn id="104" dur="100"/>
                                        <p:tgtEl>
                                          <p:spTgt spid="206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2064"/>
                                        </p:tgtEl>
                                        <p:attrNameLst>
                                          <p:attrName>style.visibility</p:attrName>
                                        </p:attrNameLst>
                                      </p:cBhvr>
                                      <p:to>
                                        <p:strVal val="visible"/>
                                      </p:to>
                                    </p:set>
                                    <p:anim calcmode="lin" valueType="num">
                                      <p:cBhvr>
                                        <p:cTn id="109" dur="500" fill="hold"/>
                                        <p:tgtEl>
                                          <p:spTgt spid="2064"/>
                                        </p:tgtEl>
                                        <p:attrNameLst>
                                          <p:attrName>ppt_w</p:attrName>
                                        </p:attrNameLst>
                                      </p:cBhvr>
                                      <p:tavLst>
                                        <p:tav tm="0">
                                          <p:val>
                                            <p:fltVal val="0"/>
                                          </p:val>
                                        </p:tav>
                                        <p:tav tm="100000">
                                          <p:val>
                                            <p:strVal val="#ppt_w"/>
                                          </p:val>
                                        </p:tav>
                                      </p:tavLst>
                                    </p:anim>
                                    <p:anim calcmode="lin" valueType="num">
                                      <p:cBhvr>
                                        <p:cTn id="110" dur="500" fill="hold"/>
                                        <p:tgtEl>
                                          <p:spTgt spid="2064"/>
                                        </p:tgtEl>
                                        <p:attrNameLst>
                                          <p:attrName>ppt_h</p:attrName>
                                        </p:attrNameLst>
                                      </p:cBhvr>
                                      <p:tavLst>
                                        <p:tav tm="0">
                                          <p:val>
                                            <p:fltVal val="0"/>
                                          </p:val>
                                        </p:tav>
                                        <p:tav tm="100000">
                                          <p:val>
                                            <p:strVal val="#ppt_h"/>
                                          </p:val>
                                        </p:tav>
                                      </p:tavLst>
                                    </p:anim>
                                    <p:animEffect transition="in" filter="fade">
                                      <p:cBhvr>
                                        <p:cTn id="111" dur="500"/>
                                        <p:tgtEl>
                                          <p:spTgt spid="2064"/>
                                        </p:tgtEl>
                                      </p:cBhvr>
                                    </p:animEffect>
                                  </p:childTnLst>
                                </p:cTn>
                              </p:par>
                            </p:childTnLst>
                          </p:cTn>
                        </p:par>
                        <p:par>
                          <p:cTn id="112" fill="hold">
                            <p:stCondLst>
                              <p:cond delay="500"/>
                            </p:stCondLst>
                            <p:childTnLst>
                              <p:par>
                                <p:cTn id="113" presetID="53" presetClass="entr" presetSubtype="16" fill="hold" nodeType="afterEffect">
                                  <p:stCondLst>
                                    <p:cond delay="0"/>
                                  </p:stCondLst>
                                  <p:childTnLst>
                                    <p:set>
                                      <p:cBhvr>
                                        <p:cTn id="114" dur="1" fill="hold">
                                          <p:stCondLst>
                                            <p:cond delay="0"/>
                                          </p:stCondLst>
                                        </p:cTn>
                                        <p:tgtEl>
                                          <p:spTgt spid="2079"/>
                                        </p:tgtEl>
                                        <p:attrNameLst>
                                          <p:attrName>style.visibility</p:attrName>
                                        </p:attrNameLst>
                                      </p:cBhvr>
                                      <p:to>
                                        <p:strVal val="visible"/>
                                      </p:to>
                                    </p:set>
                                    <p:anim calcmode="lin" valueType="num">
                                      <p:cBhvr>
                                        <p:cTn id="115" dur="100" fill="hold"/>
                                        <p:tgtEl>
                                          <p:spTgt spid="2079"/>
                                        </p:tgtEl>
                                        <p:attrNameLst>
                                          <p:attrName>ppt_w</p:attrName>
                                        </p:attrNameLst>
                                      </p:cBhvr>
                                      <p:tavLst>
                                        <p:tav tm="0">
                                          <p:val>
                                            <p:fltVal val="0"/>
                                          </p:val>
                                        </p:tav>
                                        <p:tav tm="100000">
                                          <p:val>
                                            <p:strVal val="#ppt_w"/>
                                          </p:val>
                                        </p:tav>
                                      </p:tavLst>
                                    </p:anim>
                                    <p:anim calcmode="lin" valueType="num">
                                      <p:cBhvr>
                                        <p:cTn id="116" dur="100" fill="hold"/>
                                        <p:tgtEl>
                                          <p:spTgt spid="2079"/>
                                        </p:tgtEl>
                                        <p:attrNameLst>
                                          <p:attrName>ppt_h</p:attrName>
                                        </p:attrNameLst>
                                      </p:cBhvr>
                                      <p:tavLst>
                                        <p:tav tm="0">
                                          <p:val>
                                            <p:fltVal val="0"/>
                                          </p:val>
                                        </p:tav>
                                        <p:tav tm="100000">
                                          <p:val>
                                            <p:strVal val="#ppt_h"/>
                                          </p:val>
                                        </p:tav>
                                      </p:tavLst>
                                    </p:anim>
                                    <p:animEffect transition="in" filter="fade">
                                      <p:cBhvr>
                                        <p:cTn id="117" dur="100"/>
                                        <p:tgtEl>
                                          <p:spTgt spid="2079"/>
                                        </p:tgtEl>
                                      </p:cBhvr>
                                    </p:animEffect>
                                  </p:childTnLst>
                                </p:cTn>
                              </p:par>
                            </p:childTnLst>
                          </p:cTn>
                        </p:par>
                        <p:par>
                          <p:cTn id="118" fill="hold">
                            <p:stCondLst>
                              <p:cond delay="600"/>
                            </p:stCondLst>
                            <p:childTnLst>
                              <p:par>
                                <p:cTn id="119" presetID="53" presetClass="entr" presetSubtype="16" fill="hold" nodeType="afterEffect">
                                  <p:stCondLst>
                                    <p:cond delay="0"/>
                                  </p:stCondLst>
                                  <p:childTnLst>
                                    <p:set>
                                      <p:cBhvr>
                                        <p:cTn id="120" dur="1" fill="hold">
                                          <p:stCondLst>
                                            <p:cond delay="0"/>
                                          </p:stCondLst>
                                        </p:cTn>
                                        <p:tgtEl>
                                          <p:spTgt spid="2085"/>
                                        </p:tgtEl>
                                        <p:attrNameLst>
                                          <p:attrName>style.visibility</p:attrName>
                                        </p:attrNameLst>
                                      </p:cBhvr>
                                      <p:to>
                                        <p:strVal val="visible"/>
                                      </p:to>
                                    </p:set>
                                    <p:anim calcmode="lin" valueType="num">
                                      <p:cBhvr>
                                        <p:cTn id="121" dur="100" fill="hold"/>
                                        <p:tgtEl>
                                          <p:spTgt spid="2085"/>
                                        </p:tgtEl>
                                        <p:attrNameLst>
                                          <p:attrName>ppt_w</p:attrName>
                                        </p:attrNameLst>
                                      </p:cBhvr>
                                      <p:tavLst>
                                        <p:tav tm="0">
                                          <p:val>
                                            <p:fltVal val="0"/>
                                          </p:val>
                                        </p:tav>
                                        <p:tav tm="100000">
                                          <p:val>
                                            <p:strVal val="#ppt_w"/>
                                          </p:val>
                                        </p:tav>
                                      </p:tavLst>
                                    </p:anim>
                                    <p:anim calcmode="lin" valueType="num">
                                      <p:cBhvr>
                                        <p:cTn id="122" dur="100" fill="hold"/>
                                        <p:tgtEl>
                                          <p:spTgt spid="2085"/>
                                        </p:tgtEl>
                                        <p:attrNameLst>
                                          <p:attrName>ppt_h</p:attrName>
                                        </p:attrNameLst>
                                      </p:cBhvr>
                                      <p:tavLst>
                                        <p:tav tm="0">
                                          <p:val>
                                            <p:fltVal val="0"/>
                                          </p:val>
                                        </p:tav>
                                        <p:tav tm="100000">
                                          <p:val>
                                            <p:strVal val="#ppt_h"/>
                                          </p:val>
                                        </p:tav>
                                      </p:tavLst>
                                    </p:anim>
                                    <p:animEffect transition="in" filter="fade">
                                      <p:cBhvr>
                                        <p:cTn id="123" dur="100"/>
                                        <p:tgtEl>
                                          <p:spTgt spid="2085"/>
                                        </p:tgtEl>
                                      </p:cBhvr>
                                    </p:animEffect>
                                  </p:childTnLst>
                                </p:cTn>
                              </p:par>
                            </p:childTnLst>
                          </p:cTn>
                        </p:par>
                        <p:par>
                          <p:cTn id="124" fill="hold">
                            <p:stCondLst>
                              <p:cond delay="700"/>
                            </p:stCondLst>
                            <p:childTnLst>
                              <p:par>
                                <p:cTn id="125" presetID="53" presetClass="entr" presetSubtype="16" fill="hold" nodeType="afterEffect">
                                  <p:stCondLst>
                                    <p:cond delay="0"/>
                                  </p:stCondLst>
                                  <p:childTnLst>
                                    <p:set>
                                      <p:cBhvr>
                                        <p:cTn id="126" dur="1" fill="hold">
                                          <p:stCondLst>
                                            <p:cond delay="0"/>
                                          </p:stCondLst>
                                        </p:cTn>
                                        <p:tgtEl>
                                          <p:spTgt spid="2072"/>
                                        </p:tgtEl>
                                        <p:attrNameLst>
                                          <p:attrName>style.visibility</p:attrName>
                                        </p:attrNameLst>
                                      </p:cBhvr>
                                      <p:to>
                                        <p:strVal val="visible"/>
                                      </p:to>
                                    </p:set>
                                    <p:anim calcmode="lin" valueType="num">
                                      <p:cBhvr>
                                        <p:cTn id="127" dur="100" fill="hold"/>
                                        <p:tgtEl>
                                          <p:spTgt spid="2072"/>
                                        </p:tgtEl>
                                        <p:attrNameLst>
                                          <p:attrName>ppt_w</p:attrName>
                                        </p:attrNameLst>
                                      </p:cBhvr>
                                      <p:tavLst>
                                        <p:tav tm="0">
                                          <p:val>
                                            <p:fltVal val="0"/>
                                          </p:val>
                                        </p:tav>
                                        <p:tav tm="100000">
                                          <p:val>
                                            <p:strVal val="#ppt_w"/>
                                          </p:val>
                                        </p:tav>
                                      </p:tavLst>
                                    </p:anim>
                                    <p:anim calcmode="lin" valueType="num">
                                      <p:cBhvr>
                                        <p:cTn id="128" dur="100" fill="hold"/>
                                        <p:tgtEl>
                                          <p:spTgt spid="2072"/>
                                        </p:tgtEl>
                                        <p:attrNameLst>
                                          <p:attrName>ppt_h</p:attrName>
                                        </p:attrNameLst>
                                      </p:cBhvr>
                                      <p:tavLst>
                                        <p:tav tm="0">
                                          <p:val>
                                            <p:fltVal val="0"/>
                                          </p:val>
                                        </p:tav>
                                        <p:tav tm="100000">
                                          <p:val>
                                            <p:strVal val="#ppt_h"/>
                                          </p:val>
                                        </p:tav>
                                      </p:tavLst>
                                    </p:anim>
                                    <p:animEffect transition="in" filter="fade">
                                      <p:cBhvr>
                                        <p:cTn id="129" dur="100"/>
                                        <p:tgtEl>
                                          <p:spTgt spid="2072"/>
                                        </p:tgtEl>
                                      </p:cBhvr>
                                    </p:animEffect>
                                  </p:childTnLst>
                                </p:cTn>
                              </p:par>
                            </p:childTnLst>
                          </p:cTn>
                        </p:par>
                        <p:par>
                          <p:cTn id="130" fill="hold">
                            <p:stCondLst>
                              <p:cond delay="800"/>
                            </p:stCondLst>
                            <p:childTnLst>
                              <p:par>
                                <p:cTn id="131" presetID="53" presetClass="entr" presetSubtype="16" fill="hold" nodeType="afterEffect">
                                  <p:stCondLst>
                                    <p:cond delay="0"/>
                                  </p:stCondLst>
                                  <p:childTnLst>
                                    <p:set>
                                      <p:cBhvr>
                                        <p:cTn id="132" dur="1" fill="hold">
                                          <p:stCondLst>
                                            <p:cond delay="0"/>
                                          </p:stCondLst>
                                        </p:cTn>
                                        <p:tgtEl>
                                          <p:spTgt spid="2089"/>
                                        </p:tgtEl>
                                        <p:attrNameLst>
                                          <p:attrName>style.visibility</p:attrName>
                                        </p:attrNameLst>
                                      </p:cBhvr>
                                      <p:to>
                                        <p:strVal val="visible"/>
                                      </p:to>
                                    </p:set>
                                    <p:anim calcmode="lin" valueType="num">
                                      <p:cBhvr>
                                        <p:cTn id="133" dur="100" fill="hold"/>
                                        <p:tgtEl>
                                          <p:spTgt spid="2089"/>
                                        </p:tgtEl>
                                        <p:attrNameLst>
                                          <p:attrName>ppt_w</p:attrName>
                                        </p:attrNameLst>
                                      </p:cBhvr>
                                      <p:tavLst>
                                        <p:tav tm="0">
                                          <p:val>
                                            <p:fltVal val="0"/>
                                          </p:val>
                                        </p:tav>
                                        <p:tav tm="100000">
                                          <p:val>
                                            <p:strVal val="#ppt_w"/>
                                          </p:val>
                                        </p:tav>
                                      </p:tavLst>
                                    </p:anim>
                                    <p:anim calcmode="lin" valueType="num">
                                      <p:cBhvr>
                                        <p:cTn id="134" dur="100" fill="hold"/>
                                        <p:tgtEl>
                                          <p:spTgt spid="2089"/>
                                        </p:tgtEl>
                                        <p:attrNameLst>
                                          <p:attrName>ppt_h</p:attrName>
                                        </p:attrNameLst>
                                      </p:cBhvr>
                                      <p:tavLst>
                                        <p:tav tm="0">
                                          <p:val>
                                            <p:fltVal val="0"/>
                                          </p:val>
                                        </p:tav>
                                        <p:tav tm="100000">
                                          <p:val>
                                            <p:strVal val="#ppt_h"/>
                                          </p:val>
                                        </p:tav>
                                      </p:tavLst>
                                    </p:anim>
                                    <p:animEffect transition="in" filter="fade">
                                      <p:cBhvr>
                                        <p:cTn id="135" dur="100"/>
                                        <p:tgtEl>
                                          <p:spTgt spid="2089"/>
                                        </p:tgtEl>
                                      </p:cBhvr>
                                    </p:animEffect>
                                  </p:childTnLst>
                                </p:cTn>
                              </p:par>
                            </p:childTnLst>
                          </p:cTn>
                        </p:par>
                        <p:par>
                          <p:cTn id="136" fill="hold">
                            <p:stCondLst>
                              <p:cond delay="900"/>
                            </p:stCondLst>
                            <p:childTnLst>
                              <p:par>
                                <p:cTn id="137" presetID="53" presetClass="entr" presetSubtype="16" fill="hold" nodeType="afterEffect">
                                  <p:stCondLst>
                                    <p:cond delay="0"/>
                                  </p:stCondLst>
                                  <p:childTnLst>
                                    <p:set>
                                      <p:cBhvr>
                                        <p:cTn id="138" dur="1" fill="hold">
                                          <p:stCondLst>
                                            <p:cond delay="0"/>
                                          </p:stCondLst>
                                        </p:cTn>
                                        <p:tgtEl>
                                          <p:spTgt spid="2078"/>
                                        </p:tgtEl>
                                        <p:attrNameLst>
                                          <p:attrName>style.visibility</p:attrName>
                                        </p:attrNameLst>
                                      </p:cBhvr>
                                      <p:to>
                                        <p:strVal val="visible"/>
                                      </p:to>
                                    </p:set>
                                    <p:anim calcmode="lin" valueType="num">
                                      <p:cBhvr>
                                        <p:cTn id="139" dur="100" fill="hold"/>
                                        <p:tgtEl>
                                          <p:spTgt spid="2078"/>
                                        </p:tgtEl>
                                        <p:attrNameLst>
                                          <p:attrName>ppt_w</p:attrName>
                                        </p:attrNameLst>
                                      </p:cBhvr>
                                      <p:tavLst>
                                        <p:tav tm="0">
                                          <p:val>
                                            <p:fltVal val="0"/>
                                          </p:val>
                                        </p:tav>
                                        <p:tav tm="100000">
                                          <p:val>
                                            <p:strVal val="#ppt_w"/>
                                          </p:val>
                                        </p:tav>
                                      </p:tavLst>
                                    </p:anim>
                                    <p:anim calcmode="lin" valueType="num">
                                      <p:cBhvr>
                                        <p:cTn id="140" dur="100" fill="hold"/>
                                        <p:tgtEl>
                                          <p:spTgt spid="2078"/>
                                        </p:tgtEl>
                                        <p:attrNameLst>
                                          <p:attrName>ppt_h</p:attrName>
                                        </p:attrNameLst>
                                      </p:cBhvr>
                                      <p:tavLst>
                                        <p:tav tm="0">
                                          <p:val>
                                            <p:fltVal val="0"/>
                                          </p:val>
                                        </p:tav>
                                        <p:tav tm="100000">
                                          <p:val>
                                            <p:strVal val="#ppt_h"/>
                                          </p:val>
                                        </p:tav>
                                      </p:tavLst>
                                    </p:anim>
                                    <p:animEffect transition="in" filter="fade">
                                      <p:cBhvr>
                                        <p:cTn id="141" dur="100"/>
                                        <p:tgtEl>
                                          <p:spTgt spid="2078"/>
                                        </p:tgtEl>
                                      </p:cBhvr>
                                    </p:animEffect>
                                  </p:childTnLst>
                                </p:cTn>
                              </p:par>
                            </p:childTnLst>
                          </p:cTn>
                        </p:par>
                        <p:par>
                          <p:cTn id="142" fill="hold">
                            <p:stCondLst>
                              <p:cond delay="1000"/>
                            </p:stCondLst>
                            <p:childTnLst>
                              <p:par>
                                <p:cTn id="143" presetID="53" presetClass="entr" presetSubtype="16" fill="hold" nodeType="afterEffect">
                                  <p:stCondLst>
                                    <p:cond delay="0"/>
                                  </p:stCondLst>
                                  <p:childTnLst>
                                    <p:set>
                                      <p:cBhvr>
                                        <p:cTn id="144" dur="1" fill="hold">
                                          <p:stCondLst>
                                            <p:cond delay="0"/>
                                          </p:stCondLst>
                                        </p:cTn>
                                        <p:tgtEl>
                                          <p:spTgt spid="2090"/>
                                        </p:tgtEl>
                                        <p:attrNameLst>
                                          <p:attrName>style.visibility</p:attrName>
                                        </p:attrNameLst>
                                      </p:cBhvr>
                                      <p:to>
                                        <p:strVal val="visible"/>
                                      </p:to>
                                    </p:set>
                                    <p:anim calcmode="lin" valueType="num">
                                      <p:cBhvr>
                                        <p:cTn id="145" dur="100" fill="hold"/>
                                        <p:tgtEl>
                                          <p:spTgt spid="2090"/>
                                        </p:tgtEl>
                                        <p:attrNameLst>
                                          <p:attrName>ppt_w</p:attrName>
                                        </p:attrNameLst>
                                      </p:cBhvr>
                                      <p:tavLst>
                                        <p:tav tm="0">
                                          <p:val>
                                            <p:fltVal val="0"/>
                                          </p:val>
                                        </p:tav>
                                        <p:tav tm="100000">
                                          <p:val>
                                            <p:strVal val="#ppt_w"/>
                                          </p:val>
                                        </p:tav>
                                      </p:tavLst>
                                    </p:anim>
                                    <p:anim calcmode="lin" valueType="num">
                                      <p:cBhvr>
                                        <p:cTn id="146" dur="100" fill="hold"/>
                                        <p:tgtEl>
                                          <p:spTgt spid="2090"/>
                                        </p:tgtEl>
                                        <p:attrNameLst>
                                          <p:attrName>ppt_h</p:attrName>
                                        </p:attrNameLst>
                                      </p:cBhvr>
                                      <p:tavLst>
                                        <p:tav tm="0">
                                          <p:val>
                                            <p:fltVal val="0"/>
                                          </p:val>
                                        </p:tav>
                                        <p:tav tm="100000">
                                          <p:val>
                                            <p:strVal val="#ppt_h"/>
                                          </p:val>
                                        </p:tav>
                                      </p:tavLst>
                                    </p:anim>
                                    <p:animEffect transition="in" filter="fade">
                                      <p:cBhvr>
                                        <p:cTn id="147" dur="100"/>
                                        <p:tgtEl>
                                          <p:spTgt spid="2090"/>
                                        </p:tgtEl>
                                      </p:cBhvr>
                                    </p:animEffect>
                                  </p:childTnLst>
                                </p:cTn>
                              </p:par>
                            </p:childTnLst>
                          </p:cTn>
                        </p:par>
                        <p:par>
                          <p:cTn id="148" fill="hold">
                            <p:stCondLst>
                              <p:cond delay="1100"/>
                            </p:stCondLst>
                            <p:childTnLst>
                              <p:par>
                                <p:cTn id="149" presetID="53" presetClass="entr" presetSubtype="16" fill="hold" nodeType="afterEffect">
                                  <p:stCondLst>
                                    <p:cond delay="0"/>
                                  </p:stCondLst>
                                  <p:childTnLst>
                                    <p:set>
                                      <p:cBhvr>
                                        <p:cTn id="150" dur="1" fill="hold">
                                          <p:stCondLst>
                                            <p:cond delay="0"/>
                                          </p:stCondLst>
                                        </p:cTn>
                                        <p:tgtEl>
                                          <p:spTgt spid="2087"/>
                                        </p:tgtEl>
                                        <p:attrNameLst>
                                          <p:attrName>style.visibility</p:attrName>
                                        </p:attrNameLst>
                                      </p:cBhvr>
                                      <p:to>
                                        <p:strVal val="visible"/>
                                      </p:to>
                                    </p:set>
                                    <p:anim calcmode="lin" valueType="num">
                                      <p:cBhvr>
                                        <p:cTn id="151" dur="100" fill="hold"/>
                                        <p:tgtEl>
                                          <p:spTgt spid="2087"/>
                                        </p:tgtEl>
                                        <p:attrNameLst>
                                          <p:attrName>ppt_w</p:attrName>
                                        </p:attrNameLst>
                                      </p:cBhvr>
                                      <p:tavLst>
                                        <p:tav tm="0">
                                          <p:val>
                                            <p:fltVal val="0"/>
                                          </p:val>
                                        </p:tav>
                                        <p:tav tm="100000">
                                          <p:val>
                                            <p:strVal val="#ppt_w"/>
                                          </p:val>
                                        </p:tav>
                                      </p:tavLst>
                                    </p:anim>
                                    <p:anim calcmode="lin" valueType="num">
                                      <p:cBhvr>
                                        <p:cTn id="152" dur="100" fill="hold"/>
                                        <p:tgtEl>
                                          <p:spTgt spid="2087"/>
                                        </p:tgtEl>
                                        <p:attrNameLst>
                                          <p:attrName>ppt_h</p:attrName>
                                        </p:attrNameLst>
                                      </p:cBhvr>
                                      <p:tavLst>
                                        <p:tav tm="0">
                                          <p:val>
                                            <p:fltVal val="0"/>
                                          </p:val>
                                        </p:tav>
                                        <p:tav tm="100000">
                                          <p:val>
                                            <p:strVal val="#ppt_h"/>
                                          </p:val>
                                        </p:tav>
                                      </p:tavLst>
                                    </p:anim>
                                    <p:animEffect transition="in" filter="fade">
                                      <p:cBhvr>
                                        <p:cTn id="153" dur="100"/>
                                        <p:tgtEl>
                                          <p:spTgt spid="2087"/>
                                        </p:tgtEl>
                                      </p:cBhvr>
                                    </p:animEffect>
                                  </p:childTnLst>
                                </p:cTn>
                              </p:par>
                            </p:childTnLst>
                          </p:cTn>
                        </p:par>
                        <p:par>
                          <p:cTn id="154" fill="hold">
                            <p:stCondLst>
                              <p:cond delay="1200"/>
                            </p:stCondLst>
                            <p:childTnLst>
                              <p:par>
                                <p:cTn id="155" presetID="53" presetClass="entr" presetSubtype="16" fill="hold" nodeType="afterEffect">
                                  <p:stCondLst>
                                    <p:cond delay="0"/>
                                  </p:stCondLst>
                                  <p:childTnLst>
                                    <p:set>
                                      <p:cBhvr>
                                        <p:cTn id="156" dur="1" fill="hold">
                                          <p:stCondLst>
                                            <p:cond delay="0"/>
                                          </p:stCondLst>
                                        </p:cTn>
                                        <p:tgtEl>
                                          <p:spTgt spid="2065"/>
                                        </p:tgtEl>
                                        <p:attrNameLst>
                                          <p:attrName>style.visibility</p:attrName>
                                        </p:attrNameLst>
                                      </p:cBhvr>
                                      <p:to>
                                        <p:strVal val="visible"/>
                                      </p:to>
                                    </p:set>
                                    <p:anim calcmode="lin" valueType="num">
                                      <p:cBhvr>
                                        <p:cTn id="157" dur="100" fill="hold"/>
                                        <p:tgtEl>
                                          <p:spTgt spid="2065"/>
                                        </p:tgtEl>
                                        <p:attrNameLst>
                                          <p:attrName>ppt_w</p:attrName>
                                        </p:attrNameLst>
                                      </p:cBhvr>
                                      <p:tavLst>
                                        <p:tav tm="0">
                                          <p:val>
                                            <p:fltVal val="0"/>
                                          </p:val>
                                        </p:tav>
                                        <p:tav tm="100000">
                                          <p:val>
                                            <p:strVal val="#ppt_w"/>
                                          </p:val>
                                        </p:tav>
                                      </p:tavLst>
                                    </p:anim>
                                    <p:anim calcmode="lin" valueType="num">
                                      <p:cBhvr>
                                        <p:cTn id="158" dur="100" fill="hold"/>
                                        <p:tgtEl>
                                          <p:spTgt spid="2065"/>
                                        </p:tgtEl>
                                        <p:attrNameLst>
                                          <p:attrName>ppt_h</p:attrName>
                                        </p:attrNameLst>
                                      </p:cBhvr>
                                      <p:tavLst>
                                        <p:tav tm="0">
                                          <p:val>
                                            <p:fltVal val="0"/>
                                          </p:val>
                                        </p:tav>
                                        <p:tav tm="100000">
                                          <p:val>
                                            <p:strVal val="#ppt_h"/>
                                          </p:val>
                                        </p:tav>
                                      </p:tavLst>
                                    </p:anim>
                                    <p:animEffect transition="in" filter="fade">
                                      <p:cBhvr>
                                        <p:cTn id="159" dur="100"/>
                                        <p:tgtEl>
                                          <p:spTgt spid="2065"/>
                                        </p:tgtEl>
                                      </p:cBhvr>
                                    </p:animEffect>
                                  </p:childTnLst>
                                </p:cTn>
                              </p:par>
                            </p:childTnLst>
                          </p:cTn>
                        </p:par>
                        <p:par>
                          <p:cTn id="160" fill="hold">
                            <p:stCondLst>
                              <p:cond delay="1300"/>
                            </p:stCondLst>
                            <p:childTnLst>
                              <p:par>
                                <p:cTn id="161" presetID="53" presetClass="entr" presetSubtype="16" fill="hold" nodeType="afterEffect">
                                  <p:stCondLst>
                                    <p:cond delay="0"/>
                                  </p:stCondLst>
                                  <p:childTnLst>
                                    <p:set>
                                      <p:cBhvr>
                                        <p:cTn id="162" dur="1" fill="hold">
                                          <p:stCondLst>
                                            <p:cond delay="0"/>
                                          </p:stCondLst>
                                        </p:cTn>
                                        <p:tgtEl>
                                          <p:spTgt spid="2080"/>
                                        </p:tgtEl>
                                        <p:attrNameLst>
                                          <p:attrName>style.visibility</p:attrName>
                                        </p:attrNameLst>
                                      </p:cBhvr>
                                      <p:to>
                                        <p:strVal val="visible"/>
                                      </p:to>
                                    </p:set>
                                    <p:anim calcmode="lin" valueType="num">
                                      <p:cBhvr>
                                        <p:cTn id="163" dur="100" fill="hold"/>
                                        <p:tgtEl>
                                          <p:spTgt spid="2080"/>
                                        </p:tgtEl>
                                        <p:attrNameLst>
                                          <p:attrName>ppt_w</p:attrName>
                                        </p:attrNameLst>
                                      </p:cBhvr>
                                      <p:tavLst>
                                        <p:tav tm="0">
                                          <p:val>
                                            <p:fltVal val="0"/>
                                          </p:val>
                                        </p:tav>
                                        <p:tav tm="100000">
                                          <p:val>
                                            <p:strVal val="#ppt_w"/>
                                          </p:val>
                                        </p:tav>
                                      </p:tavLst>
                                    </p:anim>
                                    <p:anim calcmode="lin" valueType="num">
                                      <p:cBhvr>
                                        <p:cTn id="164" dur="100" fill="hold"/>
                                        <p:tgtEl>
                                          <p:spTgt spid="2080"/>
                                        </p:tgtEl>
                                        <p:attrNameLst>
                                          <p:attrName>ppt_h</p:attrName>
                                        </p:attrNameLst>
                                      </p:cBhvr>
                                      <p:tavLst>
                                        <p:tav tm="0">
                                          <p:val>
                                            <p:fltVal val="0"/>
                                          </p:val>
                                        </p:tav>
                                        <p:tav tm="100000">
                                          <p:val>
                                            <p:strVal val="#ppt_h"/>
                                          </p:val>
                                        </p:tav>
                                      </p:tavLst>
                                    </p:anim>
                                    <p:animEffect transition="in" filter="fade">
                                      <p:cBhvr>
                                        <p:cTn id="165" dur="100"/>
                                        <p:tgtEl>
                                          <p:spTgt spid="2080"/>
                                        </p:tgtEl>
                                      </p:cBhvr>
                                    </p:animEffect>
                                  </p:childTnLst>
                                </p:cTn>
                              </p:par>
                            </p:childTnLst>
                          </p:cTn>
                        </p:par>
                        <p:par>
                          <p:cTn id="166" fill="hold">
                            <p:stCondLst>
                              <p:cond delay="1400"/>
                            </p:stCondLst>
                            <p:childTnLst>
                              <p:par>
                                <p:cTn id="167" presetID="53" presetClass="entr" presetSubtype="16" fill="hold" nodeType="afterEffect">
                                  <p:stCondLst>
                                    <p:cond delay="0"/>
                                  </p:stCondLst>
                                  <p:childTnLst>
                                    <p:set>
                                      <p:cBhvr>
                                        <p:cTn id="168" dur="1" fill="hold">
                                          <p:stCondLst>
                                            <p:cond delay="0"/>
                                          </p:stCondLst>
                                        </p:cTn>
                                        <p:tgtEl>
                                          <p:spTgt spid="2066"/>
                                        </p:tgtEl>
                                        <p:attrNameLst>
                                          <p:attrName>style.visibility</p:attrName>
                                        </p:attrNameLst>
                                      </p:cBhvr>
                                      <p:to>
                                        <p:strVal val="visible"/>
                                      </p:to>
                                    </p:set>
                                    <p:anim calcmode="lin" valueType="num">
                                      <p:cBhvr>
                                        <p:cTn id="169" dur="100" fill="hold"/>
                                        <p:tgtEl>
                                          <p:spTgt spid="2066"/>
                                        </p:tgtEl>
                                        <p:attrNameLst>
                                          <p:attrName>ppt_w</p:attrName>
                                        </p:attrNameLst>
                                      </p:cBhvr>
                                      <p:tavLst>
                                        <p:tav tm="0">
                                          <p:val>
                                            <p:fltVal val="0"/>
                                          </p:val>
                                        </p:tav>
                                        <p:tav tm="100000">
                                          <p:val>
                                            <p:strVal val="#ppt_w"/>
                                          </p:val>
                                        </p:tav>
                                      </p:tavLst>
                                    </p:anim>
                                    <p:anim calcmode="lin" valueType="num">
                                      <p:cBhvr>
                                        <p:cTn id="170" dur="100" fill="hold"/>
                                        <p:tgtEl>
                                          <p:spTgt spid="2066"/>
                                        </p:tgtEl>
                                        <p:attrNameLst>
                                          <p:attrName>ppt_h</p:attrName>
                                        </p:attrNameLst>
                                      </p:cBhvr>
                                      <p:tavLst>
                                        <p:tav tm="0">
                                          <p:val>
                                            <p:fltVal val="0"/>
                                          </p:val>
                                        </p:tav>
                                        <p:tav tm="100000">
                                          <p:val>
                                            <p:strVal val="#ppt_h"/>
                                          </p:val>
                                        </p:tav>
                                      </p:tavLst>
                                    </p:anim>
                                    <p:animEffect transition="in" filter="fade">
                                      <p:cBhvr>
                                        <p:cTn id="171" dur="100"/>
                                        <p:tgtEl>
                                          <p:spTgt spid="2066"/>
                                        </p:tgtEl>
                                      </p:cBhvr>
                                    </p:animEffect>
                                  </p:childTnLst>
                                </p:cTn>
                              </p:par>
                            </p:childTnLst>
                          </p:cTn>
                        </p:par>
                        <p:par>
                          <p:cTn id="172" fill="hold">
                            <p:stCondLst>
                              <p:cond delay="1500"/>
                            </p:stCondLst>
                            <p:childTnLst>
                              <p:par>
                                <p:cTn id="173" presetID="53" presetClass="entr" presetSubtype="16" fill="hold" nodeType="afterEffect">
                                  <p:stCondLst>
                                    <p:cond delay="0"/>
                                  </p:stCondLst>
                                  <p:childTnLst>
                                    <p:set>
                                      <p:cBhvr>
                                        <p:cTn id="174" dur="1" fill="hold">
                                          <p:stCondLst>
                                            <p:cond delay="0"/>
                                          </p:stCondLst>
                                        </p:cTn>
                                        <p:tgtEl>
                                          <p:spTgt spid="2074"/>
                                        </p:tgtEl>
                                        <p:attrNameLst>
                                          <p:attrName>style.visibility</p:attrName>
                                        </p:attrNameLst>
                                      </p:cBhvr>
                                      <p:to>
                                        <p:strVal val="visible"/>
                                      </p:to>
                                    </p:set>
                                    <p:anim calcmode="lin" valueType="num">
                                      <p:cBhvr>
                                        <p:cTn id="175" dur="100" fill="hold"/>
                                        <p:tgtEl>
                                          <p:spTgt spid="2074"/>
                                        </p:tgtEl>
                                        <p:attrNameLst>
                                          <p:attrName>ppt_w</p:attrName>
                                        </p:attrNameLst>
                                      </p:cBhvr>
                                      <p:tavLst>
                                        <p:tav tm="0">
                                          <p:val>
                                            <p:fltVal val="0"/>
                                          </p:val>
                                        </p:tav>
                                        <p:tav tm="100000">
                                          <p:val>
                                            <p:strVal val="#ppt_w"/>
                                          </p:val>
                                        </p:tav>
                                      </p:tavLst>
                                    </p:anim>
                                    <p:anim calcmode="lin" valueType="num">
                                      <p:cBhvr>
                                        <p:cTn id="176" dur="100" fill="hold"/>
                                        <p:tgtEl>
                                          <p:spTgt spid="2074"/>
                                        </p:tgtEl>
                                        <p:attrNameLst>
                                          <p:attrName>ppt_h</p:attrName>
                                        </p:attrNameLst>
                                      </p:cBhvr>
                                      <p:tavLst>
                                        <p:tav tm="0">
                                          <p:val>
                                            <p:fltVal val="0"/>
                                          </p:val>
                                        </p:tav>
                                        <p:tav tm="100000">
                                          <p:val>
                                            <p:strVal val="#ppt_h"/>
                                          </p:val>
                                        </p:tav>
                                      </p:tavLst>
                                    </p:anim>
                                    <p:animEffect transition="in" filter="fade">
                                      <p:cBhvr>
                                        <p:cTn id="177" dur="100"/>
                                        <p:tgtEl>
                                          <p:spTgt spid="2074"/>
                                        </p:tgtEl>
                                      </p:cBhvr>
                                    </p:animEffect>
                                  </p:childTnLst>
                                </p:cTn>
                              </p:par>
                            </p:childTnLst>
                          </p:cTn>
                        </p:par>
                        <p:par>
                          <p:cTn id="178" fill="hold">
                            <p:stCondLst>
                              <p:cond delay="1600"/>
                            </p:stCondLst>
                            <p:childTnLst>
                              <p:par>
                                <p:cTn id="179" presetID="53" presetClass="entr" presetSubtype="16" fill="hold" nodeType="afterEffect">
                                  <p:stCondLst>
                                    <p:cond delay="0"/>
                                  </p:stCondLst>
                                  <p:childTnLst>
                                    <p:set>
                                      <p:cBhvr>
                                        <p:cTn id="180" dur="1" fill="hold">
                                          <p:stCondLst>
                                            <p:cond delay="0"/>
                                          </p:stCondLst>
                                        </p:cTn>
                                        <p:tgtEl>
                                          <p:spTgt spid="2070"/>
                                        </p:tgtEl>
                                        <p:attrNameLst>
                                          <p:attrName>style.visibility</p:attrName>
                                        </p:attrNameLst>
                                      </p:cBhvr>
                                      <p:to>
                                        <p:strVal val="visible"/>
                                      </p:to>
                                    </p:set>
                                    <p:anim calcmode="lin" valueType="num">
                                      <p:cBhvr>
                                        <p:cTn id="181" dur="100" fill="hold"/>
                                        <p:tgtEl>
                                          <p:spTgt spid="2070"/>
                                        </p:tgtEl>
                                        <p:attrNameLst>
                                          <p:attrName>ppt_w</p:attrName>
                                        </p:attrNameLst>
                                      </p:cBhvr>
                                      <p:tavLst>
                                        <p:tav tm="0">
                                          <p:val>
                                            <p:fltVal val="0"/>
                                          </p:val>
                                        </p:tav>
                                        <p:tav tm="100000">
                                          <p:val>
                                            <p:strVal val="#ppt_w"/>
                                          </p:val>
                                        </p:tav>
                                      </p:tavLst>
                                    </p:anim>
                                    <p:anim calcmode="lin" valueType="num">
                                      <p:cBhvr>
                                        <p:cTn id="182" dur="100" fill="hold"/>
                                        <p:tgtEl>
                                          <p:spTgt spid="2070"/>
                                        </p:tgtEl>
                                        <p:attrNameLst>
                                          <p:attrName>ppt_h</p:attrName>
                                        </p:attrNameLst>
                                      </p:cBhvr>
                                      <p:tavLst>
                                        <p:tav tm="0">
                                          <p:val>
                                            <p:fltVal val="0"/>
                                          </p:val>
                                        </p:tav>
                                        <p:tav tm="100000">
                                          <p:val>
                                            <p:strVal val="#ppt_h"/>
                                          </p:val>
                                        </p:tav>
                                      </p:tavLst>
                                    </p:anim>
                                    <p:animEffect transition="in" filter="fade">
                                      <p:cBhvr>
                                        <p:cTn id="183" dur="100"/>
                                        <p:tgtEl>
                                          <p:spTgt spid="2070"/>
                                        </p:tgtEl>
                                      </p:cBhvr>
                                    </p:animEffect>
                                  </p:childTnLst>
                                </p:cTn>
                              </p:par>
                            </p:childTnLst>
                          </p:cTn>
                        </p:par>
                        <p:par>
                          <p:cTn id="184" fill="hold">
                            <p:stCondLst>
                              <p:cond delay="1700"/>
                            </p:stCondLst>
                            <p:childTnLst>
                              <p:par>
                                <p:cTn id="185" presetID="53" presetClass="entr" presetSubtype="16" fill="hold" nodeType="afterEffect">
                                  <p:stCondLst>
                                    <p:cond delay="0"/>
                                  </p:stCondLst>
                                  <p:childTnLst>
                                    <p:set>
                                      <p:cBhvr>
                                        <p:cTn id="186" dur="1" fill="hold">
                                          <p:stCondLst>
                                            <p:cond delay="0"/>
                                          </p:stCondLst>
                                        </p:cTn>
                                        <p:tgtEl>
                                          <p:spTgt spid="2091"/>
                                        </p:tgtEl>
                                        <p:attrNameLst>
                                          <p:attrName>style.visibility</p:attrName>
                                        </p:attrNameLst>
                                      </p:cBhvr>
                                      <p:to>
                                        <p:strVal val="visible"/>
                                      </p:to>
                                    </p:set>
                                    <p:anim calcmode="lin" valueType="num">
                                      <p:cBhvr>
                                        <p:cTn id="187" dur="100" fill="hold"/>
                                        <p:tgtEl>
                                          <p:spTgt spid="2091"/>
                                        </p:tgtEl>
                                        <p:attrNameLst>
                                          <p:attrName>ppt_w</p:attrName>
                                        </p:attrNameLst>
                                      </p:cBhvr>
                                      <p:tavLst>
                                        <p:tav tm="0">
                                          <p:val>
                                            <p:fltVal val="0"/>
                                          </p:val>
                                        </p:tav>
                                        <p:tav tm="100000">
                                          <p:val>
                                            <p:strVal val="#ppt_w"/>
                                          </p:val>
                                        </p:tav>
                                      </p:tavLst>
                                    </p:anim>
                                    <p:anim calcmode="lin" valueType="num">
                                      <p:cBhvr>
                                        <p:cTn id="188" dur="100" fill="hold"/>
                                        <p:tgtEl>
                                          <p:spTgt spid="2091"/>
                                        </p:tgtEl>
                                        <p:attrNameLst>
                                          <p:attrName>ppt_h</p:attrName>
                                        </p:attrNameLst>
                                      </p:cBhvr>
                                      <p:tavLst>
                                        <p:tav tm="0">
                                          <p:val>
                                            <p:fltVal val="0"/>
                                          </p:val>
                                        </p:tav>
                                        <p:tav tm="100000">
                                          <p:val>
                                            <p:strVal val="#ppt_h"/>
                                          </p:val>
                                        </p:tav>
                                      </p:tavLst>
                                    </p:anim>
                                    <p:animEffect transition="in" filter="fade">
                                      <p:cBhvr>
                                        <p:cTn id="189" dur="100"/>
                                        <p:tgtEl>
                                          <p:spTgt spid="2091"/>
                                        </p:tgtEl>
                                      </p:cBhvr>
                                    </p:animEffect>
                                  </p:childTnLst>
                                </p:cTn>
                              </p:par>
                            </p:childTnLst>
                          </p:cTn>
                        </p:par>
                        <p:par>
                          <p:cTn id="190" fill="hold">
                            <p:stCondLst>
                              <p:cond delay="1800"/>
                            </p:stCondLst>
                            <p:childTnLst>
                              <p:par>
                                <p:cTn id="191" presetID="53" presetClass="entr" presetSubtype="16" fill="hold" nodeType="afterEffect">
                                  <p:stCondLst>
                                    <p:cond delay="0"/>
                                  </p:stCondLst>
                                  <p:childTnLst>
                                    <p:set>
                                      <p:cBhvr>
                                        <p:cTn id="192" dur="1" fill="hold">
                                          <p:stCondLst>
                                            <p:cond delay="0"/>
                                          </p:stCondLst>
                                        </p:cTn>
                                        <p:tgtEl>
                                          <p:spTgt spid="2082"/>
                                        </p:tgtEl>
                                        <p:attrNameLst>
                                          <p:attrName>style.visibility</p:attrName>
                                        </p:attrNameLst>
                                      </p:cBhvr>
                                      <p:to>
                                        <p:strVal val="visible"/>
                                      </p:to>
                                    </p:set>
                                    <p:anim calcmode="lin" valueType="num">
                                      <p:cBhvr>
                                        <p:cTn id="193" dur="100" fill="hold"/>
                                        <p:tgtEl>
                                          <p:spTgt spid="2082"/>
                                        </p:tgtEl>
                                        <p:attrNameLst>
                                          <p:attrName>ppt_w</p:attrName>
                                        </p:attrNameLst>
                                      </p:cBhvr>
                                      <p:tavLst>
                                        <p:tav tm="0">
                                          <p:val>
                                            <p:fltVal val="0"/>
                                          </p:val>
                                        </p:tav>
                                        <p:tav tm="100000">
                                          <p:val>
                                            <p:strVal val="#ppt_w"/>
                                          </p:val>
                                        </p:tav>
                                      </p:tavLst>
                                    </p:anim>
                                    <p:anim calcmode="lin" valueType="num">
                                      <p:cBhvr>
                                        <p:cTn id="194" dur="100" fill="hold"/>
                                        <p:tgtEl>
                                          <p:spTgt spid="2082"/>
                                        </p:tgtEl>
                                        <p:attrNameLst>
                                          <p:attrName>ppt_h</p:attrName>
                                        </p:attrNameLst>
                                      </p:cBhvr>
                                      <p:tavLst>
                                        <p:tav tm="0">
                                          <p:val>
                                            <p:fltVal val="0"/>
                                          </p:val>
                                        </p:tav>
                                        <p:tav tm="100000">
                                          <p:val>
                                            <p:strVal val="#ppt_h"/>
                                          </p:val>
                                        </p:tav>
                                      </p:tavLst>
                                    </p:anim>
                                    <p:animEffect transition="in" filter="fade">
                                      <p:cBhvr>
                                        <p:cTn id="195" dur="100"/>
                                        <p:tgtEl>
                                          <p:spTgt spid="2082"/>
                                        </p:tgtEl>
                                      </p:cBhvr>
                                    </p:animEffect>
                                  </p:childTnLst>
                                </p:cTn>
                              </p:par>
                            </p:childTnLst>
                          </p:cTn>
                        </p:par>
                        <p:par>
                          <p:cTn id="196" fill="hold">
                            <p:stCondLst>
                              <p:cond delay="1900"/>
                            </p:stCondLst>
                            <p:childTnLst>
                              <p:par>
                                <p:cTn id="197" presetID="53" presetClass="entr" presetSubtype="16" fill="hold" nodeType="afterEffect">
                                  <p:stCondLst>
                                    <p:cond delay="0"/>
                                  </p:stCondLst>
                                  <p:childTnLst>
                                    <p:set>
                                      <p:cBhvr>
                                        <p:cTn id="198" dur="1" fill="hold">
                                          <p:stCondLst>
                                            <p:cond delay="0"/>
                                          </p:stCondLst>
                                        </p:cTn>
                                        <p:tgtEl>
                                          <p:spTgt spid="2083"/>
                                        </p:tgtEl>
                                        <p:attrNameLst>
                                          <p:attrName>style.visibility</p:attrName>
                                        </p:attrNameLst>
                                      </p:cBhvr>
                                      <p:to>
                                        <p:strVal val="visible"/>
                                      </p:to>
                                    </p:set>
                                    <p:anim calcmode="lin" valueType="num">
                                      <p:cBhvr>
                                        <p:cTn id="199" dur="100" fill="hold"/>
                                        <p:tgtEl>
                                          <p:spTgt spid="2083"/>
                                        </p:tgtEl>
                                        <p:attrNameLst>
                                          <p:attrName>ppt_w</p:attrName>
                                        </p:attrNameLst>
                                      </p:cBhvr>
                                      <p:tavLst>
                                        <p:tav tm="0">
                                          <p:val>
                                            <p:fltVal val="0"/>
                                          </p:val>
                                        </p:tav>
                                        <p:tav tm="100000">
                                          <p:val>
                                            <p:strVal val="#ppt_w"/>
                                          </p:val>
                                        </p:tav>
                                      </p:tavLst>
                                    </p:anim>
                                    <p:anim calcmode="lin" valueType="num">
                                      <p:cBhvr>
                                        <p:cTn id="200" dur="100" fill="hold"/>
                                        <p:tgtEl>
                                          <p:spTgt spid="2083"/>
                                        </p:tgtEl>
                                        <p:attrNameLst>
                                          <p:attrName>ppt_h</p:attrName>
                                        </p:attrNameLst>
                                      </p:cBhvr>
                                      <p:tavLst>
                                        <p:tav tm="0">
                                          <p:val>
                                            <p:fltVal val="0"/>
                                          </p:val>
                                        </p:tav>
                                        <p:tav tm="100000">
                                          <p:val>
                                            <p:strVal val="#ppt_h"/>
                                          </p:val>
                                        </p:tav>
                                      </p:tavLst>
                                    </p:anim>
                                    <p:animEffect transition="in" filter="fade">
                                      <p:cBhvr>
                                        <p:cTn id="201" dur="100"/>
                                        <p:tgtEl>
                                          <p:spTgt spid="2083"/>
                                        </p:tgtEl>
                                      </p:cBhvr>
                                    </p:animEffect>
                                  </p:childTnLst>
                                </p:cTn>
                              </p:par>
                            </p:childTnLst>
                          </p:cTn>
                        </p:par>
                        <p:par>
                          <p:cTn id="202" fill="hold">
                            <p:stCondLst>
                              <p:cond delay="2000"/>
                            </p:stCondLst>
                            <p:childTnLst>
                              <p:par>
                                <p:cTn id="203" presetID="53" presetClass="entr" presetSubtype="16" fill="hold" nodeType="afterEffect">
                                  <p:stCondLst>
                                    <p:cond delay="0"/>
                                  </p:stCondLst>
                                  <p:childTnLst>
                                    <p:set>
                                      <p:cBhvr>
                                        <p:cTn id="204" dur="1" fill="hold">
                                          <p:stCondLst>
                                            <p:cond delay="0"/>
                                          </p:stCondLst>
                                        </p:cTn>
                                        <p:tgtEl>
                                          <p:spTgt spid="2068"/>
                                        </p:tgtEl>
                                        <p:attrNameLst>
                                          <p:attrName>style.visibility</p:attrName>
                                        </p:attrNameLst>
                                      </p:cBhvr>
                                      <p:to>
                                        <p:strVal val="visible"/>
                                      </p:to>
                                    </p:set>
                                    <p:anim calcmode="lin" valueType="num">
                                      <p:cBhvr>
                                        <p:cTn id="205" dur="100" fill="hold"/>
                                        <p:tgtEl>
                                          <p:spTgt spid="2068"/>
                                        </p:tgtEl>
                                        <p:attrNameLst>
                                          <p:attrName>ppt_w</p:attrName>
                                        </p:attrNameLst>
                                      </p:cBhvr>
                                      <p:tavLst>
                                        <p:tav tm="0">
                                          <p:val>
                                            <p:fltVal val="0"/>
                                          </p:val>
                                        </p:tav>
                                        <p:tav tm="100000">
                                          <p:val>
                                            <p:strVal val="#ppt_w"/>
                                          </p:val>
                                        </p:tav>
                                      </p:tavLst>
                                    </p:anim>
                                    <p:anim calcmode="lin" valueType="num">
                                      <p:cBhvr>
                                        <p:cTn id="206" dur="100" fill="hold"/>
                                        <p:tgtEl>
                                          <p:spTgt spid="2068"/>
                                        </p:tgtEl>
                                        <p:attrNameLst>
                                          <p:attrName>ppt_h</p:attrName>
                                        </p:attrNameLst>
                                      </p:cBhvr>
                                      <p:tavLst>
                                        <p:tav tm="0">
                                          <p:val>
                                            <p:fltVal val="0"/>
                                          </p:val>
                                        </p:tav>
                                        <p:tav tm="100000">
                                          <p:val>
                                            <p:strVal val="#ppt_h"/>
                                          </p:val>
                                        </p:tav>
                                      </p:tavLst>
                                    </p:anim>
                                    <p:animEffect transition="in" filter="fade">
                                      <p:cBhvr>
                                        <p:cTn id="207" dur="100"/>
                                        <p:tgtEl>
                                          <p:spTgt spid="2068"/>
                                        </p:tgtEl>
                                      </p:cBhvr>
                                    </p:animEffect>
                                  </p:childTnLst>
                                </p:cTn>
                              </p:par>
                            </p:childTnLst>
                          </p:cTn>
                        </p:par>
                        <p:par>
                          <p:cTn id="208" fill="hold">
                            <p:stCondLst>
                              <p:cond delay="2100"/>
                            </p:stCondLst>
                            <p:childTnLst>
                              <p:par>
                                <p:cTn id="209" presetID="53" presetClass="entr" presetSubtype="16" fill="hold" nodeType="afterEffect">
                                  <p:stCondLst>
                                    <p:cond delay="0"/>
                                  </p:stCondLst>
                                  <p:childTnLst>
                                    <p:set>
                                      <p:cBhvr>
                                        <p:cTn id="210" dur="1" fill="hold">
                                          <p:stCondLst>
                                            <p:cond delay="0"/>
                                          </p:stCondLst>
                                        </p:cTn>
                                        <p:tgtEl>
                                          <p:spTgt spid="2081"/>
                                        </p:tgtEl>
                                        <p:attrNameLst>
                                          <p:attrName>style.visibility</p:attrName>
                                        </p:attrNameLst>
                                      </p:cBhvr>
                                      <p:to>
                                        <p:strVal val="visible"/>
                                      </p:to>
                                    </p:set>
                                    <p:anim calcmode="lin" valueType="num">
                                      <p:cBhvr>
                                        <p:cTn id="211" dur="100" fill="hold"/>
                                        <p:tgtEl>
                                          <p:spTgt spid="2081"/>
                                        </p:tgtEl>
                                        <p:attrNameLst>
                                          <p:attrName>ppt_w</p:attrName>
                                        </p:attrNameLst>
                                      </p:cBhvr>
                                      <p:tavLst>
                                        <p:tav tm="0">
                                          <p:val>
                                            <p:fltVal val="0"/>
                                          </p:val>
                                        </p:tav>
                                        <p:tav tm="100000">
                                          <p:val>
                                            <p:strVal val="#ppt_w"/>
                                          </p:val>
                                        </p:tav>
                                      </p:tavLst>
                                    </p:anim>
                                    <p:anim calcmode="lin" valueType="num">
                                      <p:cBhvr>
                                        <p:cTn id="212" dur="100" fill="hold"/>
                                        <p:tgtEl>
                                          <p:spTgt spid="2081"/>
                                        </p:tgtEl>
                                        <p:attrNameLst>
                                          <p:attrName>ppt_h</p:attrName>
                                        </p:attrNameLst>
                                      </p:cBhvr>
                                      <p:tavLst>
                                        <p:tav tm="0">
                                          <p:val>
                                            <p:fltVal val="0"/>
                                          </p:val>
                                        </p:tav>
                                        <p:tav tm="100000">
                                          <p:val>
                                            <p:strVal val="#ppt_h"/>
                                          </p:val>
                                        </p:tav>
                                      </p:tavLst>
                                    </p:anim>
                                    <p:animEffect transition="in" filter="fade">
                                      <p:cBhvr>
                                        <p:cTn id="213" dur="100"/>
                                        <p:tgtEl>
                                          <p:spTgt spid="2081"/>
                                        </p:tgtEl>
                                      </p:cBhvr>
                                    </p:animEffect>
                                  </p:childTnLst>
                                </p:cTn>
                              </p:par>
                            </p:childTnLst>
                          </p:cTn>
                        </p:par>
                        <p:par>
                          <p:cTn id="214" fill="hold">
                            <p:stCondLst>
                              <p:cond delay="2200"/>
                            </p:stCondLst>
                            <p:childTnLst>
                              <p:par>
                                <p:cTn id="215" presetID="53" presetClass="entr" presetSubtype="16" fill="hold" nodeType="afterEffect">
                                  <p:stCondLst>
                                    <p:cond delay="0"/>
                                  </p:stCondLst>
                                  <p:childTnLst>
                                    <p:set>
                                      <p:cBhvr>
                                        <p:cTn id="216" dur="1" fill="hold">
                                          <p:stCondLst>
                                            <p:cond delay="0"/>
                                          </p:stCondLst>
                                        </p:cTn>
                                        <p:tgtEl>
                                          <p:spTgt spid="2086"/>
                                        </p:tgtEl>
                                        <p:attrNameLst>
                                          <p:attrName>style.visibility</p:attrName>
                                        </p:attrNameLst>
                                      </p:cBhvr>
                                      <p:to>
                                        <p:strVal val="visible"/>
                                      </p:to>
                                    </p:set>
                                    <p:anim calcmode="lin" valueType="num">
                                      <p:cBhvr>
                                        <p:cTn id="217" dur="100" fill="hold"/>
                                        <p:tgtEl>
                                          <p:spTgt spid="2086"/>
                                        </p:tgtEl>
                                        <p:attrNameLst>
                                          <p:attrName>ppt_w</p:attrName>
                                        </p:attrNameLst>
                                      </p:cBhvr>
                                      <p:tavLst>
                                        <p:tav tm="0">
                                          <p:val>
                                            <p:fltVal val="0"/>
                                          </p:val>
                                        </p:tav>
                                        <p:tav tm="100000">
                                          <p:val>
                                            <p:strVal val="#ppt_w"/>
                                          </p:val>
                                        </p:tav>
                                      </p:tavLst>
                                    </p:anim>
                                    <p:anim calcmode="lin" valueType="num">
                                      <p:cBhvr>
                                        <p:cTn id="218" dur="100" fill="hold"/>
                                        <p:tgtEl>
                                          <p:spTgt spid="2086"/>
                                        </p:tgtEl>
                                        <p:attrNameLst>
                                          <p:attrName>ppt_h</p:attrName>
                                        </p:attrNameLst>
                                      </p:cBhvr>
                                      <p:tavLst>
                                        <p:tav tm="0">
                                          <p:val>
                                            <p:fltVal val="0"/>
                                          </p:val>
                                        </p:tav>
                                        <p:tav tm="100000">
                                          <p:val>
                                            <p:strVal val="#ppt_h"/>
                                          </p:val>
                                        </p:tav>
                                      </p:tavLst>
                                    </p:anim>
                                    <p:animEffect transition="in" filter="fade">
                                      <p:cBhvr>
                                        <p:cTn id="219" dur="100"/>
                                        <p:tgtEl>
                                          <p:spTgt spid="2086"/>
                                        </p:tgtEl>
                                      </p:cBhvr>
                                    </p:animEffect>
                                  </p:childTnLst>
                                </p:cTn>
                              </p:par>
                            </p:childTnLst>
                          </p:cTn>
                        </p:par>
                        <p:par>
                          <p:cTn id="220" fill="hold">
                            <p:stCondLst>
                              <p:cond delay="2300"/>
                            </p:stCondLst>
                            <p:childTnLst>
                              <p:par>
                                <p:cTn id="221" presetID="53" presetClass="entr" presetSubtype="16" fill="hold" nodeType="afterEffect">
                                  <p:stCondLst>
                                    <p:cond delay="0"/>
                                  </p:stCondLst>
                                  <p:childTnLst>
                                    <p:set>
                                      <p:cBhvr>
                                        <p:cTn id="222" dur="1" fill="hold">
                                          <p:stCondLst>
                                            <p:cond delay="0"/>
                                          </p:stCondLst>
                                        </p:cTn>
                                        <p:tgtEl>
                                          <p:spTgt spid="2073"/>
                                        </p:tgtEl>
                                        <p:attrNameLst>
                                          <p:attrName>style.visibility</p:attrName>
                                        </p:attrNameLst>
                                      </p:cBhvr>
                                      <p:to>
                                        <p:strVal val="visible"/>
                                      </p:to>
                                    </p:set>
                                    <p:anim calcmode="lin" valueType="num">
                                      <p:cBhvr>
                                        <p:cTn id="223" dur="100" fill="hold"/>
                                        <p:tgtEl>
                                          <p:spTgt spid="2073"/>
                                        </p:tgtEl>
                                        <p:attrNameLst>
                                          <p:attrName>ppt_w</p:attrName>
                                        </p:attrNameLst>
                                      </p:cBhvr>
                                      <p:tavLst>
                                        <p:tav tm="0">
                                          <p:val>
                                            <p:fltVal val="0"/>
                                          </p:val>
                                        </p:tav>
                                        <p:tav tm="100000">
                                          <p:val>
                                            <p:strVal val="#ppt_w"/>
                                          </p:val>
                                        </p:tav>
                                      </p:tavLst>
                                    </p:anim>
                                    <p:anim calcmode="lin" valueType="num">
                                      <p:cBhvr>
                                        <p:cTn id="224" dur="100" fill="hold"/>
                                        <p:tgtEl>
                                          <p:spTgt spid="2073"/>
                                        </p:tgtEl>
                                        <p:attrNameLst>
                                          <p:attrName>ppt_h</p:attrName>
                                        </p:attrNameLst>
                                      </p:cBhvr>
                                      <p:tavLst>
                                        <p:tav tm="0">
                                          <p:val>
                                            <p:fltVal val="0"/>
                                          </p:val>
                                        </p:tav>
                                        <p:tav tm="100000">
                                          <p:val>
                                            <p:strVal val="#ppt_h"/>
                                          </p:val>
                                        </p:tav>
                                      </p:tavLst>
                                    </p:anim>
                                    <p:animEffect transition="in" filter="fade">
                                      <p:cBhvr>
                                        <p:cTn id="225" dur="100"/>
                                        <p:tgtEl>
                                          <p:spTgt spid="2073"/>
                                        </p:tgtEl>
                                      </p:cBhvr>
                                    </p:animEffect>
                                  </p:childTnLst>
                                </p:cTn>
                              </p:par>
                            </p:childTnLst>
                          </p:cTn>
                        </p:par>
                        <p:par>
                          <p:cTn id="226" fill="hold">
                            <p:stCondLst>
                              <p:cond delay="2400"/>
                            </p:stCondLst>
                            <p:childTnLst>
                              <p:par>
                                <p:cTn id="227" presetID="53" presetClass="entr" presetSubtype="16" fill="hold" nodeType="afterEffect">
                                  <p:stCondLst>
                                    <p:cond delay="0"/>
                                  </p:stCondLst>
                                  <p:childTnLst>
                                    <p:set>
                                      <p:cBhvr>
                                        <p:cTn id="228" dur="1" fill="hold">
                                          <p:stCondLst>
                                            <p:cond delay="0"/>
                                          </p:stCondLst>
                                        </p:cTn>
                                        <p:tgtEl>
                                          <p:spTgt spid="2077"/>
                                        </p:tgtEl>
                                        <p:attrNameLst>
                                          <p:attrName>style.visibility</p:attrName>
                                        </p:attrNameLst>
                                      </p:cBhvr>
                                      <p:to>
                                        <p:strVal val="visible"/>
                                      </p:to>
                                    </p:set>
                                    <p:anim calcmode="lin" valueType="num">
                                      <p:cBhvr>
                                        <p:cTn id="229" dur="100" fill="hold"/>
                                        <p:tgtEl>
                                          <p:spTgt spid="2077"/>
                                        </p:tgtEl>
                                        <p:attrNameLst>
                                          <p:attrName>ppt_w</p:attrName>
                                        </p:attrNameLst>
                                      </p:cBhvr>
                                      <p:tavLst>
                                        <p:tav tm="0">
                                          <p:val>
                                            <p:fltVal val="0"/>
                                          </p:val>
                                        </p:tav>
                                        <p:tav tm="100000">
                                          <p:val>
                                            <p:strVal val="#ppt_w"/>
                                          </p:val>
                                        </p:tav>
                                      </p:tavLst>
                                    </p:anim>
                                    <p:anim calcmode="lin" valueType="num">
                                      <p:cBhvr>
                                        <p:cTn id="230" dur="100" fill="hold"/>
                                        <p:tgtEl>
                                          <p:spTgt spid="2077"/>
                                        </p:tgtEl>
                                        <p:attrNameLst>
                                          <p:attrName>ppt_h</p:attrName>
                                        </p:attrNameLst>
                                      </p:cBhvr>
                                      <p:tavLst>
                                        <p:tav tm="0">
                                          <p:val>
                                            <p:fltVal val="0"/>
                                          </p:val>
                                        </p:tav>
                                        <p:tav tm="100000">
                                          <p:val>
                                            <p:strVal val="#ppt_h"/>
                                          </p:val>
                                        </p:tav>
                                      </p:tavLst>
                                    </p:anim>
                                    <p:animEffect transition="in" filter="fade">
                                      <p:cBhvr>
                                        <p:cTn id="231" dur="100"/>
                                        <p:tgtEl>
                                          <p:spTgt spid="2077"/>
                                        </p:tgtEl>
                                      </p:cBhvr>
                                    </p:animEffect>
                                  </p:childTnLst>
                                </p:cTn>
                              </p:par>
                            </p:childTnLst>
                          </p:cTn>
                        </p:par>
                        <p:par>
                          <p:cTn id="232" fill="hold">
                            <p:stCondLst>
                              <p:cond delay="2500"/>
                            </p:stCondLst>
                            <p:childTnLst>
                              <p:par>
                                <p:cTn id="233" presetID="53" presetClass="entr" presetSubtype="16" fill="hold" nodeType="afterEffect">
                                  <p:stCondLst>
                                    <p:cond delay="0"/>
                                  </p:stCondLst>
                                  <p:childTnLst>
                                    <p:set>
                                      <p:cBhvr>
                                        <p:cTn id="234" dur="1" fill="hold">
                                          <p:stCondLst>
                                            <p:cond delay="0"/>
                                          </p:stCondLst>
                                        </p:cTn>
                                        <p:tgtEl>
                                          <p:spTgt spid="2071"/>
                                        </p:tgtEl>
                                        <p:attrNameLst>
                                          <p:attrName>style.visibility</p:attrName>
                                        </p:attrNameLst>
                                      </p:cBhvr>
                                      <p:to>
                                        <p:strVal val="visible"/>
                                      </p:to>
                                    </p:set>
                                    <p:anim calcmode="lin" valueType="num">
                                      <p:cBhvr>
                                        <p:cTn id="235" dur="100" fill="hold"/>
                                        <p:tgtEl>
                                          <p:spTgt spid="2071"/>
                                        </p:tgtEl>
                                        <p:attrNameLst>
                                          <p:attrName>ppt_w</p:attrName>
                                        </p:attrNameLst>
                                      </p:cBhvr>
                                      <p:tavLst>
                                        <p:tav tm="0">
                                          <p:val>
                                            <p:fltVal val="0"/>
                                          </p:val>
                                        </p:tav>
                                        <p:tav tm="100000">
                                          <p:val>
                                            <p:strVal val="#ppt_w"/>
                                          </p:val>
                                        </p:tav>
                                      </p:tavLst>
                                    </p:anim>
                                    <p:anim calcmode="lin" valueType="num">
                                      <p:cBhvr>
                                        <p:cTn id="236" dur="100" fill="hold"/>
                                        <p:tgtEl>
                                          <p:spTgt spid="2071"/>
                                        </p:tgtEl>
                                        <p:attrNameLst>
                                          <p:attrName>ppt_h</p:attrName>
                                        </p:attrNameLst>
                                      </p:cBhvr>
                                      <p:tavLst>
                                        <p:tav tm="0">
                                          <p:val>
                                            <p:fltVal val="0"/>
                                          </p:val>
                                        </p:tav>
                                        <p:tav tm="100000">
                                          <p:val>
                                            <p:strVal val="#ppt_h"/>
                                          </p:val>
                                        </p:tav>
                                      </p:tavLst>
                                    </p:anim>
                                    <p:animEffect transition="in" filter="fade">
                                      <p:cBhvr>
                                        <p:cTn id="237" dur="100"/>
                                        <p:tgtEl>
                                          <p:spTgt spid="2071"/>
                                        </p:tgtEl>
                                      </p:cBhvr>
                                    </p:animEffect>
                                  </p:childTnLst>
                                </p:cTn>
                              </p:par>
                            </p:childTnLst>
                          </p:cTn>
                        </p:par>
                        <p:par>
                          <p:cTn id="238" fill="hold">
                            <p:stCondLst>
                              <p:cond delay="2600"/>
                            </p:stCondLst>
                            <p:childTnLst>
                              <p:par>
                                <p:cTn id="239" presetID="53" presetClass="entr" presetSubtype="16" fill="hold" nodeType="afterEffect">
                                  <p:stCondLst>
                                    <p:cond delay="0"/>
                                  </p:stCondLst>
                                  <p:childTnLst>
                                    <p:set>
                                      <p:cBhvr>
                                        <p:cTn id="240" dur="1" fill="hold">
                                          <p:stCondLst>
                                            <p:cond delay="0"/>
                                          </p:stCondLst>
                                        </p:cTn>
                                        <p:tgtEl>
                                          <p:spTgt spid="2084"/>
                                        </p:tgtEl>
                                        <p:attrNameLst>
                                          <p:attrName>style.visibility</p:attrName>
                                        </p:attrNameLst>
                                      </p:cBhvr>
                                      <p:to>
                                        <p:strVal val="visible"/>
                                      </p:to>
                                    </p:set>
                                    <p:anim calcmode="lin" valueType="num">
                                      <p:cBhvr>
                                        <p:cTn id="241" dur="100" fill="hold"/>
                                        <p:tgtEl>
                                          <p:spTgt spid="2084"/>
                                        </p:tgtEl>
                                        <p:attrNameLst>
                                          <p:attrName>ppt_w</p:attrName>
                                        </p:attrNameLst>
                                      </p:cBhvr>
                                      <p:tavLst>
                                        <p:tav tm="0">
                                          <p:val>
                                            <p:fltVal val="0"/>
                                          </p:val>
                                        </p:tav>
                                        <p:tav tm="100000">
                                          <p:val>
                                            <p:strVal val="#ppt_w"/>
                                          </p:val>
                                        </p:tav>
                                      </p:tavLst>
                                    </p:anim>
                                    <p:anim calcmode="lin" valueType="num">
                                      <p:cBhvr>
                                        <p:cTn id="242" dur="100" fill="hold"/>
                                        <p:tgtEl>
                                          <p:spTgt spid="2084"/>
                                        </p:tgtEl>
                                        <p:attrNameLst>
                                          <p:attrName>ppt_h</p:attrName>
                                        </p:attrNameLst>
                                      </p:cBhvr>
                                      <p:tavLst>
                                        <p:tav tm="0">
                                          <p:val>
                                            <p:fltVal val="0"/>
                                          </p:val>
                                        </p:tav>
                                        <p:tav tm="100000">
                                          <p:val>
                                            <p:strVal val="#ppt_h"/>
                                          </p:val>
                                        </p:tav>
                                      </p:tavLst>
                                    </p:anim>
                                    <p:animEffect transition="in" filter="fade">
                                      <p:cBhvr>
                                        <p:cTn id="243" dur="100"/>
                                        <p:tgtEl>
                                          <p:spTgt spid="2084"/>
                                        </p:tgtEl>
                                      </p:cBhvr>
                                    </p:animEffect>
                                  </p:childTnLst>
                                </p:cTn>
                              </p:par>
                            </p:childTnLst>
                          </p:cTn>
                        </p:par>
                        <p:par>
                          <p:cTn id="244" fill="hold">
                            <p:stCondLst>
                              <p:cond delay="2700"/>
                            </p:stCondLst>
                            <p:childTnLst>
                              <p:par>
                                <p:cTn id="245" presetID="53" presetClass="entr" presetSubtype="16" fill="hold" nodeType="afterEffect">
                                  <p:stCondLst>
                                    <p:cond delay="0"/>
                                  </p:stCondLst>
                                  <p:childTnLst>
                                    <p:set>
                                      <p:cBhvr>
                                        <p:cTn id="246" dur="1" fill="hold">
                                          <p:stCondLst>
                                            <p:cond delay="0"/>
                                          </p:stCondLst>
                                        </p:cTn>
                                        <p:tgtEl>
                                          <p:spTgt spid="2067"/>
                                        </p:tgtEl>
                                        <p:attrNameLst>
                                          <p:attrName>style.visibility</p:attrName>
                                        </p:attrNameLst>
                                      </p:cBhvr>
                                      <p:to>
                                        <p:strVal val="visible"/>
                                      </p:to>
                                    </p:set>
                                    <p:anim calcmode="lin" valueType="num">
                                      <p:cBhvr>
                                        <p:cTn id="247" dur="100" fill="hold"/>
                                        <p:tgtEl>
                                          <p:spTgt spid="2067"/>
                                        </p:tgtEl>
                                        <p:attrNameLst>
                                          <p:attrName>ppt_w</p:attrName>
                                        </p:attrNameLst>
                                      </p:cBhvr>
                                      <p:tavLst>
                                        <p:tav tm="0">
                                          <p:val>
                                            <p:fltVal val="0"/>
                                          </p:val>
                                        </p:tav>
                                        <p:tav tm="100000">
                                          <p:val>
                                            <p:strVal val="#ppt_w"/>
                                          </p:val>
                                        </p:tav>
                                      </p:tavLst>
                                    </p:anim>
                                    <p:anim calcmode="lin" valueType="num">
                                      <p:cBhvr>
                                        <p:cTn id="248" dur="100" fill="hold"/>
                                        <p:tgtEl>
                                          <p:spTgt spid="2067"/>
                                        </p:tgtEl>
                                        <p:attrNameLst>
                                          <p:attrName>ppt_h</p:attrName>
                                        </p:attrNameLst>
                                      </p:cBhvr>
                                      <p:tavLst>
                                        <p:tav tm="0">
                                          <p:val>
                                            <p:fltVal val="0"/>
                                          </p:val>
                                        </p:tav>
                                        <p:tav tm="100000">
                                          <p:val>
                                            <p:strVal val="#ppt_h"/>
                                          </p:val>
                                        </p:tav>
                                      </p:tavLst>
                                    </p:anim>
                                    <p:animEffect transition="in" filter="fade">
                                      <p:cBhvr>
                                        <p:cTn id="249" dur="100"/>
                                        <p:tgtEl>
                                          <p:spTgt spid="2067"/>
                                        </p:tgtEl>
                                      </p:cBhvr>
                                    </p:animEffect>
                                  </p:childTnLst>
                                </p:cTn>
                              </p:par>
                            </p:childTnLst>
                          </p:cTn>
                        </p:par>
                        <p:par>
                          <p:cTn id="250" fill="hold">
                            <p:stCondLst>
                              <p:cond delay="2800"/>
                            </p:stCondLst>
                            <p:childTnLst>
                              <p:par>
                                <p:cTn id="251" presetID="53" presetClass="entr" presetSubtype="16" fill="hold" nodeType="afterEffect">
                                  <p:stCondLst>
                                    <p:cond delay="0"/>
                                  </p:stCondLst>
                                  <p:childTnLst>
                                    <p:set>
                                      <p:cBhvr>
                                        <p:cTn id="252" dur="1" fill="hold">
                                          <p:stCondLst>
                                            <p:cond delay="0"/>
                                          </p:stCondLst>
                                        </p:cTn>
                                        <p:tgtEl>
                                          <p:spTgt spid="2075"/>
                                        </p:tgtEl>
                                        <p:attrNameLst>
                                          <p:attrName>style.visibility</p:attrName>
                                        </p:attrNameLst>
                                      </p:cBhvr>
                                      <p:to>
                                        <p:strVal val="visible"/>
                                      </p:to>
                                    </p:set>
                                    <p:anim calcmode="lin" valueType="num">
                                      <p:cBhvr>
                                        <p:cTn id="253" dur="100" fill="hold"/>
                                        <p:tgtEl>
                                          <p:spTgt spid="2075"/>
                                        </p:tgtEl>
                                        <p:attrNameLst>
                                          <p:attrName>ppt_w</p:attrName>
                                        </p:attrNameLst>
                                      </p:cBhvr>
                                      <p:tavLst>
                                        <p:tav tm="0">
                                          <p:val>
                                            <p:fltVal val="0"/>
                                          </p:val>
                                        </p:tav>
                                        <p:tav tm="100000">
                                          <p:val>
                                            <p:strVal val="#ppt_w"/>
                                          </p:val>
                                        </p:tav>
                                      </p:tavLst>
                                    </p:anim>
                                    <p:anim calcmode="lin" valueType="num">
                                      <p:cBhvr>
                                        <p:cTn id="254" dur="100" fill="hold"/>
                                        <p:tgtEl>
                                          <p:spTgt spid="2075"/>
                                        </p:tgtEl>
                                        <p:attrNameLst>
                                          <p:attrName>ppt_h</p:attrName>
                                        </p:attrNameLst>
                                      </p:cBhvr>
                                      <p:tavLst>
                                        <p:tav tm="0">
                                          <p:val>
                                            <p:fltVal val="0"/>
                                          </p:val>
                                        </p:tav>
                                        <p:tav tm="100000">
                                          <p:val>
                                            <p:strVal val="#ppt_h"/>
                                          </p:val>
                                        </p:tav>
                                      </p:tavLst>
                                    </p:anim>
                                    <p:animEffect transition="in" filter="fade">
                                      <p:cBhvr>
                                        <p:cTn id="255" dur="100"/>
                                        <p:tgtEl>
                                          <p:spTgt spid="2075"/>
                                        </p:tgtEl>
                                      </p:cBhvr>
                                    </p:animEffect>
                                  </p:childTnLst>
                                </p:cTn>
                              </p:par>
                            </p:childTnLst>
                          </p:cTn>
                        </p:par>
                        <p:par>
                          <p:cTn id="256" fill="hold">
                            <p:stCondLst>
                              <p:cond delay="2900"/>
                            </p:stCondLst>
                            <p:childTnLst>
                              <p:par>
                                <p:cTn id="257" presetID="53" presetClass="entr" presetSubtype="16" fill="hold" nodeType="afterEffect">
                                  <p:stCondLst>
                                    <p:cond delay="0"/>
                                  </p:stCondLst>
                                  <p:childTnLst>
                                    <p:set>
                                      <p:cBhvr>
                                        <p:cTn id="258" dur="1" fill="hold">
                                          <p:stCondLst>
                                            <p:cond delay="0"/>
                                          </p:stCondLst>
                                        </p:cTn>
                                        <p:tgtEl>
                                          <p:spTgt spid="2088"/>
                                        </p:tgtEl>
                                        <p:attrNameLst>
                                          <p:attrName>style.visibility</p:attrName>
                                        </p:attrNameLst>
                                      </p:cBhvr>
                                      <p:to>
                                        <p:strVal val="visible"/>
                                      </p:to>
                                    </p:set>
                                    <p:anim calcmode="lin" valueType="num">
                                      <p:cBhvr>
                                        <p:cTn id="259" dur="100" fill="hold"/>
                                        <p:tgtEl>
                                          <p:spTgt spid="2088"/>
                                        </p:tgtEl>
                                        <p:attrNameLst>
                                          <p:attrName>ppt_w</p:attrName>
                                        </p:attrNameLst>
                                      </p:cBhvr>
                                      <p:tavLst>
                                        <p:tav tm="0">
                                          <p:val>
                                            <p:fltVal val="0"/>
                                          </p:val>
                                        </p:tav>
                                        <p:tav tm="100000">
                                          <p:val>
                                            <p:strVal val="#ppt_w"/>
                                          </p:val>
                                        </p:tav>
                                      </p:tavLst>
                                    </p:anim>
                                    <p:anim calcmode="lin" valueType="num">
                                      <p:cBhvr>
                                        <p:cTn id="260" dur="100" fill="hold"/>
                                        <p:tgtEl>
                                          <p:spTgt spid="2088"/>
                                        </p:tgtEl>
                                        <p:attrNameLst>
                                          <p:attrName>ppt_h</p:attrName>
                                        </p:attrNameLst>
                                      </p:cBhvr>
                                      <p:tavLst>
                                        <p:tav tm="0">
                                          <p:val>
                                            <p:fltVal val="0"/>
                                          </p:val>
                                        </p:tav>
                                        <p:tav tm="100000">
                                          <p:val>
                                            <p:strVal val="#ppt_h"/>
                                          </p:val>
                                        </p:tav>
                                      </p:tavLst>
                                    </p:anim>
                                    <p:animEffect transition="in" filter="fade">
                                      <p:cBhvr>
                                        <p:cTn id="261" dur="100"/>
                                        <p:tgtEl>
                                          <p:spTgt spid="2088"/>
                                        </p:tgtEl>
                                      </p:cBhvr>
                                    </p:animEffect>
                                  </p:childTnLst>
                                </p:cTn>
                              </p:par>
                            </p:childTnLst>
                          </p:cTn>
                        </p:par>
                        <p:par>
                          <p:cTn id="262" fill="hold">
                            <p:stCondLst>
                              <p:cond delay="3000"/>
                            </p:stCondLst>
                            <p:childTnLst>
                              <p:par>
                                <p:cTn id="263" presetID="53" presetClass="entr" presetSubtype="16" fill="hold" nodeType="afterEffect">
                                  <p:stCondLst>
                                    <p:cond delay="0"/>
                                  </p:stCondLst>
                                  <p:childTnLst>
                                    <p:set>
                                      <p:cBhvr>
                                        <p:cTn id="264" dur="1" fill="hold">
                                          <p:stCondLst>
                                            <p:cond delay="0"/>
                                          </p:stCondLst>
                                        </p:cTn>
                                        <p:tgtEl>
                                          <p:spTgt spid="2069"/>
                                        </p:tgtEl>
                                        <p:attrNameLst>
                                          <p:attrName>style.visibility</p:attrName>
                                        </p:attrNameLst>
                                      </p:cBhvr>
                                      <p:to>
                                        <p:strVal val="visible"/>
                                      </p:to>
                                    </p:set>
                                    <p:anim calcmode="lin" valueType="num">
                                      <p:cBhvr>
                                        <p:cTn id="265" dur="100" fill="hold"/>
                                        <p:tgtEl>
                                          <p:spTgt spid="2069"/>
                                        </p:tgtEl>
                                        <p:attrNameLst>
                                          <p:attrName>ppt_w</p:attrName>
                                        </p:attrNameLst>
                                      </p:cBhvr>
                                      <p:tavLst>
                                        <p:tav tm="0">
                                          <p:val>
                                            <p:fltVal val="0"/>
                                          </p:val>
                                        </p:tav>
                                        <p:tav tm="100000">
                                          <p:val>
                                            <p:strVal val="#ppt_w"/>
                                          </p:val>
                                        </p:tav>
                                      </p:tavLst>
                                    </p:anim>
                                    <p:anim calcmode="lin" valueType="num">
                                      <p:cBhvr>
                                        <p:cTn id="266" dur="100" fill="hold"/>
                                        <p:tgtEl>
                                          <p:spTgt spid="2069"/>
                                        </p:tgtEl>
                                        <p:attrNameLst>
                                          <p:attrName>ppt_h</p:attrName>
                                        </p:attrNameLst>
                                      </p:cBhvr>
                                      <p:tavLst>
                                        <p:tav tm="0">
                                          <p:val>
                                            <p:fltVal val="0"/>
                                          </p:val>
                                        </p:tav>
                                        <p:tav tm="100000">
                                          <p:val>
                                            <p:strVal val="#ppt_h"/>
                                          </p:val>
                                        </p:tav>
                                      </p:tavLst>
                                    </p:anim>
                                    <p:animEffect transition="in" filter="fade">
                                      <p:cBhvr>
                                        <p:cTn id="267" dur="100"/>
                                        <p:tgtEl>
                                          <p:spTgt spid="2069"/>
                                        </p:tgtEl>
                                      </p:cBhvr>
                                    </p:animEffect>
                                  </p:childTnLst>
                                </p:cTn>
                              </p:par>
                            </p:childTnLst>
                          </p:cTn>
                        </p:par>
                        <p:par>
                          <p:cTn id="268" fill="hold">
                            <p:stCondLst>
                              <p:cond delay="3100"/>
                            </p:stCondLst>
                            <p:childTnLst>
                              <p:par>
                                <p:cTn id="269" presetID="53" presetClass="entr" presetSubtype="16" fill="hold" nodeType="afterEffect">
                                  <p:stCondLst>
                                    <p:cond delay="0"/>
                                  </p:stCondLst>
                                  <p:childTnLst>
                                    <p:set>
                                      <p:cBhvr>
                                        <p:cTn id="270" dur="1" fill="hold">
                                          <p:stCondLst>
                                            <p:cond delay="0"/>
                                          </p:stCondLst>
                                        </p:cTn>
                                        <p:tgtEl>
                                          <p:spTgt spid="2076"/>
                                        </p:tgtEl>
                                        <p:attrNameLst>
                                          <p:attrName>style.visibility</p:attrName>
                                        </p:attrNameLst>
                                      </p:cBhvr>
                                      <p:to>
                                        <p:strVal val="visible"/>
                                      </p:to>
                                    </p:set>
                                    <p:anim calcmode="lin" valueType="num">
                                      <p:cBhvr>
                                        <p:cTn id="271" dur="100" fill="hold"/>
                                        <p:tgtEl>
                                          <p:spTgt spid="2076"/>
                                        </p:tgtEl>
                                        <p:attrNameLst>
                                          <p:attrName>ppt_w</p:attrName>
                                        </p:attrNameLst>
                                      </p:cBhvr>
                                      <p:tavLst>
                                        <p:tav tm="0">
                                          <p:val>
                                            <p:fltVal val="0"/>
                                          </p:val>
                                        </p:tav>
                                        <p:tav tm="100000">
                                          <p:val>
                                            <p:strVal val="#ppt_w"/>
                                          </p:val>
                                        </p:tav>
                                      </p:tavLst>
                                    </p:anim>
                                    <p:anim calcmode="lin" valueType="num">
                                      <p:cBhvr>
                                        <p:cTn id="272" dur="100" fill="hold"/>
                                        <p:tgtEl>
                                          <p:spTgt spid="2076"/>
                                        </p:tgtEl>
                                        <p:attrNameLst>
                                          <p:attrName>ppt_h</p:attrName>
                                        </p:attrNameLst>
                                      </p:cBhvr>
                                      <p:tavLst>
                                        <p:tav tm="0">
                                          <p:val>
                                            <p:fltVal val="0"/>
                                          </p:val>
                                        </p:tav>
                                        <p:tav tm="100000">
                                          <p:val>
                                            <p:strVal val="#ppt_h"/>
                                          </p:val>
                                        </p:tav>
                                      </p:tavLst>
                                    </p:anim>
                                    <p:animEffect transition="in" filter="fade">
                                      <p:cBhvr>
                                        <p:cTn id="273" dur="100"/>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GMOs and the Law</a:t>
            </a:r>
            <a:endParaRPr lang="en-US" sz="4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5117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16" y="0"/>
            <a:ext cx="8485367" cy="924475"/>
          </a:xfrm>
        </p:spPr>
        <p:txBody>
          <a:bodyPr/>
          <a:lstStyle/>
          <a:p>
            <a:r>
              <a:rPr lang="en-US" dirty="0" smtClean="0"/>
              <a:t>GMO</a:t>
            </a:r>
            <a:r>
              <a:rPr lang="en-US" dirty="0"/>
              <a:t> </a:t>
            </a:r>
            <a:r>
              <a:rPr lang="en-US" dirty="0" smtClean="0"/>
              <a:t>Quiz</a:t>
            </a:r>
            <a:endParaRPr lang="en-US" dirty="0"/>
          </a:p>
        </p:txBody>
      </p:sp>
      <p:grpSp>
        <p:nvGrpSpPr>
          <p:cNvPr id="6" name="Group 5"/>
          <p:cNvGrpSpPr/>
          <p:nvPr/>
        </p:nvGrpSpPr>
        <p:grpSpPr>
          <a:xfrm rot="21352668">
            <a:off x="1206050" y="2839531"/>
            <a:ext cx="3546248" cy="1178939"/>
            <a:chOff x="2786917" y="2971922"/>
            <a:chExt cx="3546248" cy="1178939"/>
          </a:xfrm>
        </p:grpSpPr>
        <p:sp>
          <p:nvSpPr>
            <p:cNvPr id="4" name="Parallelogram 3"/>
            <p:cNvSpPr/>
            <p:nvPr/>
          </p:nvSpPr>
          <p:spPr>
            <a:xfrm rot="21067199">
              <a:off x="2786917" y="2971922"/>
              <a:ext cx="3546248" cy="1178939"/>
            </a:xfrm>
            <a:prstGeom prst="parallelogram">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Rectangle 4"/>
            <p:cNvSpPr/>
            <p:nvPr/>
          </p:nvSpPr>
          <p:spPr>
            <a:xfrm>
              <a:off x="3073096" y="3084338"/>
              <a:ext cx="2973891" cy="954107"/>
            </a:xfrm>
            <a:prstGeom prst="rect">
              <a:avLst/>
            </a:prstGeom>
          </p:spPr>
          <p:txBody>
            <a:bodyPr wrap="none">
              <a:spAutoFit/>
              <a:scene3d>
                <a:camera prst="isometricOffAxis1Right"/>
                <a:lightRig rig="threePt" dir="t"/>
              </a:scene3d>
            </a:bodyPr>
            <a:lstStyle/>
            <a:p>
              <a:pPr lvl="0" algn="ctr"/>
              <a:r>
                <a:rPr lang="en-US" sz="2800" b="1" cap="all" dirty="0">
                  <a:ln w="9000" cmpd="sng">
                    <a:solidFill>
                      <a:srgbClr val="FF5050">
                        <a:shade val="50000"/>
                        <a:satMod val="120000"/>
                      </a:srgbClr>
                    </a:solidFill>
                    <a:prstDash val="solid"/>
                  </a:ln>
                  <a:gradFill>
                    <a:gsLst>
                      <a:gs pos="0">
                        <a:srgbClr val="FF5050">
                          <a:shade val="20000"/>
                          <a:satMod val="245000"/>
                        </a:srgbClr>
                      </a:gs>
                      <a:gs pos="43000">
                        <a:srgbClr val="FF5050">
                          <a:satMod val="255000"/>
                        </a:srgbClr>
                      </a:gs>
                      <a:gs pos="48000">
                        <a:srgbClr val="FF5050">
                          <a:shade val="85000"/>
                          <a:satMod val="255000"/>
                        </a:srgbClr>
                      </a:gs>
                      <a:gs pos="100000">
                        <a:srgbClr val="FF5050">
                          <a:shade val="20000"/>
                          <a:satMod val="245000"/>
                        </a:srgbClr>
                      </a:gs>
                    </a:gsLst>
                    <a:lin ang="5400000"/>
                  </a:gradFill>
                  <a:effectLst>
                    <a:reflection blurRad="12700" stA="28000" endPos="45000" dist="1000" dir="5400000" sy="-100000" algn="bl" rotWithShape="0"/>
                  </a:effectLst>
                </a:rPr>
                <a:t>GENETICALLY</a:t>
              </a:r>
            </a:p>
            <a:p>
              <a:pPr lvl="0" algn="ctr"/>
              <a:r>
                <a:rPr lang="en-US" sz="2800" b="1" cap="all" dirty="0">
                  <a:ln w="9000" cmpd="sng">
                    <a:solidFill>
                      <a:srgbClr val="FF5050">
                        <a:shade val="50000"/>
                        <a:satMod val="120000"/>
                      </a:srgbClr>
                    </a:solidFill>
                    <a:prstDash val="solid"/>
                  </a:ln>
                  <a:gradFill>
                    <a:gsLst>
                      <a:gs pos="0">
                        <a:srgbClr val="FF5050">
                          <a:shade val="20000"/>
                          <a:satMod val="245000"/>
                        </a:srgbClr>
                      </a:gs>
                      <a:gs pos="43000">
                        <a:srgbClr val="FF5050">
                          <a:satMod val="255000"/>
                        </a:srgbClr>
                      </a:gs>
                      <a:gs pos="48000">
                        <a:srgbClr val="FF5050">
                          <a:shade val="85000"/>
                          <a:satMod val="255000"/>
                        </a:srgbClr>
                      </a:gs>
                      <a:gs pos="100000">
                        <a:srgbClr val="FF5050">
                          <a:shade val="20000"/>
                          <a:satMod val="245000"/>
                        </a:srgbClr>
                      </a:gs>
                    </a:gsLst>
                    <a:lin ang="5400000"/>
                  </a:gradFill>
                  <a:effectLst>
                    <a:reflection blurRad="12700" stA="28000" endPos="45000" dist="1000" dir="5400000" sy="-100000" algn="bl" rotWithShape="0"/>
                  </a:effectLst>
                </a:rPr>
                <a:t>MODIFIED</a:t>
              </a:r>
            </a:p>
          </p:txBody>
        </p:sp>
      </p:grpSp>
      <p:sp>
        <p:nvSpPr>
          <p:cNvPr id="7" name="Rectangle 6"/>
          <p:cNvSpPr/>
          <p:nvPr/>
        </p:nvSpPr>
        <p:spPr>
          <a:xfrm>
            <a:off x="4839462" y="2155622"/>
            <a:ext cx="3127779" cy="227241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ts val="8500"/>
              </a:lnSpc>
            </a:pPr>
            <a:r>
              <a:rPr lang="en-US" sz="8800" b="1" cap="all" spc="0" dirty="0" smtClean="0">
                <a:ln w="76200" cap="rnd" cmpd="sng">
                  <a:solidFill>
                    <a:schemeClr val="accent1">
                      <a:lumMod val="60000"/>
                      <a:lumOff val="40000"/>
                    </a:schemeClr>
                  </a:solidFill>
                  <a:prstDash val="solid"/>
                </a:ln>
                <a:solidFill>
                  <a:schemeClr val="accent1"/>
                </a:solidFill>
                <a:effectLst>
                  <a:outerShdw blurRad="19685" dist="12700" dir="5400000" algn="tl" rotWithShape="0">
                    <a:schemeClr val="accent1">
                      <a:satMod val="130000"/>
                      <a:alpha val="60000"/>
                    </a:schemeClr>
                  </a:outerShdw>
                </a:effectLst>
              </a:rPr>
              <a:t>NOT</a:t>
            </a:r>
            <a:br>
              <a:rPr lang="en-US" sz="8800" b="1" cap="all" spc="0" dirty="0" smtClean="0">
                <a:ln w="76200" cap="rnd" cmpd="sng">
                  <a:solidFill>
                    <a:schemeClr val="accent1">
                      <a:lumMod val="60000"/>
                      <a:lumOff val="40000"/>
                    </a:schemeClr>
                  </a:solidFill>
                  <a:prstDash val="solid"/>
                </a:ln>
                <a:solidFill>
                  <a:schemeClr val="accent1"/>
                </a:solidFill>
                <a:effectLst>
                  <a:outerShdw blurRad="19685" dist="12700" dir="5400000" algn="tl" rotWithShape="0">
                    <a:schemeClr val="accent1">
                      <a:satMod val="130000"/>
                      <a:alpha val="60000"/>
                    </a:schemeClr>
                  </a:outerShdw>
                </a:effectLst>
              </a:rPr>
            </a:br>
            <a:r>
              <a:rPr lang="en-US" sz="8800" b="1" cap="all" spc="0" dirty="0" smtClean="0">
                <a:ln w="76200" cap="rnd" cmpd="sng">
                  <a:solidFill>
                    <a:schemeClr val="accent1">
                      <a:lumMod val="60000"/>
                      <a:lumOff val="40000"/>
                    </a:schemeClr>
                  </a:solidFill>
                  <a:prstDash val="solid"/>
                </a:ln>
                <a:solidFill>
                  <a:schemeClr val="accent1"/>
                </a:solidFill>
                <a:effectLst>
                  <a:outerShdw blurRad="19685" dist="12700" dir="5400000" algn="tl" rotWithShape="0">
                    <a:schemeClr val="accent1">
                      <a:satMod val="130000"/>
                      <a:alpha val="60000"/>
                    </a:schemeClr>
                  </a:outerShdw>
                </a:effectLst>
              </a:rPr>
              <a:t>GMO</a:t>
            </a:r>
            <a:endParaRPr lang="en-US" sz="8800" b="1" cap="all" spc="0" dirty="0">
              <a:ln w="76200" cap="rnd" cmpd="sng">
                <a:solidFill>
                  <a:schemeClr val="accent1">
                    <a:lumMod val="60000"/>
                    <a:lumOff val="40000"/>
                  </a:schemeClr>
                </a:solidFill>
                <a:prstDash val="solid"/>
              </a:ln>
              <a:solidFill>
                <a:schemeClr val="accent1"/>
              </a:solidFill>
              <a:effectLst>
                <a:outerShdw blurRad="19685" dist="12700" dir="5400000" algn="tl" rotWithShape="0">
                  <a:schemeClr val="accent1">
                    <a:satMod val="130000"/>
                    <a:alpha val="60000"/>
                  </a:schemeClr>
                </a:outerShdw>
              </a:effectLst>
            </a:endParaRPr>
          </a:p>
        </p:txBody>
      </p:sp>
    </p:spTree>
    <p:extLst>
      <p:ext uri="{BB962C8B-B14F-4D97-AF65-F5344CB8AC3E}">
        <p14:creationId xmlns:p14="http://schemas.microsoft.com/office/powerpoint/2010/main" val="374951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and Patents</a:t>
            </a:r>
            <a:endParaRPr lang="en-US" dirty="0"/>
          </a:p>
        </p:txBody>
      </p:sp>
      <p:sp>
        <p:nvSpPr>
          <p:cNvPr id="3" name="Content Placeholder 2"/>
          <p:cNvSpPr>
            <a:spLocks noGrp="1"/>
          </p:cNvSpPr>
          <p:nvPr>
            <p:ph idx="1"/>
          </p:nvPr>
        </p:nvSpPr>
        <p:spPr/>
        <p:txBody>
          <a:bodyPr/>
          <a:lstStyle/>
          <a:p>
            <a:r>
              <a:rPr lang="en-US" dirty="0" smtClean="0"/>
              <a:t>GM crops contain patented DNA technology</a:t>
            </a:r>
          </a:p>
          <a:p>
            <a:r>
              <a:rPr lang="en-US" dirty="0" smtClean="0"/>
              <a:t>Licensing prevents farmers from saving and replanting seed</a:t>
            </a:r>
          </a:p>
          <a:p>
            <a:r>
              <a:rPr lang="en-US" dirty="0" smtClean="0"/>
              <a:t>Restrictions protect company patents</a:t>
            </a:r>
          </a:p>
          <a:p>
            <a:r>
              <a:rPr lang="en-US" dirty="0" smtClean="0"/>
              <a:t>New DNA technology produces seed that cannot be replanted</a:t>
            </a:r>
          </a:p>
          <a:p>
            <a:r>
              <a:rPr lang="en-US" dirty="0" smtClean="0"/>
              <a:t>Patent infringement cases</a:t>
            </a:r>
            <a:endParaRPr lang="en-US" dirty="0"/>
          </a:p>
        </p:txBody>
      </p:sp>
    </p:spTree>
    <p:extLst>
      <p:ext uri="{BB962C8B-B14F-4D97-AF65-F5344CB8AC3E}">
        <p14:creationId xmlns:p14="http://schemas.microsoft.com/office/powerpoint/2010/main" val="41993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Monsanto Canada </a:t>
            </a:r>
            <a:r>
              <a:rPr lang="en-US" i="1" dirty="0" smtClean="0"/>
              <a:t>v</a:t>
            </a:r>
            <a:r>
              <a:rPr lang="en-US" i="1" dirty="0"/>
              <a:t>.</a:t>
            </a:r>
            <a:r>
              <a:rPr lang="en-US" dirty="0"/>
              <a:t> </a:t>
            </a:r>
            <a:r>
              <a:rPr lang="en-US" dirty="0" err="1"/>
              <a:t>Schmeiser</a:t>
            </a:r>
            <a:endParaRPr lang="en-US" dirty="0"/>
          </a:p>
        </p:txBody>
      </p:sp>
    </p:spTree>
    <p:extLst>
      <p:ext uri="{BB962C8B-B14F-4D97-AF65-F5344CB8AC3E}">
        <p14:creationId xmlns:p14="http://schemas.microsoft.com/office/powerpoint/2010/main" val="16685589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Monsanto </a:t>
            </a:r>
            <a:r>
              <a:rPr lang="en-US" i="1" dirty="0" smtClean="0"/>
              <a:t>v</a:t>
            </a:r>
            <a:r>
              <a:rPr lang="en-US" i="1" dirty="0"/>
              <a:t>.</a:t>
            </a:r>
            <a:r>
              <a:rPr lang="en-US" dirty="0"/>
              <a:t> </a:t>
            </a:r>
            <a:r>
              <a:rPr lang="en-US" dirty="0" err="1" smtClean="0"/>
              <a:t>Schmeiser</a:t>
            </a:r>
            <a:r>
              <a:rPr lang="en-US" dirty="0" smtClean="0"/>
              <a:t>: The Truth</a:t>
            </a:r>
            <a:endParaRPr lang="en-US" dirty="0"/>
          </a:p>
        </p:txBody>
      </p:sp>
      <p:sp>
        <p:nvSpPr>
          <p:cNvPr id="3" name="Content Placeholder 2"/>
          <p:cNvSpPr>
            <a:spLocks noGrp="1"/>
          </p:cNvSpPr>
          <p:nvPr>
            <p:ph idx="1"/>
          </p:nvPr>
        </p:nvSpPr>
        <p:spPr>
          <a:xfrm>
            <a:off x="216310" y="1149292"/>
            <a:ext cx="8681884" cy="5147843"/>
          </a:xfrm>
        </p:spPr>
        <p:txBody>
          <a:bodyPr/>
          <a:lstStyle/>
          <a:p>
            <a:r>
              <a:rPr lang="en-US" dirty="0" smtClean="0">
                <a:solidFill>
                  <a:schemeClr val="tx1"/>
                </a:solidFill>
              </a:rPr>
              <a:t>In 1997 </a:t>
            </a:r>
            <a:r>
              <a:rPr lang="en-US" dirty="0" err="1" smtClean="0">
                <a:solidFill>
                  <a:schemeClr val="tx1"/>
                </a:solidFill>
              </a:rPr>
              <a:t>Schmeiser</a:t>
            </a:r>
            <a:r>
              <a:rPr lang="en-US" dirty="0" smtClean="0">
                <a:solidFill>
                  <a:schemeClr val="tx1"/>
                </a:solidFill>
              </a:rPr>
              <a:t> “found” </a:t>
            </a:r>
            <a:r>
              <a:rPr lang="en-US" dirty="0" err="1" smtClean="0">
                <a:solidFill>
                  <a:schemeClr val="tx1"/>
                </a:solidFill>
              </a:rPr>
              <a:t>RoundUp</a:t>
            </a:r>
            <a:r>
              <a:rPr lang="en-US" dirty="0" smtClean="0">
                <a:solidFill>
                  <a:schemeClr val="tx1"/>
                </a:solidFill>
              </a:rPr>
              <a:t>-resistant canola</a:t>
            </a:r>
          </a:p>
          <a:p>
            <a:r>
              <a:rPr lang="en-US" dirty="0" smtClean="0">
                <a:solidFill>
                  <a:schemeClr val="tx1"/>
                </a:solidFill>
              </a:rPr>
              <a:t>He sprayed nearby field and found 60% survival</a:t>
            </a:r>
          </a:p>
          <a:p>
            <a:r>
              <a:rPr lang="en-US" dirty="0" err="1">
                <a:solidFill>
                  <a:schemeClr val="tx1"/>
                </a:solidFill>
              </a:rPr>
              <a:t>Schmeiser</a:t>
            </a:r>
            <a:r>
              <a:rPr lang="en-US" dirty="0">
                <a:solidFill>
                  <a:schemeClr val="tx1"/>
                </a:solidFill>
              </a:rPr>
              <a:t> saved the Roundup-resistant seed </a:t>
            </a:r>
            <a:r>
              <a:rPr lang="en-US" dirty="0" smtClean="0">
                <a:solidFill>
                  <a:schemeClr val="tx1"/>
                </a:solidFill>
              </a:rPr>
              <a:t>separately</a:t>
            </a:r>
          </a:p>
          <a:p>
            <a:r>
              <a:rPr lang="en-US" dirty="0" smtClean="0">
                <a:solidFill>
                  <a:schemeClr val="tx1"/>
                </a:solidFill>
              </a:rPr>
              <a:t>In 1998 </a:t>
            </a:r>
            <a:r>
              <a:rPr lang="en-US" dirty="0" err="1" smtClean="0">
                <a:solidFill>
                  <a:schemeClr val="tx1"/>
                </a:solidFill>
              </a:rPr>
              <a:t>Schmeiser</a:t>
            </a:r>
            <a:r>
              <a:rPr lang="en-US" dirty="0" smtClean="0">
                <a:solidFill>
                  <a:schemeClr val="tx1"/>
                </a:solidFill>
              </a:rPr>
              <a:t> </a:t>
            </a:r>
            <a:r>
              <a:rPr lang="en-US" i="1" dirty="0">
                <a:solidFill>
                  <a:schemeClr val="tx1"/>
                </a:solidFill>
              </a:rPr>
              <a:t>intentionally</a:t>
            </a:r>
            <a:r>
              <a:rPr lang="en-US" dirty="0">
                <a:solidFill>
                  <a:schemeClr val="tx1"/>
                </a:solidFill>
              </a:rPr>
              <a:t> planted an additional 1,000 acres (out of the 1,400) </a:t>
            </a:r>
            <a:r>
              <a:rPr lang="en-US" dirty="0" smtClean="0">
                <a:solidFill>
                  <a:schemeClr val="tx1"/>
                </a:solidFill>
              </a:rPr>
              <a:t>with </a:t>
            </a:r>
            <a:r>
              <a:rPr lang="en-US" dirty="0">
                <a:solidFill>
                  <a:schemeClr val="tx1"/>
                </a:solidFill>
              </a:rPr>
              <a:t>the saved </a:t>
            </a:r>
            <a:r>
              <a:rPr lang="en-US" dirty="0" smtClean="0">
                <a:solidFill>
                  <a:schemeClr val="tx1"/>
                </a:solidFill>
              </a:rPr>
              <a:t>seed </a:t>
            </a:r>
            <a:r>
              <a:rPr lang="en-US" dirty="0">
                <a:solidFill>
                  <a:schemeClr val="tx1"/>
                </a:solidFill>
              </a:rPr>
              <a:t>he knew to be Roundup resistant</a:t>
            </a:r>
            <a:endParaRPr lang="en-US" dirty="0"/>
          </a:p>
        </p:txBody>
      </p:sp>
    </p:spTree>
    <p:extLst>
      <p:ext uri="{BB962C8B-B14F-4D97-AF65-F5344CB8AC3E}">
        <p14:creationId xmlns:p14="http://schemas.microsoft.com/office/powerpoint/2010/main" val="28160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Monsanto </a:t>
            </a:r>
            <a:r>
              <a:rPr lang="en-US" i="1" dirty="0" smtClean="0"/>
              <a:t>vs.</a:t>
            </a:r>
            <a:r>
              <a:rPr lang="en-US" dirty="0" smtClean="0"/>
              <a:t> </a:t>
            </a:r>
            <a:r>
              <a:rPr lang="en-US" dirty="0"/>
              <a:t>Vernon </a:t>
            </a:r>
            <a:r>
              <a:rPr lang="en-US" dirty="0" smtClean="0"/>
              <a:t>Bowman</a:t>
            </a:r>
            <a:endParaRPr lang="en-US" dirty="0"/>
          </a:p>
        </p:txBody>
      </p:sp>
      <p:sp>
        <p:nvSpPr>
          <p:cNvPr id="3" name="Content Placeholder 2"/>
          <p:cNvSpPr>
            <a:spLocks noGrp="1"/>
          </p:cNvSpPr>
          <p:nvPr>
            <p:ph idx="1"/>
          </p:nvPr>
        </p:nvSpPr>
        <p:spPr/>
        <p:txBody>
          <a:bodyPr/>
          <a:lstStyle/>
          <a:p>
            <a:r>
              <a:rPr lang="en-US" dirty="0" smtClean="0"/>
              <a:t>Bowman planted Monsanto soybeans, then a second crop from commodity soybean</a:t>
            </a:r>
          </a:p>
          <a:p>
            <a:r>
              <a:rPr lang="en-US" dirty="0" smtClean="0"/>
              <a:t>Bowman saved seed from the commodity planting and replanted it next season</a:t>
            </a:r>
          </a:p>
          <a:p>
            <a:r>
              <a:rPr lang="en-US" dirty="0">
                <a:solidFill>
                  <a:schemeClr val="tx1"/>
                </a:solidFill>
              </a:rPr>
              <a:t>Bowman wrote Monsanto, telling them exactly what he had done</a:t>
            </a:r>
            <a:r>
              <a:rPr lang="en-US" dirty="0" smtClean="0">
                <a:solidFill>
                  <a:schemeClr val="tx1"/>
                </a:solidFill>
              </a:rPr>
              <a:t>!</a:t>
            </a:r>
          </a:p>
          <a:p>
            <a:r>
              <a:rPr lang="en-US" dirty="0" smtClean="0">
                <a:solidFill>
                  <a:schemeClr val="tx1"/>
                </a:solidFill>
              </a:rPr>
              <a:t>Monsanto sued and won in district court and the US Court of Appeals</a:t>
            </a:r>
          </a:p>
          <a:p>
            <a:r>
              <a:rPr lang="en-US" dirty="0" smtClean="0">
                <a:solidFill>
                  <a:schemeClr val="tx1"/>
                </a:solidFill>
              </a:rPr>
              <a:t>The case is currently before the US Supreme court</a:t>
            </a:r>
            <a:endParaRPr lang="en-US" dirty="0"/>
          </a:p>
        </p:txBody>
      </p:sp>
    </p:spTree>
    <p:extLst>
      <p:ext uri="{BB962C8B-B14F-4D97-AF65-F5344CB8AC3E}">
        <p14:creationId xmlns:p14="http://schemas.microsoft.com/office/powerpoint/2010/main" val="233764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Epicyte</a:t>
            </a:r>
            <a:r>
              <a:rPr lang="en-US" dirty="0" smtClean="0"/>
              <a:t> Gene</a:t>
            </a:r>
            <a:endParaRPr lang="en-US" dirty="0"/>
          </a:p>
        </p:txBody>
      </p:sp>
    </p:spTree>
    <p:extLst>
      <p:ext uri="{BB962C8B-B14F-4D97-AF65-F5344CB8AC3E}">
        <p14:creationId xmlns:p14="http://schemas.microsoft.com/office/powerpoint/2010/main" val="38781897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Picture 27" descr="D:\Pictures\GMO\Epicyte Patent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smtClean="0"/>
              <a:t>The truth about </a:t>
            </a:r>
            <a:r>
              <a:rPr lang="en-US" dirty="0" err="1" smtClean="0"/>
              <a:t>Epicyte</a:t>
            </a:r>
            <a:endParaRPr lang="en-US" dirty="0"/>
          </a:p>
        </p:txBody>
      </p:sp>
      <p:sp>
        <p:nvSpPr>
          <p:cNvPr id="8" name="Content Placeholder 7"/>
          <p:cNvSpPr>
            <a:spLocks noGrp="1"/>
          </p:cNvSpPr>
          <p:nvPr>
            <p:ph idx="1"/>
          </p:nvPr>
        </p:nvSpPr>
        <p:spPr/>
        <p:txBody>
          <a:bodyPr/>
          <a:lstStyle/>
          <a:p>
            <a:r>
              <a:rPr lang="en-US" dirty="0" err="1" smtClean="0">
                <a:solidFill>
                  <a:schemeClr val="tx1"/>
                </a:solidFill>
              </a:rPr>
              <a:t>Epicyte</a:t>
            </a:r>
            <a:r>
              <a:rPr lang="en-US" dirty="0" smtClean="0">
                <a:solidFill>
                  <a:schemeClr val="tx1"/>
                </a:solidFill>
              </a:rPr>
              <a:t> developed 5 patents</a:t>
            </a:r>
          </a:p>
          <a:p>
            <a:r>
              <a:rPr lang="en-US" dirty="0">
                <a:solidFill>
                  <a:schemeClr val="tx1"/>
                </a:solidFill>
              </a:rPr>
              <a:t>None of the patents involved antibodies to </a:t>
            </a:r>
            <a:r>
              <a:rPr lang="en-US" dirty="0" smtClean="0">
                <a:solidFill>
                  <a:schemeClr val="tx1"/>
                </a:solidFill>
              </a:rPr>
              <a:t>sperm</a:t>
            </a:r>
          </a:p>
          <a:p>
            <a:r>
              <a:rPr lang="en-US" dirty="0" err="1" smtClean="0">
                <a:solidFill>
                  <a:schemeClr val="tx1"/>
                </a:solidFill>
              </a:rPr>
              <a:t>Epicyte</a:t>
            </a:r>
            <a:r>
              <a:rPr lang="en-US" dirty="0" smtClean="0">
                <a:solidFill>
                  <a:schemeClr val="tx1"/>
                </a:solidFill>
              </a:rPr>
              <a:t> was purchased by </a:t>
            </a:r>
            <a:r>
              <a:rPr lang="en-US" dirty="0" err="1" smtClean="0">
                <a:solidFill>
                  <a:schemeClr val="tx1"/>
                </a:solidFill>
              </a:rPr>
              <a:t>Biolex</a:t>
            </a:r>
            <a:r>
              <a:rPr lang="en-US" dirty="0" smtClean="0">
                <a:solidFill>
                  <a:schemeClr val="tx1"/>
                </a:solidFill>
              </a:rPr>
              <a:t> </a:t>
            </a:r>
            <a:r>
              <a:rPr lang="en-US" dirty="0" err="1" smtClean="0">
                <a:solidFill>
                  <a:schemeClr val="tx1"/>
                </a:solidFill>
              </a:rPr>
              <a:t>Therpeutics</a:t>
            </a:r>
            <a:r>
              <a:rPr lang="en-US" dirty="0" smtClean="0">
                <a:solidFill>
                  <a:schemeClr val="tx1"/>
                </a:solidFill>
              </a:rPr>
              <a:t> in 2004</a:t>
            </a:r>
          </a:p>
          <a:p>
            <a:r>
              <a:rPr lang="en-US" dirty="0" err="1" smtClean="0">
                <a:solidFill>
                  <a:schemeClr val="tx1"/>
                </a:solidFill>
              </a:rPr>
              <a:t>Biolex</a:t>
            </a:r>
            <a:r>
              <a:rPr lang="en-US" dirty="0" smtClean="0">
                <a:solidFill>
                  <a:schemeClr val="tx1"/>
                </a:solidFill>
              </a:rPr>
              <a:t> sold their plant antibody system to </a:t>
            </a:r>
            <a:r>
              <a:rPr lang="en-US" dirty="0" err="1" smtClean="0">
                <a:solidFill>
                  <a:schemeClr val="tx1"/>
                </a:solidFill>
              </a:rPr>
              <a:t>Synthon</a:t>
            </a:r>
            <a:r>
              <a:rPr lang="en-US" dirty="0" smtClean="0">
                <a:solidFill>
                  <a:schemeClr val="tx1"/>
                </a:solidFill>
              </a:rPr>
              <a:t> in April, 2012</a:t>
            </a:r>
          </a:p>
          <a:p>
            <a:r>
              <a:rPr lang="en-US" dirty="0" err="1" smtClean="0">
                <a:solidFill>
                  <a:schemeClr val="tx1"/>
                </a:solidFill>
              </a:rPr>
              <a:t>Biolex</a:t>
            </a:r>
            <a:r>
              <a:rPr lang="en-US" dirty="0" smtClean="0">
                <a:solidFill>
                  <a:schemeClr val="tx1"/>
                </a:solidFill>
              </a:rPr>
              <a:t> went bankrupt in July, 2012</a:t>
            </a:r>
            <a:endParaRPr lang="en-US" dirty="0">
              <a:solidFill>
                <a:schemeClr val="tx1"/>
              </a:solidFill>
            </a:endParaRPr>
          </a:p>
        </p:txBody>
      </p:sp>
      <p:sp>
        <p:nvSpPr>
          <p:cNvPr id="5" name="Right Brace 4"/>
          <p:cNvSpPr/>
          <p:nvPr/>
        </p:nvSpPr>
        <p:spPr>
          <a:xfrm>
            <a:off x="4786595" y="4674637"/>
            <a:ext cx="186612" cy="1097718"/>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057192" y="5047862"/>
            <a:ext cx="3252814" cy="369332"/>
          </a:xfrm>
          <a:prstGeom prst="rect">
            <a:avLst/>
          </a:prstGeom>
          <a:noFill/>
        </p:spPr>
        <p:txBody>
          <a:bodyPr wrap="none" rtlCol="0">
            <a:spAutoFit/>
          </a:bodyPr>
          <a:lstStyle/>
          <a:p>
            <a:r>
              <a:rPr lang="en-US" b="1" dirty="0" smtClean="0">
                <a:solidFill>
                  <a:schemeClr val="bg1"/>
                </a:solidFill>
              </a:rPr>
              <a:t>Five patents for </a:t>
            </a:r>
            <a:r>
              <a:rPr lang="en-US" b="1" dirty="0" err="1" smtClean="0">
                <a:solidFill>
                  <a:schemeClr val="bg1"/>
                </a:solidFill>
              </a:rPr>
              <a:t>Epicyte</a:t>
            </a:r>
            <a:endParaRPr lang="en-US" b="1" dirty="0">
              <a:solidFill>
                <a:schemeClr val="bg1"/>
              </a:solidFill>
            </a:endParaRPr>
          </a:p>
        </p:txBody>
      </p:sp>
      <p:pic>
        <p:nvPicPr>
          <p:cNvPr id="1052" name="Picture 28" descr="D:\Pictures\GMO\epicyt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5106" y="954120"/>
            <a:ext cx="11049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D:\Pictures\GMO\Biolex_Therapeutics_Logo.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97663" y="3005136"/>
            <a:ext cx="196215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33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052"/>
                                        </p:tgtEl>
                                        <p:attrNameLst>
                                          <p:attrName>style.visibility</p:attrName>
                                        </p:attrNameLst>
                                      </p:cBhvr>
                                      <p:to>
                                        <p:strVal val="visible"/>
                                      </p:to>
                                    </p:set>
                                    <p:animEffect transition="in" filter="fade">
                                      <p:cBhvr>
                                        <p:cTn id="12" dur="500"/>
                                        <p:tgtEl>
                                          <p:spTgt spid="105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51"/>
                                        </p:tgtEl>
                                        <p:attrNameLst>
                                          <p:attrName>style.visibility</p:attrName>
                                        </p:attrNameLst>
                                      </p:cBhvr>
                                      <p:to>
                                        <p:strVal val="visible"/>
                                      </p:to>
                                    </p:set>
                                    <p:animEffect transition="in" filter="fade">
                                      <p:cBhvr>
                                        <p:cTn id="16" dur="500"/>
                                        <p:tgtEl>
                                          <p:spTgt spid="105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51"/>
                                        </p:tgtEl>
                                      </p:cBhvr>
                                    </p:animEffect>
                                    <p:set>
                                      <p:cBhvr>
                                        <p:cTn id="28" dur="1" fill="hold">
                                          <p:stCondLst>
                                            <p:cond delay="499"/>
                                          </p:stCondLst>
                                        </p:cTn>
                                        <p:tgtEl>
                                          <p:spTgt spid="1051"/>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 calcmode="lin" valueType="num">
                                      <p:cBhvr>
                                        <p:cTn id="3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 calcmode="lin" valueType="num">
                                      <p:cBhvr>
                                        <p:cTn id="45"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8">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053"/>
                                        </p:tgtEl>
                                        <p:attrNameLst>
                                          <p:attrName>style.visibility</p:attrName>
                                        </p:attrNameLst>
                                      </p:cBhvr>
                                      <p:to>
                                        <p:strVal val="visible"/>
                                      </p:to>
                                    </p:set>
                                    <p:animEffect transition="in" filter="fade">
                                      <p:cBhvr>
                                        <p:cTn id="50" dur="500"/>
                                        <p:tgtEl>
                                          <p:spTgt spid="105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anim calcmode="lin" valueType="num">
                                      <p:cBhvr>
                                        <p:cTn id="5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 calcmode="lin" valueType="num">
                                      <p:cBhvr>
                                        <p:cTn id="62"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5" grpId="1" animBg="1"/>
      <p:bldP spid="6" grpId="0"/>
      <p:bldP spid="6"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GM crops and food are safe to eat</a:t>
            </a:r>
          </a:p>
          <a:p>
            <a:r>
              <a:rPr lang="en-US" dirty="0" smtClean="0"/>
              <a:t>Genetic engineering technology can make our food more nutritious and contribute to sustainable agriculture</a:t>
            </a:r>
          </a:p>
          <a:p>
            <a:r>
              <a:rPr lang="en-US" dirty="0" smtClean="0"/>
              <a:t>GM opponents use false and misleading information to thwart GM technology</a:t>
            </a:r>
          </a:p>
          <a:p>
            <a:r>
              <a:rPr lang="en-US" dirty="0" smtClean="0"/>
              <a:t>Christians should support research into GM technologies to improve living standards in third world countries</a:t>
            </a:r>
            <a:endParaRPr lang="en-US" dirty="0"/>
          </a:p>
        </p:txBody>
      </p:sp>
    </p:spTree>
    <p:extLst>
      <p:ext uri="{BB962C8B-B14F-4D97-AF65-F5344CB8AC3E}">
        <p14:creationId xmlns:p14="http://schemas.microsoft.com/office/powerpoint/2010/main" val="132309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Cultivation of GM Crops (Corn)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007872917"/>
              </p:ext>
            </p:extLst>
          </p:nvPr>
        </p:nvGraphicFramePr>
        <p:xfrm>
          <a:off x="0" y="1003176"/>
          <a:ext cx="4472866" cy="58548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42263234"/>
              </p:ext>
            </p:extLst>
          </p:nvPr>
        </p:nvGraphicFramePr>
        <p:xfrm>
          <a:off x="4671134" y="1003176"/>
          <a:ext cx="4472866" cy="58548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109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22" dur="500"/>
                                        <p:tgtEl>
                                          <p:spTgt spid="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27" dur="500"/>
                                        <p:tgtEl>
                                          <p:spTgt spid="4">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4475"/>
          </a:xfrm>
        </p:spPr>
        <p:txBody>
          <a:bodyPr/>
          <a:lstStyle/>
          <a:p>
            <a:r>
              <a:rPr lang="en-US" sz="3600" b="1" kern="1200" dirty="0" smtClean="0">
                <a:solidFill>
                  <a:schemeClr val="tx1">
                    <a:lumMod val="75000"/>
                    <a:lumOff val="25000"/>
                  </a:schemeClr>
                </a:solidFill>
                <a:effectLst/>
                <a:latin typeface="+mj-lt"/>
                <a:ea typeface="+mj-ea"/>
                <a:cs typeface="Trebuchet MS"/>
              </a:rPr>
              <a:t>Cultivation </a:t>
            </a:r>
            <a:r>
              <a:rPr lang="en-US" dirty="0" smtClean="0"/>
              <a:t>of GM Crops (Soybean)</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035119536"/>
              </p:ext>
            </p:extLst>
          </p:nvPr>
        </p:nvGraphicFramePr>
        <p:xfrm>
          <a:off x="1" y="1065320"/>
          <a:ext cx="4479856" cy="5792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729824640"/>
              </p:ext>
            </p:extLst>
          </p:nvPr>
        </p:nvGraphicFramePr>
        <p:xfrm>
          <a:off x="4636548" y="1065320"/>
          <a:ext cx="4507452" cy="57926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866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217" y="8275"/>
            <a:ext cx="8826783" cy="924475"/>
          </a:xfrm>
        </p:spPr>
        <p:txBody>
          <a:bodyPr/>
          <a:lstStyle/>
          <a:p>
            <a:r>
              <a:rPr lang="en-US" sz="3600" b="1" kern="1200" dirty="0" smtClean="0">
                <a:solidFill>
                  <a:schemeClr val="tx1">
                    <a:lumMod val="75000"/>
                    <a:lumOff val="25000"/>
                  </a:schemeClr>
                </a:solidFill>
                <a:effectLst/>
                <a:latin typeface="+mj-lt"/>
                <a:ea typeface="+mj-ea"/>
                <a:cs typeface="Trebuchet MS"/>
              </a:rPr>
              <a:t>Cultivation </a:t>
            </a:r>
            <a:r>
              <a:rPr lang="en-US" dirty="0" smtClean="0"/>
              <a:t>of GM Crops (Cotton)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482341788"/>
              </p:ext>
            </p:extLst>
          </p:nvPr>
        </p:nvGraphicFramePr>
        <p:xfrm>
          <a:off x="1" y="816746"/>
          <a:ext cx="4749552" cy="60412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359056342"/>
              </p:ext>
            </p:extLst>
          </p:nvPr>
        </p:nvGraphicFramePr>
        <p:xfrm>
          <a:off x="4667712" y="816746"/>
          <a:ext cx="4476288" cy="6041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658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67" y="8275"/>
            <a:ext cx="8772211" cy="924475"/>
          </a:xfrm>
        </p:spPr>
        <p:txBody>
          <a:bodyPr/>
          <a:lstStyle/>
          <a:p>
            <a:r>
              <a:rPr lang="en-US" sz="3600" b="1" kern="1200" dirty="0" smtClean="0">
                <a:solidFill>
                  <a:schemeClr val="tx1">
                    <a:lumMod val="75000"/>
                    <a:lumOff val="25000"/>
                  </a:schemeClr>
                </a:solidFill>
                <a:effectLst/>
                <a:latin typeface="+mj-lt"/>
                <a:ea typeface="+mj-ea"/>
                <a:cs typeface="Trebuchet MS"/>
              </a:rPr>
              <a:t>Cultivation </a:t>
            </a:r>
            <a:r>
              <a:rPr lang="en-US" dirty="0" smtClean="0"/>
              <a:t>of GM Crops (Canola)</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82702737"/>
              </p:ext>
            </p:extLst>
          </p:nvPr>
        </p:nvGraphicFramePr>
        <p:xfrm>
          <a:off x="1" y="638574"/>
          <a:ext cx="4705164" cy="6219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597051176"/>
              </p:ext>
            </p:extLst>
          </p:nvPr>
        </p:nvGraphicFramePr>
        <p:xfrm>
          <a:off x="4753022" y="638574"/>
          <a:ext cx="4390978" cy="6219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2747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Custom 10">
      <a:dk1>
        <a:srgbClr val="FFFFFF"/>
      </a:dk1>
      <a:lt1>
        <a:srgbClr val="000000"/>
      </a:lt1>
      <a:dk2>
        <a:srgbClr val="ABCB69"/>
      </a:dk2>
      <a:lt2>
        <a:srgbClr val="00FF00"/>
      </a:lt2>
      <a:accent1>
        <a:srgbClr val="00B0F0"/>
      </a:accent1>
      <a:accent2>
        <a:srgbClr val="FF0000"/>
      </a:accent2>
      <a:accent3>
        <a:srgbClr val="FFFF00"/>
      </a:accent3>
      <a:accent4>
        <a:srgbClr val="FF5050"/>
      </a:accent4>
      <a:accent5>
        <a:srgbClr val="FF00FF"/>
      </a:accent5>
      <a:accent6>
        <a:srgbClr val="8A1CED"/>
      </a:accent6>
      <a:hlink>
        <a:srgbClr val="009999"/>
      </a:hlink>
      <a:folHlink>
        <a:srgbClr val="00FFCC"/>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TC102455596[[fn=Spring]]</Template>
  <TotalTime>20032</TotalTime>
  <Words>6942</Words>
  <Application>Microsoft Office PowerPoint</Application>
  <PresentationFormat>On-screen Show (4:3)</PresentationFormat>
  <Paragraphs>587</Paragraphs>
  <Slides>56</Slides>
  <Notes>56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Spring</vt:lpstr>
      <vt:lpstr>Genetically Modified Food</vt:lpstr>
      <vt:lpstr>GMOs are Evil?</vt:lpstr>
      <vt:lpstr>The “Evil” of GM Foods</vt:lpstr>
      <vt:lpstr>Frankenfish–the GMO Movie</vt:lpstr>
      <vt:lpstr>GMO Quiz</vt:lpstr>
      <vt:lpstr>Cultivation of GM Crops (Corn)</vt:lpstr>
      <vt:lpstr>Cultivation of GM Crops (Soybean)</vt:lpstr>
      <vt:lpstr>Cultivation of GM Crops (Cotton)</vt:lpstr>
      <vt:lpstr>Cultivation of GM Crops (Canola)</vt:lpstr>
      <vt:lpstr>Making a GMO Crop</vt:lpstr>
      <vt:lpstr>GMO Reason 1: Pests</vt:lpstr>
      <vt:lpstr>Bacillus thuringiensis Toxin</vt:lpstr>
      <vt:lpstr>Bacillus thuringiensis Toxin</vt:lpstr>
      <vt:lpstr>GMO Reason 2: Weeds</vt:lpstr>
      <vt:lpstr>Mechanism of Herbicide Roundup</vt:lpstr>
      <vt:lpstr>Transgenic Plants</vt:lpstr>
      <vt:lpstr>Genetically Modified Plants</vt:lpstr>
      <vt:lpstr>Genetically Modified Flowers</vt:lpstr>
      <vt:lpstr>“Plantimal” Flower</vt:lpstr>
      <vt:lpstr>Transgenic Animals</vt:lpstr>
      <vt:lpstr>AquAdvantage Salmon “Frankenfish”</vt:lpstr>
      <vt:lpstr>Enviropig</vt:lpstr>
      <vt:lpstr>Glofish Electric Green Tetra</vt:lpstr>
      <vt:lpstr>Glofish Zebrafish</vt:lpstr>
      <vt:lpstr>GMO Food Studies</vt:lpstr>
      <vt:lpstr>Claim: GMO Food is Bad for You</vt:lpstr>
      <vt:lpstr>Longevity in the United States</vt:lpstr>
      <vt:lpstr>GMO vs. Non-GMO</vt:lpstr>
      <vt:lpstr>GMO Testing?</vt:lpstr>
      <vt:lpstr>FDA Testing Requirements</vt:lpstr>
      <vt:lpstr>Allergenicity of GM vs. Non-GM Soybean Protein Extract</vt:lpstr>
      <vt:lpstr>Scientific Studies on the Safety of Genetically Modified Crops</vt:lpstr>
      <vt:lpstr>GMO Environmental concerns</vt:lpstr>
      <vt:lpstr>Economic Benefits of GMO</vt:lpstr>
      <vt:lpstr>GMOs and Christianity</vt:lpstr>
      <vt:lpstr>GMOs and the Bible</vt:lpstr>
      <vt:lpstr>Are We Playing God?</vt:lpstr>
      <vt:lpstr>Genetic Modification of Corn</vt:lpstr>
      <vt:lpstr>Genetic Modification of Carrots</vt:lpstr>
      <vt:lpstr>Golden Rice</vt:lpstr>
      <vt:lpstr>Greenpeace’s Opposition to Golden Rice</vt:lpstr>
      <vt:lpstr>Hawaiian Papaya Industry</vt:lpstr>
      <vt:lpstr>Pesticide Poisonings</vt:lpstr>
      <vt:lpstr>Food Sustainability</vt:lpstr>
      <vt:lpstr>Future GMOs</vt:lpstr>
      <vt:lpstr>GMOs and Politics</vt:lpstr>
      <vt:lpstr>GMO Opponents Are the Climate Skeptics of the Left</vt:lpstr>
      <vt:lpstr>GMO Labeling Requirements Worldwide</vt:lpstr>
      <vt:lpstr>GMOs and the Law</vt:lpstr>
      <vt:lpstr>GMO and Patents</vt:lpstr>
      <vt:lpstr>Monsanto Canada v. Schmeiser</vt:lpstr>
      <vt:lpstr>Monsanto v. Schmeiser: The Truth</vt:lpstr>
      <vt:lpstr>Monsanto vs. Vernon Bowman</vt:lpstr>
      <vt:lpstr>Epicyte Gene</vt:lpstr>
      <vt:lpstr>The truth about Epicyte</vt:lpstr>
      <vt:lpstr>Conclusions</vt:lpstr>
    </vt:vector>
  </TitlesOfParts>
  <Company>CSMC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Deem</dc:creator>
  <cp:lastModifiedBy>Richard Deem</cp:lastModifiedBy>
  <cp:revision>360</cp:revision>
  <dcterms:created xsi:type="dcterms:W3CDTF">2012-11-18T23:02:29Z</dcterms:created>
  <dcterms:modified xsi:type="dcterms:W3CDTF">2013-04-02T13:57:26Z</dcterms:modified>
</cp:coreProperties>
</file>