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3" r:id="rId1"/>
  </p:sldMasterIdLst>
  <p:notesMasterIdLst>
    <p:notesMasterId r:id="rId47"/>
  </p:notesMasterIdLst>
  <p:handoutMasterIdLst>
    <p:handoutMasterId r:id="rId48"/>
  </p:handoutMasterIdLst>
  <p:sldIdLst>
    <p:sldId id="289" r:id="rId2"/>
    <p:sldId id="258" r:id="rId3"/>
    <p:sldId id="310" r:id="rId4"/>
    <p:sldId id="277" r:id="rId5"/>
    <p:sldId id="279" r:id="rId6"/>
    <p:sldId id="280" r:id="rId7"/>
    <p:sldId id="278" r:id="rId8"/>
    <p:sldId id="271" r:id="rId9"/>
    <p:sldId id="260" r:id="rId10"/>
    <p:sldId id="270" r:id="rId11"/>
    <p:sldId id="272" r:id="rId12"/>
    <p:sldId id="267" r:id="rId13"/>
    <p:sldId id="281" r:id="rId14"/>
    <p:sldId id="282" r:id="rId15"/>
    <p:sldId id="283" r:id="rId16"/>
    <p:sldId id="284" r:id="rId17"/>
    <p:sldId id="285" r:id="rId18"/>
    <p:sldId id="286" r:id="rId19"/>
    <p:sldId id="273" r:id="rId20"/>
    <p:sldId id="287" r:id="rId21"/>
    <p:sldId id="291" r:id="rId22"/>
    <p:sldId id="292" r:id="rId23"/>
    <p:sldId id="293" r:id="rId24"/>
    <p:sldId id="288" r:id="rId25"/>
    <p:sldId id="290" r:id="rId26"/>
    <p:sldId id="294" r:id="rId27"/>
    <p:sldId id="295" r:id="rId28"/>
    <p:sldId id="296" r:id="rId29"/>
    <p:sldId id="297" r:id="rId30"/>
    <p:sldId id="268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263" r:id="rId39"/>
    <p:sldId id="312" r:id="rId40"/>
    <p:sldId id="307" r:id="rId41"/>
    <p:sldId id="305" r:id="rId42"/>
    <p:sldId id="261" r:id="rId43"/>
    <p:sldId id="264" r:id="rId44"/>
    <p:sldId id="265" r:id="rId45"/>
    <p:sldId id="311" r:id="rId46"/>
  </p:sldIdLst>
  <p:sldSz cx="12192000" cy="6858000"/>
  <p:notesSz cx="7102475" cy="9388475"/>
  <p:embeddedFontLst>
    <p:embeddedFont>
      <p:font typeface="Cambria Math" panose="02040503050406030204" pitchFamily="18" charset="0"/>
      <p:regular r:id="rId49"/>
    </p:embeddedFont>
    <p:embeddedFont>
      <p:font typeface="Corbel" panose="020B0503020204020204" pitchFamily="34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621" autoAdjust="0"/>
  </p:normalViewPr>
  <p:slideViewPr>
    <p:cSldViewPr snapToGrid="0">
      <p:cViewPr varScale="1">
        <p:scale>
          <a:sx n="104" d="100"/>
          <a:sy n="104" d="100"/>
        </p:scale>
        <p:origin x="79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1" d="100"/>
          <a:sy n="41" d="100"/>
        </p:scale>
        <p:origin x="231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24D8A10-08AA-40B5-A4D2-EA6E4048F869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D8EB776-524F-422C-B67D-6D93B14F28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202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4B7F985-17F9-427E-B757-ACC47750ED9D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59DB942-5CFB-4013-93DA-CB81E42D83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793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DB942-5CFB-4013-93DA-CB81E42D83C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523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Where’s the beef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DB942-5CFB-4013-93DA-CB81E42D83C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04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ikea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DB942-5CFB-4013-93DA-CB81E42D83C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85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Inside a cell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DB942-5CFB-4013-93DA-CB81E42D83C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6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517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016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138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6047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608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70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316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705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338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414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05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61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71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96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75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2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49DD8A2-A25C-47FD-96B8-009A321396A3}" type="datetimeFigureOut">
              <a:rPr lang="en-US" smtClean="0"/>
              <a:t>11/24/2013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1022689-C3EC-4084-BE67-ED2B9CFD4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681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WHERE’S THE BEEF?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8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actal Zoom (Last Lights On) Mandelbrot (HD) e228 (2^760)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0981" y="342900"/>
            <a:ext cx="8104910" cy="607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8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Mandelbrot </a:t>
            </a:r>
            <a:r>
              <a:rPr lang="en-US" dirty="0"/>
              <a:t>S</a:t>
            </a:r>
            <a:r>
              <a:rPr lang="en-US" dirty="0" smtClean="0"/>
              <a:t>et Formula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01471" y="3155604"/>
                <a:ext cx="6389057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9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9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96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960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9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9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9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9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9600" dirty="0" smtClean="0"/>
                  <a:t>+c</a:t>
                </a:r>
                <a:endParaRPr lang="en-US" sz="9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471" y="3155604"/>
                <a:ext cx="6389057" cy="1477328"/>
              </a:xfrm>
              <a:prstGeom prst="rect">
                <a:avLst/>
              </a:prstGeom>
              <a:blipFill rotWithShape="0">
                <a:blip r:embed="rId2"/>
                <a:stretch>
                  <a:fillRect t="-24380" r="-10592" b="-49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657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kea Hemnes Console Sofa Table Assembly Time Lapse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3158" y="614597"/>
            <a:ext cx="7595166" cy="56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6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Put these things in order of complexity: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3200" dirty="0" smtClean="0"/>
              <a:t>Automobile				Hydrogen molecule</a:t>
            </a:r>
          </a:p>
          <a:p>
            <a:pPr marL="0" indent="0">
              <a:buNone/>
            </a:pPr>
            <a:r>
              <a:rPr lang="en-US" sz="3200" dirty="0" smtClean="0"/>
              <a:t>Human brain				Microsoft Word</a:t>
            </a:r>
          </a:p>
          <a:p>
            <a:pPr marL="0" indent="0">
              <a:buNone/>
            </a:pPr>
            <a:r>
              <a:rPr lang="en-US" sz="3200" dirty="0" smtClean="0"/>
              <a:t>Toaster					Laptop computer</a:t>
            </a:r>
          </a:p>
          <a:p>
            <a:pPr marL="0" indent="0">
              <a:buNone/>
            </a:pPr>
            <a:r>
              <a:rPr lang="en-US" sz="3200" dirty="0" smtClean="0"/>
              <a:t>Beethoven's 5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symphony		Bacterial cell</a:t>
            </a:r>
          </a:p>
          <a:p>
            <a:pPr marL="0" indent="0">
              <a:buNone/>
            </a:pPr>
            <a:r>
              <a:rPr lang="en-US" sz="3200" dirty="0" smtClean="0"/>
              <a:t>Federal tax code			Entire universe minus living things</a:t>
            </a: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747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155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/>
              <a:t>Systems can have two kinds of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 smtClean="0"/>
              <a:t>DIRECT:</a:t>
            </a:r>
          </a:p>
          <a:p>
            <a:pPr marL="0" indent="0">
              <a:buNone/>
            </a:pPr>
            <a:endParaRPr lang="en-US" sz="4400" dirty="0" smtClean="0"/>
          </a:p>
          <a:p>
            <a:pPr marL="0" indent="0">
              <a:buNone/>
            </a:pPr>
            <a:r>
              <a:rPr lang="en-US" dirty="0" smtClean="0"/>
              <a:t>Symbols </a:t>
            </a:r>
          </a:p>
          <a:p>
            <a:pPr marL="0" indent="0">
              <a:buNone/>
            </a:pPr>
            <a:r>
              <a:rPr lang="en-US" dirty="0" smtClean="0"/>
              <a:t>Alphabet</a:t>
            </a:r>
          </a:p>
          <a:p>
            <a:pPr marL="0" indent="0">
              <a:buNone/>
            </a:pPr>
            <a:r>
              <a:rPr lang="en-US" dirty="0" smtClean="0"/>
              <a:t>Computer code</a:t>
            </a:r>
          </a:p>
          <a:p>
            <a:pPr marL="0" indent="0">
              <a:buNone/>
            </a:pPr>
            <a:r>
              <a:rPr lang="en-US" dirty="0" smtClean="0"/>
              <a:t>Language</a:t>
            </a:r>
          </a:p>
          <a:p>
            <a:pPr marL="0" indent="0">
              <a:buNone/>
            </a:pPr>
            <a:r>
              <a:rPr lang="en-US" dirty="0" smtClean="0"/>
              <a:t>Skywriting</a:t>
            </a:r>
          </a:p>
          <a:p>
            <a:pPr marL="0" indent="0">
              <a:buNone/>
            </a:pPr>
            <a:r>
              <a:rPr lang="en-US" dirty="0" smtClean="0"/>
              <a:t>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1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smtClean="0"/>
              <a:t>EMBEDDED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dirty="0" smtClean="0"/>
              <a:t>Info is part of the structure of the system</a:t>
            </a:r>
          </a:p>
          <a:p>
            <a:pPr marL="0" indent="0">
              <a:buNone/>
            </a:pPr>
            <a:r>
              <a:rPr lang="en-US" dirty="0" smtClean="0"/>
              <a:t>Key</a:t>
            </a:r>
          </a:p>
          <a:p>
            <a:pPr marL="0" indent="0">
              <a:buNone/>
            </a:pPr>
            <a:r>
              <a:rPr lang="en-US" dirty="0" smtClean="0"/>
              <a:t>Footing of a house</a:t>
            </a:r>
          </a:p>
          <a:p>
            <a:pPr marL="0" indent="0">
              <a:buNone/>
            </a:pPr>
            <a:r>
              <a:rPr lang="en-US" dirty="0" smtClean="0"/>
              <a:t>Setting of a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4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smtClean="0"/>
              <a:t>SPECIFIED COMPLEXITY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3600" dirty="0" smtClean="0"/>
              <a:t>Meadow vs. Football field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81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smtClean="0"/>
              <a:t>LESS SPECIFIED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dirty="0" smtClean="0"/>
              <a:t>Christmas tree</a:t>
            </a:r>
          </a:p>
          <a:p>
            <a:pPr marL="0" indent="0">
              <a:buNone/>
            </a:pPr>
            <a:r>
              <a:rPr lang="en-US" dirty="0" smtClean="0"/>
              <a:t>Front yard</a:t>
            </a:r>
          </a:p>
          <a:p>
            <a:pPr marL="0" indent="0">
              <a:buNone/>
            </a:pPr>
            <a:r>
              <a:rPr lang="en-US" dirty="0" smtClean="0"/>
              <a:t>The sentence: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“the black cat drank the white milk”</a:t>
            </a:r>
          </a:p>
        </p:txBody>
      </p:sp>
    </p:spTree>
    <p:extLst>
      <p:ext uri="{BB962C8B-B14F-4D97-AF65-F5344CB8AC3E}">
        <p14:creationId xmlns:p14="http://schemas.microsoft.com/office/powerpoint/2010/main" val="134503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smtClean="0"/>
              <a:t>MORE SPECIFIED:</a:t>
            </a:r>
          </a:p>
          <a:p>
            <a:pPr marL="0" indent="0">
              <a:buNone/>
            </a:pPr>
            <a:endParaRPr lang="en-US" sz="4400" dirty="0" smtClean="0"/>
          </a:p>
          <a:p>
            <a:pPr marL="0" indent="0">
              <a:buNone/>
            </a:pPr>
            <a:r>
              <a:rPr lang="en-US" dirty="0" smtClean="0"/>
              <a:t>Bank balance</a:t>
            </a:r>
          </a:p>
          <a:p>
            <a:pPr marL="0" indent="0">
              <a:buNone/>
            </a:pPr>
            <a:r>
              <a:rPr lang="en-US" dirty="0" smtClean="0"/>
              <a:t>Legal contract</a:t>
            </a:r>
          </a:p>
          <a:p>
            <a:pPr marL="0" indent="0">
              <a:buNone/>
            </a:pPr>
            <a:r>
              <a:rPr lang="en-US" dirty="0" smtClean="0"/>
              <a:t>PIN number</a:t>
            </a:r>
          </a:p>
          <a:p>
            <a:pPr marL="0" indent="0">
              <a:buNone/>
            </a:pPr>
            <a:r>
              <a:rPr lang="en-US" dirty="0" smtClean="0"/>
              <a:t>Lock combination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71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91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Simple Cake Recipe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1/2 cup butter, slightly softened</a:t>
            </a:r>
            <a:br>
              <a:rPr lang="en-US" dirty="0"/>
            </a:br>
            <a:r>
              <a:rPr lang="en-US" dirty="0"/>
              <a:t>1 cup sugar</a:t>
            </a:r>
            <a:br>
              <a:rPr lang="en-US" dirty="0"/>
            </a:br>
            <a:r>
              <a:rPr lang="en-US" dirty="0"/>
              <a:t>1 egg, beaten until light</a:t>
            </a:r>
            <a:br>
              <a:rPr lang="en-US" dirty="0"/>
            </a:br>
            <a:r>
              <a:rPr lang="en-US" dirty="0"/>
              <a:t>1 cup milk</a:t>
            </a:r>
            <a:br>
              <a:rPr lang="en-US" dirty="0"/>
            </a:br>
            <a:r>
              <a:rPr lang="en-US" dirty="0"/>
              <a:t>2 cups flour</a:t>
            </a:r>
            <a:br>
              <a:rPr lang="en-US" dirty="0"/>
            </a:br>
            <a:r>
              <a:rPr lang="en-US" dirty="0"/>
              <a:t>1 teaspoon baking powder</a:t>
            </a:r>
            <a:br>
              <a:rPr lang="en-US" dirty="0"/>
            </a:br>
            <a:r>
              <a:rPr lang="en-US" dirty="0"/>
              <a:t>1/4 teaspoon salt (optional)</a:t>
            </a:r>
            <a:br>
              <a:rPr lang="en-US" dirty="0"/>
            </a:br>
            <a:r>
              <a:rPr lang="en-US" dirty="0"/>
              <a:t>1 1/2 teaspoons vanilla or other flavoring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Preheat oven to 350°F.</a:t>
            </a:r>
          </a:p>
          <a:p>
            <a:r>
              <a:rPr lang="en-US" dirty="0"/>
              <a:t>Whisk together flour, baking powder and salt. Measure the milk and stir in the vanilla.</a:t>
            </a:r>
          </a:p>
          <a:p>
            <a:r>
              <a:rPr lang="en-US" dirty="0"/>
              <a:t>Cream together butter and sugar. Add egg and beat for 2 minutes or until light.</a:t>
            </a:r>
          </a:p>
          <a:p>
            <a:r>
              <a:rPr lang="en-US" dirty="0"/>
              <a:t>Stir in 1 cup of the flour mixture, the milk mixture, then the remaining flour mixture. Beat for 30 seconds, or only until combined. (For a tender cake, do not overbeat the batter once the flour has been added).</a:t>
            </a:r>
          </a:p>
          <a:p>
            <a:r>
              <a:rPr lang="en-US" dirty="0"/>
              <a:t>Bake in a buttered 9 inch square pan for 30 minutes or until a toothpick inserted in center of cake comes out clean.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14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re's the Beef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8837" y="628275"/>
            <a:ext cx="7564581" cy="567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6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smtClean="0"/>
              <a:t>INGREDIENTS:</a:t>
            </a:r>
          </a:p>
          <a:p>
            <a:pPr marL="0" indent="0">
              <a:buNone/>
            </a:pPr>
            <a:r>
              <a:rPr lang="en-US" dirty="0" smtClean="0"/>
              <a:t>Some greasy stuff			Mix them up</a:t>
            </a:r>
          </a:p>
          <a:p>
            <a:pPr marL="0" indent="0">
              <a:buNone/>
            </a:pPr>
            <a:r>
              <a:rPr lang="en-US" dirty="0" smtClean="0"/>
              <a:t>Small crystals			Put them in a hot place</a:t>
            </a:r>
          </a:p>
          <a:p>
            <a:pPr marL="0" indent="0">
              <a:buNone/>
            </a:pPr>
            <a:r>
              <a:rPr lang="en-US" dirty="0" smtClean="0"/>
              <a:t>Any embryo				For a while</a:t>
            </a:r>
          </a:p>
          <a:p>
            <a:pPr marL="0" indent="0">
              <a:buNone/>
            </a:pPr>
            <a:r>
              <a:rPr lang="en-US" dirty="0" smtClean="0"/>
              <a:t>Some white liquid</a:t>
            </a:r>
          </a:p>
          <a:p>
            <a:pPr marL="0" indent="0">
              <a:buNone/>
            </a:pPr>
            <a:r>
              <a:rPr lang="en-US" dirty="0" smtClean="0"/>
              <a:t>Two kinds of powdery stuff</a:t>
            </a:r>
          </a:p>
          <a:p>
            <a:pPr marL="0" indent="0">
              <a:buNone/>
            </a:pPr>
            <a:r>
              <a:rPr lang="en-US" dirty="0" smtClean="0"/>
              <a:t>Anything salty</a:t>
            </a:r>
          </a:p>
          <a:p>
            <a:pPr marL="0" indent="0">
              <a:buNone/>
            </a:pPr>
            <a:r>
              <a:rPr lang="en-US" dirty="0" smtClean="0"/>
              <a:t>Some brown liquid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59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Law of conservation of information</a:t>
            </a:r>
          </a:p>
          <a:p>
            <a:pPr marL="0" indent="0">
              <a:buNone/>
            </a:pPr>
            <a:endParaRPr lang="en-US" sz="4400" dirty="0" smtClean="0"/>
          </a:p>
          <a:p>
            <a:pPr marL="0" indent="0">
              <a:buNone/>
            </a:pPr>
            <a:r>
              <a:rPr lang="en-US" dirty="0" smtClean="0"/>
              <a:t>No system can output more information than is input in to it </a:t>
            </a:r>
          </a:p>
          <a:p>
            <a:pPr marL="0" indent="0">
              <a:buNone/>
            </a:pPr>
            <a:r>
              <a:rPr lang="en-US" dirty="0" smtClean="0"/>
              <a:t>PLUS</a:t>
            </a:r>
          </a:p>
          <a:p>
            <a:pPr marL="0" indent="0">
              <a:buNone/>
            </a:pPr>
            <a:r>
              <a:rPr lang="en-US" dirty="0" smtClean="0"/>
              <a:t>What is already programmed in to it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OUTPUT = or &lt; INPUT + PROGRAMMED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4483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169233"/>
            <a:ext cx="8596668" cy="4872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 computer can’t make up the Gettysburg Address</a:t>
            </a:r>
          </a:p>
          <a:p>
            <a:pPr marL="0" indent="0">
              <a:buNone/>
            </a:pPr>
            <a:r>
              <a:rPr lang="en-US" dirty="0" smtClean="0"/>
              <a:t>A cat can’t talk</a:t>
            </a:r>
          </a:p>
          <a:p>
            <a:pPr marL="0" indent="0">
              <a:buNone/>
            </a:pPr>
            <a:r>
              <a:rPr lang="en-US" dirty="0" smtClean="0"/>
              <a:t>A radio can’t play a song without the song being embedded in the radio signal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A computer design program can’t choose the style of the sofa or the color of the carpet without you entering it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A computer program can’t create a new version of itself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A book can’t write it’s own second edition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A cellphone can’t make up your new friends phone number</a:t>
            </a:r>
          </a:p>
        </p:txBody>
      </p:sp>
    </p:spTree>
    <p:extLst>
      <p:ext uri="{BB962C8B-B14F-4D97-AF65-F5344CB8AC3E}">
        <p14:creationId xmlns:p14="http://schemas.microsoft.com/office/powerpoint/2010/main" val="29500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A security camera system cannot make up a picture of a person committing a crime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578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Where does information come from?  Originally?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9385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smtClean="0"/>
              <a:t>Why information cannot come from: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Random source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vneo8ft4ionmmblri3hg3hwwv = random output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 source governed by natural law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wxawxawxawxawxawxawxawxa</a:t>
            </a:r>
            <a:r>
              <a:rPr lang="en-US" dirty="0"/>
              <a:t> </a:t>
            </a:r>
            <a:r>
              <a:rPr lang="en-US" dirty="0" smtClean="0"/>
              <a:t>= repetitive 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01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Only a conscious mind can create original information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7475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smtClean="0"/>
              <a:t>Complexity of a cell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1,000,000,000 atoms</a:t>
            </a:r>
          </a:p>
          <a:p>
            <a:pPr marL="0" indent="0">
              <a:buNone/>
            </a:pPr>
            <a:r>
              <a:rPr lang="en-US" dirty="0" smtClean="0"/>
              <a:t>Millions of moving parts</a:t>
            </a:r>
          </a:p>
          <a:p>
            <a:pPr marL="0" indent="0">
              <a:buNone/>
            </a:pPr>
            <a:r>
              <a:rPr lang="en-US" dirty="0" smtClean="0"/>
              <a:t>Thousands of systems</a:t>
            </a:r>
          </a:p>
          <a:p>
            <a:pPr marL="0" indent="0">
              <a:buNone/>
            </a:pPr>
            <a:r>
              <a:rPr lang="en-US" dirty="0" smtClean="0"/>
              <a:t>Millions of characters in the DNA </a:t>
            </a:r>
          </a:p>
          <a:p>
            <a:pPr marL="0" indent="0">
              <a:buNone/>
            </a:pPr>
            <a:r>
              <a:rPr lang="en-US" dirty="0" smtClean="0"/>
              <a:t>      (which functions just like an alphabet)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2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smtClean="0"/>
              <a:t>How many instructions would it take to build a cell one atom at a time?</a:t>
            </a:r>
          </a:p>
          <a:p>
            <a:pPr marL="0" indent="0">
              <a:buNone/>
            </a:pPr>
            <a:r>
              <a:rPr lang="en-US" dirty="0" smtClean="0"/>
              <a:t>If an IKEA piece of furniture takes 2 minutes per step, times 60 steps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(equals 2 hours) and we take that same rate to build a cell, one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atom at a time,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and we all took it on as a class project,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and we worked on it 24/7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we could finish it 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3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ONLY 27,777 years!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6814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re's the Beef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3854" y="430968"/>
            <a:ext cx="8194623" cy="61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7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RNA Translation (Advanced)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8691" y="304800"/>
            <a:ext cx="8381999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What is the main feature that distinguishes a designed system from one made by random processes or natural law?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 COMPLEXITY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0653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Biological systems are loaded with complexity and specified information on every level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0719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“The problem of the origin of life is clearly basically equivalent to the problem of the origin of biological information”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4000" dirty="0" smtClean="0"/>
              <a:t>   Bernd-Olaf Kuppers, origin of life researcher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363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577" y="1825625"/>
            <a:ext cx="1092782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Therefore, using the principle of Abductive logic, it is reasonable to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argue that the only source for the information in biological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systems is an intelligent, reasoning source</a:t>
            </a:r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dirty="0" smtClean="0"/>
              <a:t> AND</a:t>
            </a:r>
          </a:p>
          <a:p>
            <a:pPr marL="0" indent="0">
              <a:buNone/>
            </a:pPr>
            <a:r>
              <a:rPr lang="en-US" dirty="0" smtClean="0"/>
              <a:t>The only intelligent, reasoning source with the power and creativity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to actually create living things from the non-living, is a being that fits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the classical description of God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85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smtClean="0"/>
              <a:t>So how can we critique the paradigm?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3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Confusion between order and complexity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Natural systems can account for some level of order,</a:t>
            </a:r>
          </a:p>
          <a:p>
            <a:pPr marL="0" indent="0">
              <a:buNone/>
            </a:pPr>
            <a:r>
              <a:rPr lang="en-US" sz="4000" dirty="0" smtClean="0"/>
              <a:t>But not complexity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In many ways they are OPPOSITE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3415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When addressing an argument for a naturalistic explanation  of the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origin of life look for their explanation  for the origin of the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information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They will: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ignore the problem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confuse it with order or pattern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invoke a process which is indistinguishable from magic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is where you ask: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2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lumbo's Great Investigative Style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4217" y="353291"/>
            <a:ext cx="8201892" cy="615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8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re's the Beef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3795" y="505916"/>
            <a:ext cx="7834860" cy="58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672" y="2155409"/>
            <a:ext cx="10515600" cy="4351338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What is the source of the information in the cell?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8444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49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18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llow the Money - All the President's Men (4_9) Movie CLIP (1976) HD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9526" y="523008"/>
            <a:ext cx="7716982" cy="578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5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39" y="434631"/>
            <a:ext cx="8700446" cy="57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witched_ Mother, Meet What's His Name (1_2)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5671" y="197427"/>
            <a:ext cx="8575965" cy="64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0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re's the Beef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3933" y="385997"/>
            <a:ext cx="8194623" cy="61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5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5983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511" y="1186228"/>
            <a:ext cx="8596668" cy="3880773"/>
          </a:xfrm>
        </p:spPr>
        <p:txBody>
          <a:bodyPr>
            <a:noAutofit/>
          </a:bodyPr>
          <a:lstStyle/>
          <a:p>
            <a:r>
              <a:rPr lang="en-US" sz="4000" dirty="0" smtClean="0"/>
              <a:t>Definition:</a:t>
            </a:r>
          </a:p>
          <a:p>
            <a:r>
              <a:rPr lang="en-US" sz="4000" dirty="0" smtClean="0"/>
              <a:t>INFORMATION</a:t>
            </a:r>
          </a:p>
          <a:p>
            <a:r>
              <a:rPr lang="en-US" sz="4000" dirty="0" smtClean="0"/>
              <a:t>Not facts, knowledge</a:t>
            </a:r>
          </a:p>
          <a:p>
            <a:endParaRPr lang="en-US" sz="4000" dirty="0"/>
          </a:p>
          <a:p>
            <a:r>
              <a:rPr lang="en-US" sz="4000" dirty="0" smtClean="0"/>
              <a:t>I mean:</a:t>
            </a:r>
          </a:p>
          <a:p>
            <a:pPr marL="0" indent="0">
              <a:buNone/>
            </a:pPr>
            <a:r>
              <a:rPr lang="en-US" sz="4000" dirty="0" smtClean="0"/>
              <a:t>	that which is communicated by 	verbal, 	written or electronic 	symbols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2663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0537"/>
            <a:ext cx="10233800" cy="4351338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 symbol which by itself or in conjunction with other symbols, and with a shared set of rules, conveys meaning, intent, ideas, or causes an effect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7798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COMPLEXITY</a:t>
            </a:r>
          </a:p>
          <a:p>
            <a:pPr marL="0" indent="0">
              <a:buNone/>
            </a:pPr>
            <a:r>
              <a:rPr lang="en-US" sz="4400" dirty="0" smtClean="0"/>
              <a:t>The amount of information that it takes to describe something</a:t>
            </a:r>
          </a:p>
          <a:p>
            <a:pPr marL="0" indent="0">
              <a:buNone/>
            </a:pPr>
            <a:r>
              <a:rPr lang="en-US" sz="4400" dirty="0" smtClean="0"/>
              <a:t>OR</a:t>
            </a:r>
          </a:p>
          <a:p>
            <a:pPr marL="0" indent="0">
              <a:buNone/>
            </a:pPr>
            <a:r>
              <a:rPr lang="en-US" sz="4400" dirty="0" smtClean="0"/>
              <a:t>The number of instructions it takes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4282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81" y="794476"/>
            <a:ext cx="8715282" cy="544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58" y="599605"/>
            <a:ext cx="7773742" cy="586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6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TC104033923[[fn=Depth]]</Template>
  <TotalTime>5967</TotalTime>
  <Words>790</Words>
  <Application>Microsoft Office PowerPoint</Application>
  <PresentationFormat>Widescreen</PresentationFormat>
  <Paragraphs>148</Paragraphs>
  <Slides>45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Cambria Math</vt:lpstr>
      <vt:lpstr>Corbel</vt:lpstr>
      <vt:lpstr>Calibri</vt:lpstr>
      <vt:lpstr>Depth</vt:lpstr>
      <vt:lpstr>WHERE’S THE BEEF?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Mandelbrot Set Formula</vt:lpstr>
      <vt:lpstr>PowerPoint Presentation</vt:lpstr>
      <vt:lpstr>Put these things in order of complexity:</vt:lpstr>
      <vt:lpstr>Systems can have two kinds of information</vt:lpstr>
      <vt:lpstr>PowerPoint Presentation</vt:lpstr>
      <vt:lpstr>PowerPoint Presentation</vt:lpstr>
      <vt:lpstr>PowerPoint Presentation</vt:lpstr>
      <vt:lpstr>PowerPoint Presentation</vt:lpstr>
      <vt:lpstr>Simple Cake Recipe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Hoagland</dc:creator>
  <cp:lastModifiedBy>Richard Deem</cp:lastModifiedBy>
  <cp:revision>51</cp:revision>
  <dcterms:created xsi:type="dcterms:W3CDTF">2013-11-13T06:01:18Z</dcterms:created>
  <dcterms:modified xsi:type="dcterms:W3CDTF">2013-11-24T22:18:40Z</dcterms:modified>
</cp:coreProperties>
</file>