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98"/>
  </p:notesMasterIdLst>
  <p:sldIdLst>
    <p:sldId id="305" r:id="rId3"/>
    <p:sldId id="257" r:id="rId4"/>
    <p:sldId id="258" r:id="rId5"/>
    <p:sldId id="650" r:id="rId6"/>
    <p:sldId id="651" r:id="rId7"/>
    <p:sldId id="260" r:id="rId8"/>
    <p:sldId id="300" r:id="rId9"/>
    <p:sldId id="298" r:id="rId10"/>
    <p:sldId id="301" r:id="rId11"/>
    <p:sldId id="299" r:id="rId12"/>
    <p:sldId id="265" r:id="rId13"/>
    <p:sldId id="607" r:id="rId14"/>
    <p:sldId id="266" r:id="rId15"/>
    <p:sldId id="269" r:id="rId16"/>
    <p:sldId id="263" r:id="rId17"/>
    <p:sldId id="303" r:id="rId18"/>
    <p:sldId id="271" r:id="rId19"/>
    <p:sldId id="272" r:id="rId20"/>
    <p:sldId id="304" r:id="rId21"/>
    <p:sldId id="285" r:id="rId22"/>
    <p:sldId id="286" r:id="rId23"/>
    <p:sldId id="288" r:id="rId24"/>
    <p:sldId id="274" r:id="rId25"/>
    <p:sldId id="550" r:id="rId26"/>
    <p:sldId id="275" r:id="rId27"/>
    <p:sldId id="289" r:id="rId28"/>
    <p:sldId id="290" r:id="rId29"/>
    <p:sldId id="291" r:id="rId30"/>
    <p:sldId id="292" r:id="rId31"/>
    <p:sldId id="293" r:id="rId32"/>
    <p:sldId id="276" r:id="rId33"/>
    <p:sldId id="277" r:id="rId34"/>
    <p:sldId id="295" r:id="rId35"/>
    <p:sldId id="278" r:id="rId36"/>
    <p:sldId id="637" r:id="rId37"/>
    <p:sldId id="638" r:id="rId38"/>
    <p:sldId id="639" r:id="rId39"/>
    <p:sldId id="640" r:id="rId40"/>
    <p:sldId id="641" r:id="rId41"/>
    <p:sldId id="642" r:id="rId42"/>
    <p:sldId id="643" r:id="rId43"/>
    <p:sldId id="644" r:id="rId44"/>
    <p:sldId id="645" r:id="rId45"/>
    <p:sldId id="646" r:id="rId46"/>
    <p:sldId id="647" r:id="rId47"/>
    <p:sldId id="690" r:id="rId48"/>
    <p:sldId id="691" r:id="rId49"/>
    <p:sldId id="692" r:id="rId50"/>
    <p:sldId id="693" r:id="rId51"/>
    <p:sldId id="694" r:id="rId52"/>
    <p:sldId id="620" r:id="rId53"/>
    <p:sldId id="695" r:id="rId54"/>
    <p:sldId id="696" r:id="rId55"/>
    <p:sldId id="697" r:id="rId56"/>
    <p:sldId id="636" r:id="rId57"/>
    <p:sldId id="698" r:id="rId58"/>
    <p:sldId id="699" r:id="rId59"/>
    <p:sldId id="700" r:id="rId60"/>
    <p:sldId id="428" r:id="rId61"/>
    <p:sldId id="358" r:id="rId62"/>
    <p:sldId id="359" r:id="rId63"/>
    <p:sldId id="616" r:id="rId64"/>
    <p:sldId id="686" r:id="rId65"/>
    <p:sldId id="688" r:id="rId66"/>
    <p:sldId id="689" r:id="rId67"/>
    <p:sldId id="310" r:id="rId68"/>
    <p:sldId id="540" r:id="rId69"/>
    <p:sldId id="683" r:id="rId70"/>
    <p:sldId id="577" r:id="rId71"/>
    <p:sldId id="578" r:id="rId72"/>
    <p:sldId id="418" r:id="rId73"/>
    <p:sldId id="315" r:id="rId74"/>
    <p:sldId id="632" r:id="rId75"/>
    <p:sldId id="316" r:id="rId76"/>
    <p:sldId id="563" r:id="rId77"/>
    <p:sldId id="319" r:id="rId78"/>
    <p:sldId id="579" r:id="rId79"/>
    <p:sldId id="575" r:id="rId80"/>
    <p:sldId id="660" r:id="rId81"/>
    <p:sldId id="662" r:id="rId82"/>
    <p:sldId id="663" r:id="rId83"/>
    <p:sldId id="664" r:id="rId84"/>
    <p:sldId id="666" r:id="rId85"/>
    <p:sldId id="667" r:id="rId86"/>
    <p:sldId id="687" r:id="rId87"/>
    <p:sldId id="320" r:id="rId88"/>
    <p:sldId id="321" r:id="rId89"/>
    <p:sldId id="564" r:id="rId90"/>
    <p:sldId id="324" r:id="rId91"/>
    <p:sldId id="325" r:id="rId92"/>
    <p:sldId id="621" r:id="rId93"/>
    <p:sldId id="327" r:id="rId94"/>
    <p:sldId id="328" r:id="rId95"/>
    <p:sldId id="568" r:id="rId96"/>
    <p:sldId id="329" r:id="rId9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8F8F8"/>
    <a:srgbClr val="FFFFFF"/>
    <a:srgbClr val="00FF00"/>
    <a:srgbClr val="00FF99"/>
    <a:srgbClr val="E927B2"/>
    <a:srgbClr val="FF6600"/>
    <a:srgbClr val="F854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horzBarState="maximized">
    <p:restoredLeft sz="12009" autoAdjust="0"/>
    <p:restoredTop sz="86353" autoAdjust="0"/>
  </p:normalViewPr>
  <p:slideViewPr>
    <p:cSldViewPr>
      <p:cViewPr varScale="1">
        <p:scale>
          <a:sx n="129" d="100"/>
          <a:sy n="129" d="100"/>
        </p:scale>
        <p:origin x="624" y="90"/>
      </p:cViewPr>
      <p:guideLst>
        <p:guide orient="horz" pos="2160"/>
        <p:guide pos="2880"/>
      </p:guideLst>
    </p:cSldViewPr>
  </p:slideViewPr>
  <p:outlineViewPr>
    <p:cViewPr>
      <p:scale>
        <a:sx n="33" d="100"/>
        <a:sy n="33" d="100"/>
      </p:scale>
      <p:origin x="270" y="0"/>
    </p:cViewPr>
  </p:outlineViewPr>
  <p:notesTextViewPr>
    <p:cViewPr>
      <p:scale>
        <a:sx n="100" d="100"/>
        <a:sy n="100" d="100"/>
      </p:scale>
      <p:origin x="0" y="0"/>
    </p:cViewPr>
  </p:notesTextViewPr>
  <p:sorterViewPr>
    <p:cViewPr>
      <p:scale>
        <a:sx n="100" d="100"/>
        <a:sy n="100" d="100"/>
      </p:scale>
      <p:origin x="0" y="-165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tableStyles" Target="tableStyle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5AD02D8-D679-418C-AE12-344E5FE40B4A}" type="datetimeFigureOut">
              <a:rPr lang="en-US"/>
              <a:pPr>
                <a:defRPr/>
              </a:pPr>
              <a:t>10/8/2013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EC5D500-A1C6-4FEB-80E4-F5C6C7CDB252}" type="slidenum">
              <a:rPr lang="en-US"/>
              <a:pPr>
                <a:defRPr/>
              </a:pPr>
              <a:t>‹#›</a:t>
            </a:fld>
            <a:endParaRPr lang="en-US"/>
          </a:p>
        </p:txBody>
      </p:sp>
    </p:spTree>
    <p:extLst>
      <p:ext uri="{BB962C8B-B14F-4D97-AF65-F5344CB8AC3E}">
        <p14:creationId xmlns:p14="http://schemas.microsoft.com/office/powerpoint/2010/main" val="18243501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819270B1-EC7E-4992-BC41-43D99711331A}" type="datetimeFigureOut">
              <a:rPr lang="en-US"/>
              <a:pPr>
                <a:defRPr/>
              </a:pPr>
              <a:t>10/8/2013</a:t>
            </a:fld>
            <a:endParaRPr lang="en-US"/>
          </a:p>
        </p:txBody>
      </p:sp>
      <p:sp>
        <p:nvSpPr>
          <p:cNvPr id="16" name="Footer Placeholder 16"/>
          <p:cNvSpPr>
            <a:spLocks noGrp="1"/>
          </p:cNvSpPr>
          <p:nvPr>
            <p:ph type="ftr" sz="quarter" idx="11"/>
          </p:nvPr>
        </p:nvSpPr>
        <p:spPr/>
        <p:txBody>
          <a:bodyPr/>
          <a:lstStyle>
            <a:lvl1pPr>
              <a:defRPr/>
            </a:lvl1pPr>
            <a:extLst/>
          </a:lstStyle>
          <a:p>
            <a:pPr>
              <a:defRPr/>
            </a:pPr>
            <a:endParaRPr lang="en-US"/>
          </a:p>
        </p:txBody>
      </p:sp>
      <p:sp>
        <p:nvSpPr>
          <p:cNvPr id="17" name="Slide Number Placeholder 28"/>
          <p:cNvSpPr>
            <a:spLocks noGrp="1"/>
          </p:cNvSpPr>
          <p:nvPr>
            <p:ph type="sldNum" sz="quarter" idx="12"/>
          </p:nvPr>
        </p:nvSpPr>
        <p:spPr/>
        <p:txBody>
          <a:bodyPr/>
          <a:lstStyle>
            <a:lvl1pPr>
              <a:defRPr/>
            </a:lvl1pPr>
            <a:extLst/>
          </a:lstStyle>
          <a:p>
            <a:pPr>
              <a:defRPr/>
            </a:pPr>
            <a:fld id="{EFED4EA9-0D27-4240-82A6-18CAC7D13D71}" type="slidenum">
              <a:rPr lang="en-US"/>
              <a:pPr>
                <a:defRPr/>
              </a:pPr>
              <a:t>‹#›</a:t>
            </a:fld>
            <a:endParaRPr lang="en-US"/>
          </a:p>
        </p:txBody>
      </p:sp>
    </p:spTree>
    <p:extLst>
      <p:ext uri="{BB962C8B-B14F-4D97-AF65-F5344CB8AC3E}">
        <p14:creationId xmlns:p14="http://schemas.microsoft.com/office/powerpoint/2010/main" val="326109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4C4BD6B-AA3C-43E1-AD08-59B236F2F5A3}" type="datetimeFigureOut">
              <a:rPr lang="en-US"/>
              <a:pPr>
                <a:defRPr/>
              </a:pPr>
              <a:t>10/8/2013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525F71A-CFE8-4747-9587-31FFB620D3C2}" type="slidenum">
              <a:rPr lang="en-US"/>
              <a:pPr>
                <a:defRPr/>
              </a:pPr>
              <a:t>‹#›</a:t>
            </a:fld>
            <a:endParaRPr lang="en-US"/>
          </a:p>
        </p:txBody>
      </p:sp>
    </p:spTree>
    <p:extLst>
      <p:ext uri="{BB962C8B-B14F-4D97-AF65-F5344CB8AC3E}">
        <p14:creationId xmlns:p14="http://schemas.microsoft.com/office/powerpoint/2010/main" val="583703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BED459D-D9E7-4E6A-82BC-14364382532D}" type="datetimeFigureOut">
              <a:rPr lang="en-US"/>
              <a:pPr>
                <a:defRPr/>
              </a:pPr>
              <a:t>10/8/2013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51CEE59-950A-4C99-BA3E-C8F8CD044D86}" type="slidenum">
              <a:rPr lang="en-US"/>
              <a:pPr>
                <a:defRPr/>
              </a:pPr>
              <a:t>‹#›</a:t>
            </a:fld>
            <a:endParaRPr lang="en-US"/>
          </a:p>
        </p:txBody>
      </p:sp>
    </p:spTree>
    <p:extLst>
      <p:ext uri="{BB962C8B-B14F-4D97-AF65-F5344CB8AC3E}">
        <p14:creationId xmlns:p14="http://schemas.microsoft.com/office/powerpoint/2010/main" val="521101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44BC35EA-3682-49F7-B6E7-99831AF726B4}" type="datetimeFigureOut">
              <a:rPr lang="en-US"/>
              <a:pPr>
                <a:defRPr/>
              </a:pPr>
              <a:t>10/8/2013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2270F9E-A8B1-4FC4-8CB4-074CC744A798}" type="slidenum">
              <a:rPr lang="en-US"/>
              <a:pPr>
                <a:defRPr/>
              </a:pPr>
              <a:t>‹#›</a:t>
            </a:fld>
            <a:endParaRPr lang="en-US"/>
          </a:p>
        </p:txBody>
      </p:sp>
    </p:spTree>
    <p:extLst>
      <p:ext uri="{BB962C8B-B14F-4D97-AF65-F5344CB8AC3E}">
        <p14:creationId xmlns:p14="http://schemas.microsoft.com/office/powerpoint/2010/main" val="4130222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629C418-0556-4D7C-AE89-42A47747CF25}" type="datetimeFigureOut">
              <a:rPr lang="en-US"/>
              <a:pPr>
                <a:defRPr/>
              </a:pPr>
              <a:t>10/8/2013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1EC42FD-B8D4-4CA5-AB11-0664607775C2}" type="slidenum">
              <a:rPr lang="en-US"/>
              <a:pPr>
                <a:defRPr/>
              </a:pPr>
              <a:t>‹#›</a:t>
            </a:fld>
            <a:endParaRPr lang="en-US"/>
          </a:p>
        </p:txBody>
      </p:sp>
    </p:spTree>
    <p:extLst>
      <p:ext uri="{BB962C8B-B14F-4D97-AF65-F5344CB8AC3E}">
        <p14:creationId xmlns:p14="http://schemas.microsoft.com/office/powerpoint/2010/main" val="1834182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351A2BE3-40EC-49AC-9D05-3665D1E771E5}" type="datetimeFigureOut">
              <a:rPr lang="en-US"/>
              <a:pPr>
                <a:defRPr/>
              </a:pPr>
              <a:t>10/8/2013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F5F0278-C24B-4DAB-B886-EEEDF8FE0EB4}" type="slidenum">
              <a:rPr lang="en-US"/>
              <a:pPr>
                <a:defRPr/>
              </a:pPr>
              <a:t>‹#›</a:t>
            </a:fld>
            <a:endParaRPr lang="en-US"/>
          </a:p>
        </p:txBody>
      </p:sp>
    </p:spTree>
    <p:extLst>
      <p:ext uri="{BB962C8B-B14F-4D97-AF65-F5344CB8AC3E}">
        <p14:creationId xmlns:p14="http://schemas.microsoft.com/office/powerpoint/2010/main" val="179273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5F8D012-7299-45D6-9760-7FFDC8E87C61}" type="datetimeFigureOut">
              <a:rPr lang="en-US"/>
              <a:pPr>
                <a:defRPr/>
              </a:pPr>
              <a:t>10/8/2013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E4ECC23-24E0-4AE0-859A-9B7B1A22E85D}" type="slidenum">
              <a:rPr lang="en-US"/>
              <a:pPr>
                <a:defRPr/>
              </a:pPr>
              <a:t>‹#›</a:t>
            </a:fld>
            <a:endParaRPr lang="en-US"/>
          </a:p>
        </p:txBody>
      </p:sp>
    </p:spTree>
    <p:extLst>
      <p:ext uri="{BB962C8B-B14F-4D97-AF65-F5344CB8AC3E}">
        <p14:creationId xmlns:p14="http://schemas.microsoft.com/office/powerpoint/2010/main" val="2171197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5F9AE3C9-EA43-4F88-B487-53C1C827B65A}" type="datetimeFigureOut">
              <a:rPr lang="en-US"/>
              <a:pPr>
                <a:defRPr/>
              </a:pPr>
              <a:t>10/8/2013</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3F8691E0-5161-40A1-B86F-F2E17F85A70C}" type="slidenum">
              <a:rPr lang="en-US"/>
              <a:pPr>
                <a:defRPr/>
              </a:pPr>
              <a:t>‹#›</a:t>
            </a:fld>
            <a:endParaRPr lang="en-US"/>
          </a:p>
        </p:txBody>
      </p:sp>
    </p:spTree>
    <p:extLst>
      <p:ext uri="{BB962C8B-B14F-4D97-AF65-F5344CB8AC3E}">
        <p14:creationId xmlns:p14="http://schemas.microsoft.com/office/powerpoint/2010/main" val="1855664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1D0CB805-19C4-41E1-A015-A8DBE9EDD194}" type="datetimeFigureOut">
              <a:rPr lang="en-US"/>
              <a:pPr>
                <a:defRPr/>
              </a:pPr>
              <a:t>10/8/2013</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BA20540F-B754-46F4-B50F-6A9419880289}" type="slidenum">
              <a:rPr lang="en-US"/>
              <a:pPr>
                <a:defRPr/>
              </a:pPr>
              <a:t>‹#›</a:t>
            </a:fld>
            <a:endParaRPr lang="en-US"/>
          </a:p>
        </p:txBody>
      </p:sp>
    </p:spTree>
    <p:extLst>
      <p:ext uri="{BB962C8B-B14F-4D97-AF65-F5344CB8AC3E}">
        <p14:creationId xmlns:p14="http://schemas.microsoft.com/office/powerpoint/2010/main" val="1502812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27B0BDE6-3970-4B73-A5B0-AE43FB053B0E}" type="datetimeFigureOut">
              <a:rPr lang="en-US"/>
              <a:pPr>
                <a:defRPr/>
              </a:pPr>
              <a:t>10/8/2013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25CA45C1-4634-4EE5-A3C2-FB42EDC66DB2}" type="slidenum">
              <a:rPr lang="en-US"/>
              <a:pPr>
                <a:defRPr/>
              </a:pPr>
              <a:t>‹#›</a:t>
            </a:fld>
            <a:endParaRPr lang="en-US"/>
          </a:p>
        </p:txBody>
      </p:sp>
    </p:spTree>
    <p:extLst>
      <p:ext uri="{BB962C8B-B14F-4D97-AF65-F5344CB8AC3E}">
        <p14:creationId xmlns:p14="http://schemas.microsoft.com/office/powerpoint/2010/main" val="2645936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4F531D1-EE27-4C4E-9E39-0292AAD75DF9}" type="datetimeFigureOut">
              <a:rPr lang="en-US"/>
              <a:pPr>
                <a:defRPr/>
              </a:pPr>
              <a:t>10/8/2013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53CBB15-467C-46BE-98CB-320BB86F7F30}" type="slidenum">
              <a:rPr lang="en-US"/>
              <a:pPr>
                <a:defRPr/>
              </a:pPr>
              <a:t>‹#›</a:t>
            </a:fld>
            <a:endParaRPr lang="en-US"/>
          </a:p>
        </p:txBody>
      </p:sp>
    </p:spTree>
    <p:extLst>
      <p:ext uri="{BB962C8B-B14F-4D97-AF65-F5344CB8AC3E}">
        <p14:creationId xmlns:p14="http://schemas.microsoft.com/office/powerpoint/2010/main" val="380721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F694691-D165-4F6E-B678-B41E300FE9E5}" type="datetimeFigureOut">
              <a:rPr lang="en-US"/>
              <a:pPr>
                <a:defRPr/>
              </a:pPr>
              <a:t>10/8/2013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4134FA1-C947-4C4B-9976-C3C1BFE8ECE6}" type="slidenum">
              <a:rPr lang="en-US"/>
              <a:pPr>
                <a:defRPr/>
              </a:pPr>
              <a:t>‹#›</a:t>
            </a:fld>
            <a:endParaRPr lang="en-US"/>
          </a:p>
        </p:txBody>
      </p:sp>
    </p:spTree>
    <p:extLst>
      <p:ext uri="{BB962C8B-B14F-4D97-AF65-F5344CB8AC3E}">
        <p14:creationId xmlns:p14="http://schemas.microsoft.com/office/powerpoint/2010/main" val="3084667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103C46A0-C11F-4333-9F1C-59242E2407A5}" type="datetimeFigureOut">
              <a:rPr lang="en-US"/>
              <a:pPr>
                <a:defRPr/>
              </a:pPr>
              <a:t>10/8/2013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AEEDFF1-DB2E-4879-8E1A-062D91FDBC49}" type="slidenum">
              <a:rPr lang="en-US"/>
              <a:pPr>
                <a:defRPr/>
              </a:pPr>
              <a:t>‹#›</a:t>
            </a:fld>
            <a:endParaRPr lang="en-US"/>
          </a:p>
        </p:txBody>
      </p:sp>
    </p:spTree>
    <p:extLst>
      <p:ext uri="{BB962C8B-B14F-4D97-AF65-F5344CB8AC3E}">
        <p14:creationId xmlns:p14="http://schemas.microsoft.com/office/powerpoint/2010/main" val="3558504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C20EF8D-D19F-468A-8160-3A04F4001723}" type="datetimeFigureOut">
              <a:rPr lang="en-US"/>
              <a:pPr>
                <a:defRPr/>
              </a:pPr>
              <a:t>10/8/2013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66F65AB-541B-480B-BC87-756CDAD7605D}" type="slidenum">
              <a:rPr lang="en-US"/>
              <a:pPr>
                <a:defRPr/>
              </a:pPr>
              <a:t>‹#›</a:t>
            </a:fld>
            <a:endParaRPr lang="en-US"/>
          </a:p>
        </p:txBody>
      </p:sp>
    </p:spTree>
    <p:extLst>
      <p:ext uri="{BB962C8B-B14F-4D97-AF65-F5344CB8AC3E}">
        <p14:creationId xmlns:p14="http://schemas.microsoft.com/office/powerpoint/2010/main" val="1214613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AF8283B-1209-477A-B041-8D5402DD53C3}" type="datetimeFigureOut">
              <a:rPr lang="en-US"/>
              <a:pPr>
                <a:defRPr/>
              </a:pPr>
              <a:t>10/8/2013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BEDE925-DB25-4E3A-AB98-683AA9BC677A}" type="slidenum">
              <a:rPr lang="en-US"/>
              <a:pPr>
                <a:defRPr/>
              </a:pPr>
              <a:t>‹#›</a:t>
            </a:fld>
            <a:endParaRPr lang="en-US"/>
          </a:p>
        </p:txBody>
      </p:sp>
    </p:spTree>
    <p:extLst>
      <p:ext uri="{BB962C8B-B14F-4D97-AF65-F5344CB8AC3E}">
        <p14:creationId xmlns:p14="http://schemas.microsoft.com/office/powerpoint/2010/main" val="1416406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7"/>
          <p:cNvSpPr>
            <a:spLocks/>
          </p:cNvSpPr>
          <p:nvPr/>
        </p:nvSpPr>
        <p:spPr bwMode="auto">
          <a:xfrm>
            <a:off x="4829175" y="1073150"/>
            <a:ext cx="4321175" cy="5791200"/>
          </a:xfrm>
          <a:custGeom>
            <a:avLst/>
            <a:gdLst>
              <a:gd name="T0" fmla="*/ 0 w 2736"/>
              <a:gd name="T1" fmla="*/ 2147483646 h 3648"/>
              <a:gd name="T2" fmla="*/ 2147483646 w 2736"/>
              <a:gd name="T3" fmla="*/ 2147483646 h 3648"/>
              <a:gd name="T4" fmla="*/ 2147483646 w 2736"/>
              <a:gd name="T5" fmla="*/ 0 h 3648"/>
              <a:gd name="T6" fmla="*/ 2147483646 w 2736"/>
              <a:gd name="T7" fmla="*/ 2147483646 h 3648"/>
              <a:gd name="T8" fmla="*/ 2147483646 w 2736"/>
              <a:gd name="T9" fmla="*/ 2147483646 h 3648"/>
              <a:gd name="T10" fmla="*/ 2147483646 w 2736"/>
              <a:gd name="T11" fmla="*/ 2147483646 h 3648"/>
              <a:gd name="T12" fmla="*/ 0 w 2736"/>
              <a:gd name="T13" fmla="*/ 2147483646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Freeform 18"/>
          <p:cNvSpPr>
            <a:spLocks/>
          </p:cNvSpPr>
          <p:nvPr/>
        </p:nvSpPr>
        <p:spPr bwMode="auto">
          <a:xfrm>
            <a:off x="374650" y="0"/>
            <a:ext cx="5513388" cy="6615113"/>
          </a:xfrm>
          <a:custGeom>
            <a:avLst/>
            <a:gdLst>
              <a:gd name="T0" fmla="*/ 0 w 3504"/>
              <a:gd name="T1" fmla="*/ 2147483646 h 4128"/>
              <a:gd name="T2" fmla="*/ 0 w 3504"/>
              <a:gd name="T3" fmla="*/ 2147483646 h 4128"/>
              <a:gd name="T4" fmla="*/ 2147483646 w 3504"/>
              <a:gd name="T5" fmla="*/ 2147483646 h 4128"/>
              <a:gd name="T6" fmla="*/ 2147483646 w 3504"/>
              <a:gd name="T7" fmla="*/ 0 h 4128"/>
              <a:gd name="T8" fmla="*/ 2147483646 w 3504"/>
              <a:gd name="T9" fmla="*/ 0 h 4128"/>
              <a:gd name="T10" fmla="*/ 2147483646 w 3504"/>
              <a:gd name="T11" fmla="*/ 2147483646 h 4128"/>
              <a:gd name="T12" fmla="*/ 0 w 3504"/>
              <a:gd name="T13" fmla="*/ 2147483646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43D1806F-0E7E-40BC-9BDA-F1D02FBEEDBF}" type="datetimeFigureOut">
              <a:rPr lang="en-US"/>
              <a:pPr>
                <a:defRPr/>
              </a:pPr>
              <a:t>10/8/2013</a:t>
            </a:fld>
            <a:endParaRPr lang="en-US"/>
          </a:p>
        </p:txBody>
      </p:sp>
      <p:sp>
        <p:nvSpPr>
          <p:cNvPr id="26" name="Footer Placeholder 4"/>
          <p:cNvSpPr>
            <a:spLocks noGrp="1"/>
          </p:cNvSpPr>
          <p:nvPr>
            <p:ph type="ftr" sz="quarter" idx="11"/>
          </p:nvPr>
        </p:nvSpPr>
        <p:spPr/>
        <p:txBody>
          <a:bodyPr/>
          <a:lstStyle>
            <a:lvl1pPr>
              <a:defRPr/>
            </a:lvl1pPr>
            <a:extLst/>
          </a:lstStyle>
          <a:p>
            <a:pPr>
              <a:defRPr/>
            </a:pPr>
            <a:endParaRPr lang="en-US"/>
          </a:p>
        </p:txBody>
      </p:sp>
      <p:sp>
        <p:nvSpPr>
          <p:cNvPr id="27" name="Slide Number Placeholder 5"/>
          <p:cNvSpPr>
            <a:spLocks noGrp="1"/>
          </p:cNvSpPr>
          <p:nvPr>
            <p:ph type="sldNum" sz="quarter" idx="12"/>
          </p:nvPr>
        </p:nvSpPr>
        <p:spPr/>
        <p:txBody>
          <a:bodyPr/>
          <a:lstStyle>
            <a:lvl1pPr>
              <a:defRPr/>
            </a:lvl1pPr>
            <a:extLst/>
          </a:lstStyle>
          <a:p>
            <a:pPr>
              <a:defRPr/>
            </a:pPr>
            <a:fld id="{23D79BE7-7182-405B-8164-E9DB561AA011}" type="slidenum">
              <a:rPr lang="en-US"/>
              <a:pPr>
                <a:defRPr/>
              </a:pPr>
              <a:t>‹#›</a:t>
            </a:fld>
            <a:endParaRPr lang="en-US"/>
          </a:p>
        </p:txBody>
      </p:sp>
    </p:spTree>
    <p:extLst>
      <p:ext uri="{BB962C8B-B14F-4D97-AF65-F5344CB8AC3E}">
        <p14:creationId xmlns:p14="http://schemas.microsoft.com/office/powerpoint/2010/main" val="999690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20F9AE26-A978-4265-97B2-97E9704A7022}" type="datetimeFigureOut">
              <a:rPr lang="en-US"/>
              <a:pPr>
                <a:defRPr/>
              </a:pPr>
              <a:t>10/8/2013</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D9D6F7F1-AED4-40C3-A8A6-242DDADEC819}" type="slidenum">
              <a:rPr lang="en-US"/>
              <a:pPr>
                <a:defRPr/>
              </a:pPr>
              <a:t>‹#›</a:t>
            </a:fld>
            <a:endParaRPr lang="en-US"/>
          </a:p>
        </p:txBody>
      </p:sp>
    </p:spTree>
    <p:extLst>
      <p:ext uri="{BB962C8B-B14F-4D97-AF65-F5344CB8AC3E}">
        <p14:creationId xmlns:p14="http://schemas.microsoft.com/office/powerpoint/2010/main" val="2828443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1A68EB67-F55B-4C73-8FC1-1F87550B5DA1}" type="datetimeFigureOut">
              <a:rPr lang="en-US"/>
              <a:pPr>
                <a:defRPr/>
              </a:pPr>
              <a:t>10/8/2013</a:t>
            </a:fld>
            <a:endParaRPr lang="en-US"/>
          </a:p>
        </p:txBody>
      </p:sp>
      <p:sp>
        <p:nvSpPr>
          <p:cNvPr id="18" name="Footer Placeholder 7"/>
          <p:cNvSpPr>
            <a:spLocks noGrp="1"/>
          </p:cNvSpPr>
          <p:nvPr>
            <p:ph type="ftr" sz="quarter" idx="11"/>
          </p:nvPr>
        </p:nvSpPr>
        <p:spPr/>
        <p:txBody>
          <a:bodyPr/>
          <a:lstStyle>
            <a:lvl1pPr>
              <a:defRPr/>
            </a:lvl1pPr>
            <a:extLst/>
          </a:lstStyle>
          <a:p>
            <a:pPr>
              <a:defRPr/>
            </a:pPr>
            <a:endParaRPr lang="en-US"/>
          </a:p>
        </p:txBody>
      </p:sp>
      <p:sp>
        <p:nvSpPr>
          <p:cNvPr id="19" name="Slide Number Placeholder 8"/>
          <p:cNvSpPr>
            <a:spLocks noGrp="1"/>
          </p:cNvSpPr>
          <p:nvPr>
            <p:ph type="sldNum" sz="quarter" idx="12"/>
          </p:nvPr>
        </p:nvSpPr>
        <p:spPr/>
        <p:txBody>
          <a:bodyPr/>
          <a:lstStyle>
            <a:lvl1pPr>
              <a:defRPr/>
            </a:lvl1pPr>
            <a:extLst/>
          </a:lstStyle>
          <a:p>
            <a:pPr>
              <a:defRPr/>
            </a:pPr>
            <a:fld id="{DAC0399C-67A9-4F2B-A066-7C87F044E2CE}" type="slidenum">
              <a:rPr lang="en-US"/>
              <a:pPr>
                <a:defRPr/>
              </a:pPr>
              <a:t>‹#›</a:t>
            </a:fld>
            <a:endParaRPr lang="en-US"/>
          </a:p>
        </p:txBody>
      </p:sp>
    </p:spTree>
    <p:extLst>
      <p:ext uri="{BB962C8B-B14F-4D97-AF65-F5344CB8AC3E}">
        <p14:creationId xmlns:p14="http://schemas.microsoft.com/office/powerpoint/2010/main" val="1129793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D23B1E40-A0C0-48AC-9AAC-B9644321B724}" type="datetimeFigureOut">
              <a:rPr lang="en-US"/>
              <a:pPr>
                <a:defRPr/>
              </a:pPr>
              <a:t>10/8/2013</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801F8332-110A-40FB-806B-DCFCE409B690}" type="slidenum">
              <a:rPr lang="en-US"/>
              <a:pPr>
                <a:defRPr/>
              </a:pPr>
              <a:t>‹#›</a:t>
            </a:fld>
            <a:endParaRPr lang="en-US"/>
          </a:p>
        </p:txBody>
      </p:sp>
    </p:spTree>
    <p:extLst>
      <p:ext uri="{BB962C8B-B14F-4D97-AF65-F5344CB8AC3E}">
        <p14:creationId xmlns:p14="http://schemas.microsoft.com/office/powerpoint/2010/main" val="3226442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4E817ECC-18E5-4BCC-A7AC-85AB55D1E4E1}" type="datetimeFigureOut">
              <a:rPr lang="en-US"/>
              <a:pPr>
                <a:defRPr/>
              </a:pPr>
              <a:t>10/8/2013</a:t>
            </a:fld>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A8DC0077-F0F8-49DF-B95F-53C4EEFE1E22}" type="slidenum">
              <a:rPr lang="en-US"/>
              <a:pPr>
                <a:defRPr/>
              </a:pPr>
              <a:t>‹#›</a:t>
            </a:fld>
            <a:endParaRPr lang="en-US"/>
          </a:p>
        </p:txBody>
      </p:sp>
    </p:spTree>
    <p:extLst>
      <p:ext uri="{BB962C8B-B14F-4D97-AF65-F5344CB8AC3E}">
        <p14:creationId xmlns:p14="http://schemas.microsoft.com/office/powerpoint/2010/main" val="909886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dirty="0" smtClean="0"/>
              <a:t>Click to edit Master title style</a:t>
            </a:r>
            <a:endParaRPr lang="en-US" dirty="0"/>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A2357E5-38B5-4093-A553-B02818163CD6}" type="datetimeFigureOut">
              <a:rPr lang="en-US"/>
              <a:pPr>
                <a:defRPr/>
              </a:pPr>
              <a:t>10/8/2013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479675E-2C69-4437-9CB4-DF0083F9F3D3}" type="slidenum">
              <a:rPr lang="en-US"/>
              <a:pPr>
                <a:defRPr/>
              </a:pPr>
              <a:t>‹#›</a:t>
            </a:fld>
            <a:endParaRPr lang="en-US"/>
          </a:p>
        </p:txBody>
      </p:sp>
    </p:spTree>
    <p:extLst>
      <p:ext uri="{BB962C8B-B14F-4D97-AF65-F5344CB8AC3E}">
        <p14:creationId xmlns:p14="http://schemas.microsoft.com/office/powerpoint/2010/main" val="2514932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88707"/>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877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88707"/>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877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88707"/>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877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fld id="{A9E2D4BE-C1AC-45C1-95CD-2E6C358FDBAC}" type="datetimeFigureOut">
              <a:rPr lang="en-US"/>
              <a:pPr>
                <a:defRPr/>
              </a:pPr>
              <a:t>10/8/2013</a:t>
            </a:fld>
            <a:endParaRPr lang="en-US"/>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80EBC59B-34CF-40EB-82F8-535CDC1CEDDC}" type="slidenum">
              <a:rPr lang="en-US"/>
              <a:pPr>
                <a:defRPr/>
              </a:pPr>
              <a:t>‹#›</a:t>
            </a:fld>
            <a:endParaRPr lang="en-US"/>
          </a:p>
        </p:txBody>
      </p:sp>
    </p:spTree>
    <p:extLst>
      <p:ext uri="{BB962C8B-B14F-4D97-AF65-F5344CB8AC3E}">
        <p14:creationId xmlns:p14="http://schemas.microsoft.com/office/powerpoint/2010/main" val="1142936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defRPr>
            </a:lvl1pPr>
            <a:extLst/>
          </a:lstStyle>
          <a:p>
            <a:pPr>
              <a:defRPr/>
            </a:pPr>
            <a:fld id="{D0A49784-5DFB-456E-81CF-72E9CF6F71E7}" type="datetimeFigureOut">
              <a:rPr lang="en-US"/>
              <a:pPr>
                <a:defRPr/>
              </a:pPr>
              <a:t>10/8/2013</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defRPr>
            </a:lvl1pPr>
            <a:extLst/>
          </a:lstStyle>
          <a:p>
            <a:pPr>
              <a:defRPr/>
            </a:pPr>
            <a:fld id="{D7B6253E-3CD6-403F-BF07-2015F6E9D07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017" r:id="rId1"/>
    <p:sldLayoutId id="2147483991" r:id="rId2"/>
    <p:sldLayoutId id="2147484018" r:id="rId3"/>
    <p:sldLayoutId id="2147484019" r:id="rId4"/>
    <p:sldLayoutId id="2147484020" r:id="rId5"/>
    <p:sldLayoutId id="2147483992" r:id="rId6"/>
    <p:sldLayoutId id="2147484021" r:id="rId7"/>
    <p:sldLayoutId id="2147483993" r:id="rId8"/>
    <p:sldLayoutId id="2147484022" r:id="rId9"/>
    <p:sldLayoutId id="2147483994" r:id="rId10"/>
    <p:sldLayoutId id="2147483995" r:id="rId11"/>
  </p:sldLayoutIdLst>
  <p:txStyles>
    <p:titleStyle>
      <a:lvl1pPr algn="l" rtl="0" eaLnBrk="0" fontAlgn="base" hangingPunct="0">
        <a:spcBef>
          <a:spcPct val="0"/>
        </a:spcBef>
        <a:spcAft>
          <a:spcPct val="0"/>
        </a:spcAft>
        <a:defRPr sz="4000" kern="1200" spc="-100">
          <a:solidFill>
            <a:srgbClr val="F4F1DA"/>
          </a:solidFill>
          <a:latin typeface="+mj-lt"/>
          <a:ea typeface="+mj-ea"/>
          <a:cs typeface="+mj-cs"/>
        </a:defRPr>
      </a:lvl1pPr>
      <a:lvl2pPr algn="l" rtl="0" eaLnBrk="0" fontAlgn="base" hangingPunct="0">
        <a:spcBef>
          <a:spcPct val="0"/>
        </a:spcBef>
        <a:spcAft>
          <a:spcPct val="0"/>
        </a:spcAft>
        <a:defRPr sz="4000">
          <a:solidFill>
            <a:srgbClr val="F4F1DA"/>
          </a:solidFill>
          <a:latin typeface="Consolas" panose="020B0609020204030204" pitchFamily="49" charset="0"/>
        </a:defRPr>
      </a:lvl2pPr>
      <a:lvl3pPr algn="l" rtl="0" eaLnBrk="0" fontAlgn="base" hangingPunct="0">
        <a:spcBef>
          <a:spcPct val="0"/>
        </a:spcBef>
        <a:spcAft>
          <a:spcPct val="0"/>
        </a:spcAft>
        <a:defRPr sz="4000">
          <a:solidFill>
            <a:srgbClr val="F4F1DA"/>
          </a:solidFill>
          <a:latin typeface="Consolas" panose="020B0609020204030204" pitchFamily="49" charset="0"/>
        </a:defRPr>
      </a:lvl3pPr>
      <a:lvl4pPr algn="l" rtl="0" eaLnBrk="0" fontAlgn="base" hangingPunct="0">
        <a:spcBef>
          <a:spcPct val="0"/>
        </a:spcBef>
        <a:spcAft>
          <a:spcPct val="0"/>
        </a:spcAft>
        <a:defRPr sz="4000">
          <a:solidFill>
            <a:srgbClr val="F4F1DA"/>
          </a:solidFill>
          <a:latin typeface="Consolas" panose="020B0609020204030204" pitchFamily="49" charset="0"/>
        </a:defRPr>
      </a:lvl4pPr>
      <a:lvl5pPr algn="l" rtl="0" eaLnBrk="0" fontAlgn="base" hangingPunct="0">
        <a:spcBef>
          <a:spcPct val="0"/>
        </a:spcBef>
        <a:spcAft>
          <a:spcPct val="0"/>
        </a:spcAft>
        <a:defRPr sz="4000">
          <a:solidFill>
            <a:srgbClr val="F4F1DA"/>
          </a:solidFill>
          <a:latin typeface="Consolas" panose="020B0609020204030204" pitchFamily="49" charset="0"/>
        </a:defRPr>
      </a:lvl5pPr>
      <a:lvl6pPr marL="457200" algn="l" rtl="0" fontAlgn="base">
        <a:spcBef>
          <a:spcPct val="0"/>
        </a:spcBef>
        <a:spcAft>
          <a:spcPct val="0"/>
        </a:spcAft>
        <a:defRPr sz="4000">
          <a:solidFill>
            <a:srgbClr val="F4F1DA"/>
          </a:solidFill>
          <a:latin typeface="Consolas" panose="020B0609020204030204" pitchFamily="49" charset="0"/>
        </a:defRPr>
      </a:lvl6pPr>
      <a:lvl7pPr marL="914400" algn="l" rtl="0" fontAlgn="base">
        <a:spcBef>
          <a:spcPct val="0"/>
        </a:spcBef>
        <a:spcAft>
          <a:spcPct val="0"/>
        </a:spcAft>
        <a:defRPr sz="4000">
          <a:solidFill>
            <a:srgbClr val="F4F1DA"/>
          </a:solidFill>
          <a:latin typeface="Consolas" panose="020B0609020204030204" pitchFamily="49" charset="0"/>
        </a:defRPr>
      </a:lvl7pPr>
      <a:lvl8pPr marL="1371600" algn="l" rtl="0" fontAlgn="base">
        <a:spcBef>
          <a:spcPct val="0"/>
        </a:spcBef>
        <a:spcAft>
          <a:spcPct val="0"/>
        </a:spcAft>
        <a:defRPr sz="4000">
          <a:solidFill>
            <a:srgbClr val="F4F1DA"/>
          </a:solidFill>
          <a:latin typeface="Consolas" panose="020B0609020204030204" pitchFamily="49" charset="0"/>
        </a:defRPr>
      </a:lvl8pPr>
      <a:lvl9pPr marL="1828800" algn="l" rtl="0" fontAlgn="base">
        <a:spcBef>
          <a:spcPct val="0"/>
        </a:spcBef>
        <a:spcAft>
          <a:spcPct val="0"/>
        </a:spcAft>
        <a:defRPr sz="4000">
          <a:solidFill>
            <a:srgbClr val="F4F1DA"/>
          </a:solidFill>
          <a:latin typeface="Consolas" panose="020B0609020204030204"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anose="05000000000000000000"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anose="05000000000000000000"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9BBB59"/>
        </a:buClr>
        <a:buFont typeface="Wingdings 3" panose="05040102010807070707"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9BBB59"/>
        </a:buClr>
        <a:buFont typeface="Wingdings 2" panose="05020102010507070707"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2051"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defRPr>
            </a:lvl1pPr>
          </a:lstStyle>
          <a:p>
            <a:pPr>
              <a:defRPr/>
            </a:pPr>
            <a:fld id="{8A6DDBA8-FDB6-4FC3-850A-322B69B63480}" type="datetimeFigureOut">
              <a:rPr lang="en-US"/>
              <a:pPr>
                <a:defRPr/>
              </a:pPr>
              <a:t>10/8/2013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defRPr>
            </a:lvl1pPr>
          </a:lstStyle>
          <a:p>
            <a:pPr>
              <a:defRPr/>
            </a:pPr>
            <a:fld id="{B6308E79-820A-47ED-9C08-2DCA17A35EC7}"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anose="020B0602030504020204" pitchFamily="34" charset="0"/>
        </a:defRPr>
      </a:lvl2pPr>
      <a:lvl3pPr algn="ctr" rtl="0" eaLnBrk="0" fontAlgn="base" hangingPunct="0">
        <a:spcBef>
          <a:spcPct val="0"/>
        </a:spcBef>
        <a:spcAft>
          <a:spcPct val="0"/>
        </a:spcAft>
        <a:defRPr sz="4100" b="1">
          <a:solidFill>
            <a:schemeClr val="tx1"/>
          </a:solidFill>
          <a:latin typeface="Lucida Sans" panose="020B0602030504020204" pitchFamily="34" charset="0"/>
        </a:defRPr>
      </a:lvl3pPr>
      <a:lvl4pPr algn="ctr" rtl="0" eaLnBrk="0" fontAlgn="base" hangingPunct="0">
        <a:spcBef>
          <a:spcPct val="0"/>
        </a:spcBef>
        <a:spcAft>
          <a:spcPct val="0"/>
        </a:spcAft>
        <a:defRPr sz="4100" b="1">
          <a:solidFill>
            <a:schemeClr val="tx1"/>
          </a:solidFill>
          <a:latin typeface="Lucida Sans" panose="020B0602030504020204" pitchFamily="34" charset="0"/>
        </a:defRPr>
      </a:lvl4pPr>
      <a:lvl5pPr algn="ctr" rtl="0" eaLnBrk="0" fontAlgn="base" hangingPunct="0">
        <a:spcBef>
          <a:spcPct val="0"/>
        </a:spcBef>
        <a:spcAft>
          <a:spcPct val="0"/>
        </a:spcAft>
        <a:defRPr sz="4100" b="1">
          <a:solidFill>
            <a:schemeClr val="tx1"/>
          </a:solidFill>
          <a:latin typeface="Lucida Sans" panose="020B0602030504020204" pitchFamily="34" charset="0"/>
        </a:defRPr>
      </a:lvl5pPr>
      <a:lvl6pPr marL="457200" algn="ctr" rtl="0" fontAlgn="base">
        <a:spcBef>
          <a:spcPct val="0"/>
        </a:spcBef>
        <a:spcAft>
          <a:spcPct val="0"/>
        </a:spcAft>
        <a:defRPr sz="4100" b="1">
          <a:solidFill>
            <a:schemeClr val="tx1"/>
          </a:solidFill>
          <a:latin typeface="Lucida Sans" panose="020B0602030504020204" pitchFamily="34" charset="0"/>
        </a:defRPr>
      </a:lvl6pPr>
      <a:lvl7pPr marL="914400" algn="ctr" rtl="0" fontAlgn="base">
        <a:spcBef>
          <a:spcPct val="0"/>
        </a:spcBef>
        <a:spcAft>
          <a:spcPct val="0"/>
        </a:spcAft>
        <a:defRPr sz="4100" b="1">
          <a:solidFill>
            <a:schemeClr val="tx1"/>
          </a:solidFill>
          <a:latin typeface="Lucida Sans" panose="020B0602030504020204" pitchFamily="34" charset="0"/>
        </a:defRPr>
      </a:lvl7pPr>
      <a:lvl8pPr marL="1371600" algn="ctr" rtl="0" fontAlgn="base">
        <a:spcBef>
          <a:spcPct val="0"/>
        </a:spcBef>
        <a:spcAft>
          <a:spcPct val="0"/>
        </a:spcAft>
        <a:defRPr sz="4100" b="1">
          <a:solidFill>
            <a:schemeClr val="tx1"/>
          </a:solidFill>
          <a:latin typeface="Lucida Sans" panose="020B0602030504020204" pitchFamily="34" charset="0"/>
        </a:defRPr>
      </a:lvl8pPr>
      <a:lvl9pPr marL="1828800" algn="ctr" rtl="0" fontAlgn="base">
        <a:spcBef>
          <a:spcPct val="0"/>
        </a:spcBef>
        <a:spcAft>
          <a:spcPct val="0"/>
        </a:spcAft>
        <a:defRPr sz="4100" b="1">
          <a:solidFill>
            <a:schemeClr val="tx1"/>
          </a:solidFill>
          <a:latin typeface="Lucida Sans" panose="020B0602030504020204"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j0214098.wav">
            <a:hlinkClick r:id="" action="ppaction://media"/>
          </p:cNvPr>
          <p:cNvPicPr>
            <a:picLocks noRot="1" noChangeAspect="1"/>
          </p:cNvPicPr>
          <p:nvPr>
            <a:wavAudioFile r:embed="rId1" name="j0214098.wav"/>
          </p:nvPr>
        </p:nvPicPr>
        <p:blipFill>
          <a:blip r:embed="rId3">
            <a:extLst>
              <a:ext uri="{28A0092B-C50C-407E-A947-70E740481C1C}">
                <a14:useLocalDpi xmlns:a14="http://schemas.microsoft.com/office/drawing/2010/main" val="0"/>
              </a:ext>
            </a:extLst>
          </a:blip>
          <a:srcRect/>
          <a:stretch>
            <a:fillRect/>
          </a:stretch>
        </p:blipFill>
        <p:spPr bwMode="auto">
          <a:xfrm>
            <a:off x="7086600" y="7010400"/>
            <a:ext cx="2057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85800" y="1219200"/>
            <a:ext cx="7924800" cy="3785652"/>
          </a:xfrm>
          <a:prstGeom prst="rect">
            <a:avLst/>
          </a:prstGeom>
          <a:noFill/>
          <a:ln>
            <a:noFill/>
          </a:ln>
        </p:spPr>
        <p:txBody>
          <a:bodyPr>
            <a:prstTxWarp prst="textFadeUp">
              <a:avLst/>
            </a:prstTxWarp>
            <a:spAutoFit/>
            <a:scene3d>
              <a:camera prst="perspectiveRelaxedModerately"/>
              <a:lightRig rig="threePt" dir="t"/>
            </a:scene3d>
          </a:bodyPr>
          <a:lstStyle/>
          <a:p>
            <a:pPr algn="ctr" eaLnBrk="1" fontAlgn="auto" hangingPunct="1">
              <a:spcBef>
                <a:spcPts val="0"/>
              </a:spcBef>
              <a:spcAft>
                <a:spcPts val="0"/>
              </a:spcAft>
              <a:defRPr/>
            </a:pPr>
            <a:r>
              <a:rPr lang="en-US" sz="8000" b="1" dirty="0">
                <a:ln w="28575">
                  <a:solidFill>
                    <a:schemeClr val="tx1"/>
                  </a:solidFill>
                </a:ln>
                <a:solidFill>
                  <a:srgbClr val="00B0F0"/>
                </a:solidFill>
                <a:latin typeface="Eras Bold ITC" pitchFamily="34" charset="0"/>
              </a:rPr>
              <a:t>In the</a:t>
            </a:r>
          </a:p>
          <a:p>
            <a:pPr algn="ctr" eaLnBrk="1" fontAlgn="auto" hangingPunct="1">
              <a:spcBef>
                <a:spcPts val="0"/>
              </a:spcBef>
              <a:spcAft>
                <a:spcPts val="0"/>
              </a:spcAft>
              <a:defRPr/>
            </a:pPr>
            <a:r>
              <a:rPr lang="en-US" sz="8000" b="1" dirty="0">
                <a:ln w="28575">
                  <a:solidFill>
                    <a:schemeClr val="tx1"/>
                  </a:solidFill>
                </a:ln>
                <a:solidFill>
                  <a:srgbClr val="00B0F0"/>
                </a:solidFill>
                <a:latin typeface="Eras Bold ITC" pitchFamily="34" charset="0"/>
              </a:rPr>
              <a:t>Beginning</a:t>
            </a:r>
          </a:p>
          <a:p>
            <a:pPr algn="ctr" eaLnBrk="1" fontAlgn="auto" hangingPunct="1">
              <a:spcBef>
                <a:spcPts val="0"/>
              </a:spcBef>
              <a:spcAft>
                <a:spcPts val="0"/>
              </a:spcAft>
              <a:defRPr/>
            </a:pPr>
            <a:r>
              <a:rPr lang="en-US" sz="8000" b="1" dirty="0">
                <a:ln w="28575">
                  <a:solidFill>
                    <a:schemeClr val="tx1"/>
                  </a:solidFill>
                </a:ln>
                <a:solidFill>
                  <a:srgbClr val="00B0F0"/>
                </a:solidFill>
                <a:latin typeface="Eras Bold ITC" pitchFamily="34" charset="0"/>
              </a:rPr>
              <a:t>God created…</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4745" fill="hold"/>
                                        <p:tgtEl>
                                          <p:spTgt spid="2"/>
                                        </p:tgtEl>
                                      </p:cBhvr>
                                    </p:cmd>
                                  </p:childTnLst>
                                </p:cTn>
                              </p:par>
                            </p:childTnLst>
                          </p:cTn>
                        </p:par>
                      </p:childTnLst>
                    </p:cTn>
                  </p:par>
                </p:childTnLst>
              </p:cTn>
              <p:nextCondLst>
                <p:cond evt="onClick" delay="0">
                  <p:tgtEl>
                    <p:spTgt spid="2"/>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The Hubble Sweep  Searing for other Planets   Cr-NASA,ESA, K. Sahu (STScI) &amp; the SWEEPS Science Tea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2863"/>
            <a:ext cx="9247188"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57200" y="5867400"/>
            <a:ext cx="8458200" cy="646331"/>
          </a:xfrm>
          <a:prstGeom prst="rect">
            <a:avLst/>
          </a:prstGeom>
          <a:noFill/>
        </p:spPr>
        <p:txBody>
          <a:bodyPr>
            <a:spAutoFit/>
          </a:bodyPr>
          <a:lstStyle/>
          <a:p>
            <a:pPr eaLnBrk="1" fontAlgn="auto" hangingPunct="1">
              <a:spcBef>
                <a:spcPts val="0"/>
              </a:spcBef>
              <a:spcAft>
                <a:spcPts val="0"/>
              </a:spcAft>
              <a:defRPr/>
            </a:pPr>
            <a:r>
              <a:rPr lang="en-US" dirty="0">
                <a:ln>
                  <a:solidFill>
                    <a:srgbClr val="FFFF00"/>
                  </a:solidFill>
                </a:ln>
                <a:solidFill>
                  <a:srgbClr val="FFFF00"/>
                </a:solidFill>
                <a:latin typeface="+mn-lt"/>
              </a:rPr>
              <a:t>THE HUBBLE SWEEP SEARCHING FOR OTHER PLANETS:  Credit – NASA, ESA, K.  </a:t>
            </a:r>
            <a:r>
              <a:rPr lang="en-US" dirty="0" err="1">
                <a:ln>
                  <a:solidFill>
                    <a:srgbClr val="FFFF00"/>
                  </a:solidFill>
                </a:ln>
                <a:solidFill>
                  <a:srgbClr val="FFFF00"/>
                </a:solidFill>
                <a:latin typeface="+mn-lt"/>
              </a:rPr>
              <a:t>Sahu</a:t>
            </a:r>
            <a:r>
              <a:rPr lang="en-US" dirty="0">
                <a:ln>
                  <a:solidFill>
                    <a:srgbClr val="FFFF00"/>
                  </a:solidFill>
                </a:ln>
                <a:solidFill>
                  <a:srgbClr val="FFFF00"/>
                </a:solidFill>
                <a:latin typeface="+mn-lt"/>
              </a:rPr>
              <a:t> (</a:t>
            </a:r>
            <a:r>
              <a:rPr lang="en-US" dirty="0" err="1">
                <a:ln>
                  <a:solidFill>
                    <a:srgbClr val="FFFF00"/>
                  </a:solidFill>
                </a:ln>
                <a:solidFill>
                  <a:srgbClr val="FFFF00"/>
                </a:solidFill>
                <a:latin typeface="+mn-lt"/>
              </a:rPr>
              <a:t>STScI</a:t>
            </a:r>
            <a:r>
              <a:rPr lang="en-US" dirty="0">
                <a:ln>
                  <a:solidFill>
                    <a:srgbClr val="FFFF00"/>
                  </a:solidFill>
                </a:ln>
                <a:solidFill>
                  <a:srgbClr val="FFFF00"/>
                </a:solidFill>
                <a:latin typeface="+mn-lt"/>
              </a:rPr>
              <a:t>) &amp; the SWEEPS Science Team</a:t>
            </a:r>
          </a:p>
        </p:txBody>
      </p:sp>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louds of Rho Ophiuchi   Cr - Adam Block, KPNO Visitor Program, NOAO, AURA, NS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4"/>
          <p:cNvSpPr txBox="1">
            <a:spLocks noChangeArrowheads="1"/>
          </p:cNvSpPr>
          <p:nvPr/>
        </p:nvSpPr>
        <p:spPr bwMode="auto">
          <a:xfrm>
            <a:off x="381000" y="5943600"/>
            <a:ext cx="838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CLOUDS OF RHO OPHIUCHI -  Credit – Adam Block, KPNO Visitor Program, NOAO, AURA, NSF</a:t>
            </a:r>
          </a:p>
        </p:txBody>
      </p:sp>
      <p:sp>
        <p:nvSpPr>
          <p:cNvPr id="6" name="TextBox 5"/>
          <p:cNvSpPr txBox="1"/>
          <p:nvPr/>
        </p:nvSpPr>
        <p:spPr>
          <a:xfrm>
            <a:off x="267419" y="381001"/>
            <a:ext cx="8773064" cy="4893647"/>
          </a:xfrm>
          <a:prstGeom prst="rect">
            <a:avLst/>
          </a:prstGeom>
          <a:noFill/>
        </p:spPr>
        <p:txBody>
          <a:bodyPr>
            <a:spAutoFit/>
          </a:bodyPr>
          <a:lstStyle/>
          <a:p>
            <a:pPr algn="ctr" eaLnBrk="1" fontAlgn="auto" hangingPunct="1">
              <a:spcBef>
                <a:spcPts val="0"/>
              </a:spcBef>
              <a:spcAft>
                <a:spcPts val="0"/>
              </a:spcAft>
              <a:defRPr/>
            </a:pPr>
            <a:r>
              <a:rPr lang="en-US" sz="4800" b="1" dirty="0">
                <a:ln w="6350">
                  <a:solidFill>
                    <a:schemeClr val="bg1"/>
                  </a:solidFill>
                </a:ln>
                <a:solidFill>
                  <a:srgbClr val="FF0000"/>
                </a:solidFill>
                <a:latin typeface="Book Antiqua" pitchFamily="18" charset="0"/>
              </a:rPr>
              <a:t>BIG BANG BASIC #1</a:t>
            </a:r>
          </a:p>
          <a:p>
            <a:pPr eaLnBrk="1" fontAlgn="auto" hangingPunct="1">
              <a:spcBef>
                <a:spcPts val="0"/>
              </a:spcBef>
              <a:spcAft>
                <a:spcPts val="0"/>
              </a:spcAft>
              <a:defRPr/>
            </a:pPr>
            <a:endParaRPr lang="en-US" sz="4800" b="1" dirty="0">
              <a:ln w="6350">
                <a:solidFill>
                  <a:schemeClr val="bg1"/>
                </a:solidFill>
              </a:ln>
              <a:solidFill>
                <a:srgbClr val="FF0000"/>
              </a:solidFill>
              <a:latin typeface="+mn-lt"/>
            </a:endParaRPr>
          </a:p>
          <a:p>
            <a:pPr eaLnBrk="1" fontAlgn="auto" hangingPunct="1">
              <a:spcBef>
                <a:spcPts val="0"/>
              </a:spcBef>
              <a:spcAft>
                <a:spcPts val="0"/>
              </a:spcAft>
              <a:defRPr/>
            </a:pPr>
            <a:r>
              <a:rPr lang="en-US" sz="4000" b="1" dirty="0">
                <a:ln w="6350">
                  <a:solidFill>
                    <a:schemeClr val="bg1"/>
                  </a:solidFill>
                </a:ln>
                <a:latin typeface="+mn-lt"/>
              </a:rPr>
              <a:t>Universe’s beginning supported by:</a:t>
            </a:r>
          </a:p>
          <a:p>
            <a:pPr lvl="1" eaLnBrk="1" fontAlgn="auto" hangingPunct="1">
              <a:spcBef>
                <a:spcPts val="0"/>
              </a:spcBef>
              <a:spcAft>
                <a:spcPts val="0"/>
              </a:spcAft>
              <a:buFont typeface="Wingdings" pitchFamily="2" charset="2"/>
              <a:buChar char="§"/>
              <a:defRPr/>
            </a:pPr>
            <a:r>
              <a:rPr lang="en-US" sz="4000" b="1" dirty="0">
                <a:ln w="6350">
                  <a:solidFill>
                    <a:schemeClr val="bg1"/>
                  </a:solidFill>
                </a:ln>
                <a:latin typeface="+mn-lt"/>
              </a:rPr>
              <a:t>Einstein’s General Theory of</a:t>
            </a:r>
          </a:p>
          <a:p>
            <a:pPr lvl="1" eaLnBrk="1" fontAlgn="auto" hangingPunct="1">
              <a:spcBef>
                <a:spcPts val="0"/>
              </a:spcBef>
              <a:spcAft>
                <a:spcPts val="0"/>
              </a:spcAft>
              <a:defRPr/>
            </a:pPr>
            <a:r>
              <a:rPr lang="en-US" sz="4000" b="1" dirty="0">
                <a:ln w="6350">
                  <a:solidFill>
                    <a:schemeClr val="bg1"/>
                  </a:solidFill>
                </a:ln>
                <a:latin typeface="+mn-lt"/>
              </a:rPr>
              <a:t>   Relativity (parts of it proven to a</a:t>
            </a:r>
          </a:p>
          <a:p>
            <a:pPr lvl="1" eaLnBrk="1" fontAlgn="auto" hangingPunct="1">
              <a:spcBef>
                <a:spcPts val="0"/>
              </a:spcBef>
              <a:spcAft>
                <a:spcPts val="0"/>
              </a:spcAft>
              <a:defRPr/>
            </a:pPr>
            <a:r>
              <a:rPr lang="en-US" sz="4000" b="1" dirty="0">
                <a:ln w="6350">
                  <a:solidFill>
                    <a:schemeClr val="bg1"/>
                  </a:solidFill>
                </a:ln>
                <a:latin typeface="+mn-lt"/>
              </a:rPr>
              <a:t>   99.999999999999999%</a:t>
            </a:r>
          </a:p>
          <a:p>
            <a:pPr lvl="1" eaLnBrk="1" fontAlgn="auto" hangingPunct="1">
              <a:spcBef>
                <a:spcPts val="0"/>
              </a:spcBef>
              <a:spcAft>
                <a:spcPts val="0"/>
              </a:spcAft>
              <a:defRPr/>
            </a:pPr>
            <a:r>
              <a:rPr lang="en-US" sz="4000" b="1" dirty="0">
                <a:ln w="6350">
                  <a:solidFill>
                    <a:schemeClr val="bg1"/>
                  </a:solidFill>
                </a:ln>
                <a:latin typeface="+mn-lt"/>
              </a:rPr>
              <a:t>   certainty!!!)</a:t>
            </a:r>
            <a:endParaRPr lang="en-US" sz="1600" b="1" dirty="0">
              <a:ln w="6350">
                <a:solidFill>
                  <a:schemeClr val="bg1"/>
                </a:solidFill>
              </a:ln>
              <a:latin typeface="+mn-lt"/>
            </a:endParaRPr>
          </a:p>
          <a:p>
            <a:pPr lvl="1" eaLnBrk="1" fontAlgn="auto" hangingPunct="1">
              <a:spcBef>
                <a:spcPts val="0"/>
              </a:spcBef>
              <a:spcAft>
                <a:spcPts val="0"/>
              </a:spcAft>
              <a:buFont typeface="Arial" pitchFamily="34" charset="0"/>
              <a:buChar char="•"/>
              <a:defRPr/>
            </a:pPr>
            <a:endParaRPr lang="en-US" sz="1600" b="1" dirty="0">
              <a:ln w="6350">
                <a:solidFill>
                  <a:schemeClr val="bg1"/>
                </a:solidFill>
              </a:ln>
              <a:latin typeface="+mn-lt"/>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7"/>
                                        </p:tgtEl>
                                        <p:attrNameLst>
                                          <p:attrName>style.opacity</p:attrName>
                                        </p:attrNameLst>
                                      </p:cBhvr>
                                      <p:to>
                                        <p:strVal val="0.5"/>
                                      </p:to>
                                    </p:set>
                                    <p:animEffect filter="image" prLst="opacity: 0.5">
                                      <p:cBhvr rctx="IE">
                                        <p:cTn id="7" dur="indefinite"/>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louds of Rho Ophiuchi   Cr - Adam Block, KPNO Visitor Program, NOAO, AURA, NS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4"/>
          <p:cNvSpPr txBox="1">
            <a:spLocks noChangeArrowheads="1"/>
          </p:cNvSpPr>
          <p:nvPr/>
        </p:nvSpPr>
        <p:spPr bwMode="auto">
          <a:xfrm>
            <a:off x="381000" y="6019800"/>
            <a:ext cx="838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CLOUDS OF RHO OPHIUCHI -  Credit – Adam Block, KPNO Visitor Program, NOAO, AURA, NSF</a:t>
            </a:r>
          </a:p>
        </p:txBody>
      </p:sp>
      <p:sp>
        <p:nvSpPr>
          <p:cNvPr id="6" name="TextBox 5"/>
          <p:cNvSpPr txBox="1"/>
          <p:nvPr/>
        </p:nvSpPr>
        <p:spPr>
          <a:xfrm>
            <a:off x="267419" y="381001"/>
            <a:ext cx="8773064" cy="5447645"/>
          </a:xfrm>
          <a:prstGeom prst="rect">
            <a:avLst/>
          </a:prstGeom>
          <a:noFill/>
        </p:spPr>
        <p:txBody>
          <a:bodyPr>
            <a:spAutoFit/>
          </a:bodyPr>
          <a:lstStyle/>
          <a:p>
            <a:pPr algn="ctr" eaLnBrk="1" fontAlgn="auto" hangingPunct="1">
              <a:spcBef>
                <a:spcPts val="0"/>
              </a:spcBef>
              <a:spcAft>
                <a:spcPts val="0"/>
              </a:spcAft>
              <a:defRPr/>
            </a:pPr>
            <a:r>
              <a:rPr lang="en-US" sz="4800" b="1" dirty="0">
                <a:ln w="6350">
                  <a:solidFill>
                    <a:schemeClr val="bg1"/>
                  </a:solidFill>
                </a:ln>
                <a:solidFill>
                  <a:srgbClr val="FF0000"/>
                </a:solidFill>
                <a:latin typeface="Book Antiqua" pitchFamily="18" charset="0"/>
              </a:rPr>
              <a:t>BIG BANG BASIC #1</a:t>
            </a:r>
          </a:p>
          <a:p>
            <a:pPr algn="ctr" eaLnBrk="1" fontAlgn="auto" hangingPunct="1">
              <a:spcBef>
                <a:spcPts val="0"/>
              </a:spcBef>
              <a:spcAft>
                <a:spcPts val="0"/>
              </a:spcAft>
              <a:defRPr/>
            </a:pPr>
            <a:endParaRPr lang="en-US" sz="2800" b="1" dirty="0">
              <a:ln w="6350">
                <a:solidFill>
                  <a:schemeClr val="bg1"/>
                </a:solidFill>
              </a:ln>
              <a:solidFill>
                <a:srgbClr val="FF0000"/>
              </a:solidFill>
              <a:latin typeface="Book Antiqua" pitchFamily="18" charset="0"/>
            </a:endParaRPr>
          </a:p>
          <a:p>
            <a:pPr eaLnBrk="1" fontAlgn="auto" hangingPunct="1">
              <a:spcBef>
                <a:spcPts val="0"/>
              </a:spcBef>
              <a:spcAft>
                <a:spcPts val="0"/>
              </a:spcAft>
              <a:defRPr/>
            </a:pPr>
            <a:r>
              <a:rPr lang="en-US" sz="4000" b="1" dirty="0">
                <a:ln w="6350">
                  <a:solidFill>
                    <a:schemeClr val="bg1"/>
                  </a:solidFill>
                </a:ln>
                <a:latin typeface="+mn-lt"/>
              </a:rPr>
              <a:t>Universe’s beginning supported by:</a:t>
            </a:r>
          </a:p>
          <a:p>
            <a:pPr lvl="1" eaLnBrk="1" fontAlgn="auto" hangingPunct="1">
              <a:spcBef>
                <a:spcPts val="0"/>
              </a:spcBef>
              <a:spcAft>
                <a:spcPts val="0"/>
              </a:spcAft>
              <a:buFont typeface="Wingdings" pitchFamily="2" charset="2"/>
              <a:buChar char="§"/>
              <a:defRPr/>
            </a:pPr>
            <a:endParaRPr lang="en-US" sz="1600" b="1" dirty="0">
              <a:ln w="6350">
                <a:solidFill>
                  <a:schemeClr val="bg1"/>
                </a:solidFill>
              </a:ln>
              <a:latin typeface="+mn-lt"/>
            </a:endParaRPr>
          </a:p>
          <a:p>
            <a:pPr lvl="1" eaLnBrk="1" fontAlgn="auto" hangingPunct="1">
              <a:spcBef>
                <a:spcPts val="0"/>
              </a:spcBef>
              <a:spcAft>
                <a:spcPts val="0"/>
              </a:spcAft>
              <a:buFont typeface="Arial" pitchFamily="34" charset="0"/>
              <a:buChar char="•"/>
              <a:defRPr/>
            </a:pPr>
            <a:endParaRPr lang="en-US" sz="1600" b="1" dirty="0">
              <a:ln w="6350">
                <a:solidFill>
                  <a:schemeClr val="bg1"/>
                </a:solidFill>
              </a:ln>
              <a:latin typeface="+mn-lt"/>
            </a:endParaRPr>
          </a:p>
          <a:p>
            <a:pPr lvl="1" eaLnBrk="1" fontAlgn="auto" hangingPunct="1">
              <a:spcBef>
                <a:spcPts val="0"/>
              </a:spcBef>
              <a:spcAft>
                <a:spcPts val="0"/>
              </a:spcAft>
              <a:buFont typeface="Wingdings" pitchFamily="2" charset="2"/>
              <a:buChar char="§"/>
              <a:defRPr/>
            </a:pPr>
            <a:r>
              <a:rPr lang="en-US" sz="4000" b="1" dirty="0">
                <a:ln w="6350">
                  <a:solidFill>
                    <a:schemeClr val="bg1"/>
                  </a:solidFill>
                </a:ln>
                <a:latin typeface="+mn-lt"/>
              </a:rPr>
              <a:t>2nd Law of Thermodynamics – </a:t>
            </a:r>
          </a:p>
          <a:p>
            <a:pPr lvl="1" eaLnBrk="1" fontAlgn="auto" hangingPunct="1">
              <a:spcBef>
                <a:spcPts val="0"/>
              </a:spcBef>
              <a:spcAft>
                <a:spcPts val="0"/>
              </a:spcAft>
              <a:defRPr/>
            </a:pPr>
            <a:r>
              <a:rPr lang="en-US" sz="4000" b="1" dirty="0">
                <a:ln w="6350">
                  <a:solidFill>
                    <a:schemeClr val="bg1"/>
                  </a:solidFill>
                </a:ln>
                <a:latin typeface="+mn-lt"/>
              </a:rPr>
              <a:t>   “everything wears out.”  If 	universe was infinitely old, it 	would have “died” an infinitely 	long time ago.</a:t>
            </a:r>
            <a:endParaRPr lang="en-US" sz="3600" b="1" dirty="0">
              <a:ln w="6350">
                <a:solidFill>
                  <a:schemeClr val="bg1"/>
                </a:solidFill>
              </a:ln>
              <a:latin typeface="+mn-lt"/>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7"/>
                                        </p:tgtEl>
                                        <p:attrNameLst>
                                          <p:attrName>style.opacity</p:attrName>
                                        </p:attrNameLst>
                                      </p:cBhvr>
                                      <p:to>
                                        <p:strVal val="0.5"/>
                                      </p:to>
                                    </p:set>
                                    <p:animEffect filter="image" prLst="opacity: 0.5">
                                      <p:cBhvr rctx="IE">
                                        <p:cTn id="7" dur="indefinite"/>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louds of Rho Ophiuchi   Cr - Adam Block, KPNO Visitor Program, NOAO, AURA, NS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4"/>
          <p:cNvSpPr txBox="1">
            <a:spLocks noChangeArrowheads="1"/>
          </p:cNvSpPr>
          <p:nvPr/>
        </p:nvSpPr>
        <p:spPr bwMode="auto">
          <a:xfrm>
            <a:off x="304800" y="5943600"/>
            <a:ext cx="883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CLOUDS OF RHO OPHIUCHI -  Credit – Adam Block, KPNO Visitor Program, NOAO, AURA, NSF</a:t>
            </a:r>
          </a:p>
        </p:txBody>
      </p:sp>
      <p:sp>
        <p:nvSpPr>
          <p:cNvPr id="6" name="TextBox 5"/>
          <p:cNvSpPr txBox="1"/>
          <p:nvPr/>
        </p:nvSpPr>
        <p:spPr>
          <a:xfrm>
            <a:off x="353683" y="381000"/>
            <a:ext cx="8790316" cy="4401205"/>
          </a:xfrm>
          <a:prstGeom prst="rect">
            <a:avLst/>
          </a:prstGeom>
          <a:noFill/>
        </p:spPr>
        <p:txBody>
          <a:bodyPr>
            <a:spAutoFit/>
          </a:bodyPr>
          <a:lstStyle/>
          <a:p>
            <a:pPr algn="ctr" eaLnBrk="1" fontAlgn="auto" hangingPunct="1">
              <a:spcBef>
                <a:spcPts val="0"/>
              </a:spcBef>
              <a:spcAft>
                <a:spcPts val="0"/>
              </a:spcAft>
              <a:defRPr/>
            </a:pPr>
            <a:r>
              <a:rPr lang="en-US" sz="4800" b="1" dirty="0">
                <a:ln w="6350">
                  <a:solidFill>
                    <a:schemeClr val="bg1"/>
                  </a:solidFill>
                </a:ln>
                <a:solidFill>
                  <a:srgbClr val="FF0000"/>
                </a:solidFill>
                <a:latin typeface="Book Antiqua" pitchFamily="18" charset="0"/>
              </a:rPr>
              <a:t>BIG BANG BASIC #1</a:t>
            </a:r>
          </a:p>
          <a:p>
            <a:pPr eaLnBrk="1" fontAlgn="auto" hangingPunct="1">
              <a:spcBef>
                <a:spcPts val="0"/>
              </a:spcBef>
              <a:spcAft>
                <a:spcPts val="0"/>
              </a:spcAft>
              <a:defRPr/>
            </a:pPr>
            <a:endParaRPr lang="en-US" sz="4000" dirty="0">
              <a:ln w="6350">
                <a:solidFill>
                  <a:schemeClr val="bg1"/>
                </a:solidFill>
              </a:ln>
              <a:solidFill>
                <a:srgbClr val="FF0000"/>
              </a:solidFill>
              <a:latin typeface="+mn-lt"/>
            </a:endParaRPr>
          </a:p>
          <a:p>
            <a:pPr eaLnBrk="1" fontAlgn="auto" hangingPunct="1">
              <a:spcBef>
                <a:spcPts val="0"/>
              </a:spcBef>
              <a:spcAft>
                <a:spcPts val="0"/>
              </a:spcAft>
              <a:defRPr/>
            </a:pPr>
            <a:r>
              <a:rPr lang="en-US" sz="4000" b="1" dirty="0">
                <a:ln w="6350">
                  <a:solidFill>
                    <a:schemeClr val="bg1"/>
                  </a:solidFill>
                </a:ln>
                <a:latin typeface="+mn-lt"/>
              </a:rPr>
              <a:t>Beginning of the universe </a:t>
            </a:r>
          </a:p>
          <a:p>
            <a:pPr eaLnBrk="1" fontAlgn="auto" hangingPunct="1">
              <a:spcBef>
                <a:spcPts val="0"/>
              </a:spcBef>
              <a:spcAft>
                <a:spcPts val="0"/>
              </a:spcAft>
              <a:defRPr/>
            </a:pPr>
            <a:r>
              <a:rPr lang="en-US" sz="4000" b="1" dirty="0">
                <a:ln w="6350">
                  <a:solidFill>
                    <a:schemeClr val="bg1"/>
                  </a:solidFill>
                </a:ln>
                <a:latin typeface="+mn-lt"/>
              </a:rPr>
              <a:t>supported by (continued):</a:t>
            </a:r>
          </a:p>
          <a:p>
            <a:pPr lvl="1" eaLnBrk="1" fontAlgn="auto" hangingPunct="1">
              <a:spcBef>
                <a:spcPts val="0"/>
              </a:spcBef>
              <a:spcAft>
                <a:spcPts val="0"/>
              </a:spcAft>
              <a:buFont typeface="Arial" pitchFamily="34" charset="0"/>
              <a:buChar char="•"/>
              <a:defRPr/>
            </a:pPr>
            <a:r>
              <a:rPr lang="en-US" sz="3200" b="1" dirty="0">
                <a:ln w="6350">
                  <a:solidFill>
                    <a:schemeClr val="bg1"/>
                  </a:solidFill>
                </a:ln>
                <a:latin typeface="+mn-lt"/>
              </a:rPr>
              <a:t>Numerous scientific observations and</a:t>
            </a:r>
          </a:p>
          <a:p>
            <a:pPr lvl="1" eaLnBrk="1" fontAlgn="auto" hangingPunct="1">
              <a:spcBef>
                <a:spcPts val="0"/>
              </a:spcBef>
              <a:spcAft>
                <a:spcPts val="0"/>
              </a:spcAft>
              <a:defRPr/>
            </a:pPr>
            <a:r>
              <a:rPr lang="en-US" sz="3200" b="1" dirty="0">
                <a:ln w="6350">
                  <a:solidFill>
                    <a:schemeClr val="bg1"/>
                  </a:solidFill>
                </a:ln>
                <a:latin typeface="+mn-lt"/>
              </a:rPr>
              <a:t>  experiments</a:t>
            </a:r>
          </a:p>
          <a:p>
            <a:pPr eaLnBrk="1" fontAlgn="auto" hangingPunct="1">
              <a:spcBef>
                <a:spcPts val="0"/>
              </a:spcBef>
              <a:spcAft>
                <a:spcPts val="0"/>
              </a:spcAft>
              <a:defRPr/>
            </a:pPr>
            <a:endParaRPr lang="en-US" sz="4800" dirty="0">
              <a:ln w="6350">
                <a:solidFill>
                  <a:schemeClr val="bg1"/>
                </a:solidFill>
              </a:ln>
              <a:solidFill>
                <a:srgbClr val="FF0000"/>
              </a:solidFill>
              <a:latin typeface="+mn-lt"/>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7"/>
                                        </p:tgtEl>
                                        <p:attrNameLst>
                                          <p:attrName>style.opacity</p:attrName>
                                        </p:attrNameLst>
                                      </p:cBhvr>
                                      <p:to>
                                        <p:strVal val="0.5"/>
                                      </p:to>
                                    </p:set>
                                    <p:animEffect filter="image" prLst="opacity: 0.5">
                                      <p:cBhvr rctx="IE">
                                        <p:cTn id="7" dur="indefinite"/>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695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4"/>
          <p:cNvSpPr txBox="1">
            <a:spLocks noChangeArrowheads="1"/>
          </p:cNvSpPr>
          <p:nvPr/>
        </p:nvSpPr>
        <p:spPr bwMode="auto">
          <a:xfrm>
            <a:off x="533400" y="6019800"/>
            <a:ext cx="800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t>ORION NEBULA -  Credit – NASA, ESA, M. Robberto  (STScI, ESA), The Hubble Space Telescope Orion Treasury project Team</a:t>
            </a:r>
          </a:p>
        </p:txBody>
      </p:sp>
      <p:sp>
        <p:nvSpPr>
          <p:cNvPr id="6" name="TextBox 5"/>
          <p:cNvSpPr txBox="1"/>
          <p:nvPr/>
        </p:nvSpPr>
        <p:spPr>
          <a:xfrm>
            <a:off x="422694" y="381000"/>
            <a:ext cx="8358997" cy="1107996"/>
          </a:xfrm>
          <a:prstGeom prst="rect">
            <a:avLst/>
          </a:prstGeom>
          <a:noFill/>
        </p:spPr>
        <p:txBody>
          <a:bodyPr>
            <a:spAutoFit/>
          </a:bodyPr>
          <a:lstStyle/>
          <a:p>
            <a:pPr algn="ctr" eaLnBrk="1" fontAlgn="auto" hangingPunct="1">
              <a:spcBef>
                <a:spcPts val="0"/>
              </a:spcBef>
              <a:spcAft>
                <a:spcPts val="0"/>
              </a:spcAft>
              <a:defRPr/>
            </a:pPr>
            <a:r>
              <a:rPr lang="en-US" sz="4800" b="1" dirty="0">
                <a:ln w="19050">
                  <a:solidFill>
                    <a:schemeClr val="bg1"/>
                  </a:solidFill>
                </a:ln>
                <a:solidFill>
                  <a:srgbClr val="FF0000"/>
                </a:solidFill>
                <a:latin typeface="Book Antiqua" pitchFamily="18" charset="0"/>
              </a:rPr>
              <a:t>BIG BANG BASIC #1</a:t>
            </a:r>
          </a:p>
          <a:p>
            <a:pPr algn="ctr" eaLnBrk="1" fontAlgn="auto" hangingPunct="1">
              <a:spcBef>
                <a:spcPts val="0"/>
              </a:spcBef>
              <a:spcAft>
                <a:spcPts val="0"/>
              </a:spcAft>
              <a:defRPr/>
            </a:pPr>
            <a:endParaRPr lang="en-US" b="1" dirty="0">
              <a:ln w="19050">
                <a:solidFill>
                  <a:schemeClr val="bg1"/>
                </a:solidFill>
              </a:ln>
              <a:solidFill>
                <a:srgbClr val="FF0000"/>
              </a:solidFill>
              <a:latin typeface="Book Antiqua" pitchFamily="18" charset="0"/>
            </a:endParaRPr>
          </a:p>
        </p:txBody>
      </p:sp>
      <p:sp>
        <p:nvSpPr>
          <p:cNvPr id="7" name="TextBox 6"/>
          <p:cNvSpPr txBox="1"/>
          <p:nvPr/>
        </p:nvSpPr>
        <p:spPr>
          <a:xfrm>
            <a:off x="457200" y="1600200"/>
            <a:ext cx="8264106" cy="1938992"/>
          </a:xfrm>
          <a:prstGeom prst="rect">
            <a:avLst/>
          </a:prstGeom>
          <a:noFill/>
        </p:spPr>
        <p:txBody>
          <a:bodyPr>
            <a:spAutoFit/>
          </a:bodyPr>
          <a:lstStyle/>
          <a:p>
            <a:pPr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latin typeface="+mn-lt"/>
              </a:rPr>
              <a:t>The majority of scientists in the hard sciences are now theists (believe in a creator God)</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Galaxy Group Hickson 44    C&amp;C-MASIL Imaging Tea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04800" y="304800"/>
            <a:ext cx="8548779" cy="6093976"/>
          </a:xfrm>
          <a:prstGeom prst="rect">
            <a:avLst/>
          </a:prstGeom>
          <a:noFill/>
        </p:spPr>
        <p:txBody>
          <a:bodyPr>
            <a:spAutoFit/>
          </a:bodyPr>
          <a:lstStyle/>
          <a:p>
            <a:pPr algn="ctr" eaLnBrk="1" fontAlgn="auto" hangingPunct="1">
              <a:spcBef>
                <a:spcPts val="0"/>
              </a:spcBef>
              <a:spcAft>
                <a:spcPts val="0"/>
              </a:spcAft>
              <a:defRPr/>
            </a:pPr>
            <a:r>
              <a:rPr lang="en-US" sz="4800" b="1" dirty="0">
                <a:ln w="19050">
                  <a:solidFill>
                    <a:schemeClr val="bg1"/>
                  </a:solidFill>
                </a:ln>
                <a:solidFill>
                  <a:srgbClr val="FF0000"/>
                </a:solidFill>
                <a:latin typeface="Book Antiqua" pitchFamily="18" charset="0"/>
              </a:rPr>
              <a:t>BIG BANG BASIC #2</a:t>
            </a:r>
          </a:p>
          <a:p>
            <a:pPr algn="ctr" eaLnBrk="1" fontAlgn="auto" hangingPunct="1">
              <a:spcBef>
                <a:spcPts val="0"/>
              </a:spcBef>
              <a:spcAft>
                <a:spcPts val="0"/>
              </a:spcAft>
              <a:defRPr/>
            </a:pPr>
            <a:endParaRPr lang="en-US" sz="2400" dirty="0">
              <a:latin typeface="+mn-lt"/>
            </a:endParaRPr>
          </a:p>
          <a:p>
            <a:pPr eaLnBrk="1" fontAlgn="auto" hangingPunct="1">
              <a:spcBef>
                <a:spcPts val="0"/>
              </a:spcBef>
              <a:spcAft>
                <a:spcPts val="0"/>
              </a:spcAft>
              <a:buFont typeface="Wingdings" pitchFamily="2" charset="2"/>
              <a:buChar char="§"/>
              <a:defRPr/>
            </a:pPr>
            <a:r>
              <a:rPr lang="en-US" sz="4000" b="1" dirty="0">
                <a:ln w="6350">
                  <a:solidFill>
                    <a:schemeClr val="bg1"/>
                  </a:solidFill>
                </a:ln>
                <a:effectLst>
                  <a:outerShdw blurRad="50800" dist="38100" dir="2700000" algn="tl" rotWithShape="0">
                    <a:prstClr val="black">
                      <a:alpha val="40000"/>
                    </a:prstClr>
                  </a:outerShdw>
                </a:effectLst>
                <a:latin typeface="+mn-lt"/>
              </a:rPr>
              <a:t>The Universe has been expanding</a:t>
            </a:r>
          </a:p>
          <a:p>
            <a:pPr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latin typeface="+mn-lt"/>
              </a:rPr>
              <a:t>   since its creation &amp; will continue to</a:t>
            </a:r>
          </a:p>
          <a:p>
            <a:pPr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latin typeface="+mn-lt"/>
              </a:rPr>
              <a:t>   expand</a:t>
            </a:r>
          </a:p>
          <a:p>
            <a:pPr eaLnBrk="1" fontAlgn="auto" hangingPunct="1">
              <a:spcBef>
                <a:spcPts val="0"/>
              </a:spcBef>
              <a:spcAft>
                <a:spcPts val="0"/>
              </a:spcAft>
              <a:buFont typeface="Arial" pitchFamily="34" charset="0"/>
              <a:buChar char="•"/>
              <a:defRPr/>
            </a:pPr>
            <a:endParaRPr lang="en-US" sz="2000" b="1" dirty="0">
              <a:ln w="6350">
                <a:solidFill>
                  <a:schemeClr val="bg1"/>
                </a:solidFill>
              </a:ln>
              <a:effectLst>
                <a:outerShdw blurRad="50800" dist="38100" dir="2700000" algn="tl" rotWithShape="0">
                  <a:prstClr val="black">
                    <a:alpha val="40000"/>
                  </a:prstClr>
                </a:outerShdw>
              </a:effectLst>
              <a:latin typeface="+mn-lt"/>
            </a:endParaRPr>
          </a:p>
          <a:p>
            <a:pPr eaLnBrk="1" fontAlgn="auto" hangingPunct="1">
              <a:spcBef>
                <a:spcPts val="0"/>
              </a:spcBef>
              <a:spcAft>
                <a:spcPts val="0"/>
              </a:spcAft>
              <a:buFont typeface="Wingdings" pitchFamily="2" charset="2"/>
              <a:buChar char="§"/>
              <a:defRPr/>
            </a:pPr>
            <a:r>
              <a:rPr lang="en-US" sz="4000" b="1" dirty="0">
                <a:ln w="6350">
                  <a:solidFill>
                    <a:schemeClr val="bg1"/>
                  </a:solidFill>
                </a:ln>
                <a:effectLst>
                  <a:outerShdw blurRad="50800" dist="38100" dir="2700000" algn="tl" rotWithShape="0">
                    <a:prstClr val="black">
                      <a:alpha val="40000"/>
                    </a:prstClr>
                  </a:outerShdw>
                </a:effectLst>
                <a:latin typeface="+mn-lt"/>
              </a:rPr>
              <a:t>Past expansion proven by</a:t>
            </a:r>
          </a:p>
          <a:p>
            <a:pPr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latin typeface="+mn-lt"/>
              </a:rPr>
              <a:t>   photographic observations</a:t>
            </a:r>
          </a:p>
          <a:p>
            <a:pPr eaLnBrk="1" fontAlgn="auto" hangingPunct="1">
              <a:spcBef>
                <a:spcPts val="0"/>
              </a:spcBef>
              <a:spcAft>
                <a:spcPts val="0"/>
              </a:spcAft>
              <a:buFont typeface="Arial" pitchFamily="34" charset="0"/>
              <a:buChar char="•"/>
              <a:defRPr/>
            </a:pPr>
            <a:endParaRPr lang="en-US" b="1" dirty="0">
              <a:ln w="6350">
                <a:solidFill>
                  <a:schemeClr val="bg1"/>
                </a:solidFill>
              </a:ln>
              <a:effectLst>
                <a:outerShdw blurRad="50800" dist="38100" dir="2700000" algn="tl" rotWithShape="0">
                  <a:prstClr val="black">
                    <a:alpha val="40000"/>
                  </a:prstClr>
                </a:outerShdw>
              </a:effectLst>
              <a:latin typeface="+mn-lt"/>
            </a:endParaRPr>
          </a:p>
          <a:p>
            <a:pPr eaLnBrk="1" fontAlgn="auto" hangingPunct="1">
              <a:spcBef>
                <a:spcPts val="0"/>
              </a:spcBef>
              <a:spcAft>
                <a:spcPts val="0"/>
              </a:spcAft>
              <a:buFont typeface="Wingdings" pitchFamily="2" charset="2"/>
              <a:buChar char="§"/>
              <a:defRPr/>
            </a:pPr>
            <a:r>
              <a:rPr lang="en-US" sz="4000" b="1" dirty="0">
                <a:ln w="6350">
                  <a:solidFill>
                    <a:schemeClr val="bg1"/>
                  </a:solidFill>
                </a:ln>
                <a:effectLst>
                  <a:outerShdw blurRad="50800" dist="38100" dir="2700000" algn="tl" rotWithShape="0">
                    <a:prstClr val="black">
                      <a:alpha val="40000"/>
                    </a:prstClr>
                  </a:outerShdw>
                </a:effectLst>
                <a:latin typeface="+mn-lt"/>
              </a:rPr>
              <a:t>Future expansion - not enough </a:t>
            </a:r>
          </a:p>
          <a:p>
            <a:pPr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latin typeface="+mn-lt"/>
              </a:rPr>
              <a:t>   matter to stop it &amp; is speeding up</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6713" cy="695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27804" y="457200"/>
            <a:ext cx="8511396" cy="6740307"/>
          </a:xfrm>
          <a:prstGeom prst="rect">
            <a:avLst/>
          </a:prstGeom>
          <a:noFill/>
        </p:spPr>
        <p:txBody>
          <a:bodyPr>
            <a:spAutoFit/>
          </a:bodyPr>
          <a:lstStyle/>
          <a:p>
            <a:pPr algn="ctr" eaLnBrk="1" fontAlgn="auto" hangingPunct="1">
              <a:spcBef>
                <a:spcPts val="0"/>
              </a:spcBef>
              <a:spcAft>
                <a:spcPts val="0"/>
              </a:spcAft>
              <a:defRPr/>
            </a:pPr>
            <a:r>
              <a:rPr lang="en-US" sz="4800" b="1" dirty="0">
                <a:ln w="19050">
                  <a:solidFill>
                    <a:schemeClr val="bg1"/>
                  </a:solidFill>
                </a:ln>
                <a:solidFill>
                  <a:srgbClr val="FF0000"/>
                </a:solidFill>
                <a:latin typeface="Book Antiqua" pitchFamily="18" charset="0"/>
              </a:rPr>
              <a:t>BIG BANG BASIC #3</a:t>
            </a:r>
          </a:p>
          <a:p>
            <a:pPr algn="ctr" eaLnBrk="1" fontAlgn="auto" hangingPunct="1">
              <a:spcBef>
                <a:spcPts val="0"/>
              </a:spcBef>
              <a:spcAft>
                <a:spcPts val="0"/>
              </a:spcAft>
              <a:defRPr/>
            </a:pPr>
            <a:endParaRPr lang="en-US" sz="2400" b="1" dirty="0">
              <a:ln w="19050">
                <a:solidFill>
                  <a:schemeClr val="bg1"/>
                </a:solidFill>
              </a:ln>
              <a:solidFill>
                <a:srgbClr val="FF0000"/>
              </a:solidFill>
              <a:latin typeface="Book Antiqua" pitchFamily="18" charset="0"/>
            </a:endParaRPr>
          </a:p>
          <a:p>
            <a:pPr eaLnBrk="1" fontAlgn="auto" hangingPunct="1">
              <a:spcBef>
                <a:spcPts val="0"/>
              </a:spcBef>
              <a:spcAft>
                <a:spcPts val="0"/>
              </a:spcAft>
              <a:defRPr/>
            </a:pPr>
            <a:r>
              <a:rPr lang="en-US" sz="4000" b="1" dirty="0">
                <a:ln w="6350">
                  <a:solidFill>
                    <a:schemeClr val="bg1"/>
                  </a:solidFill>
                </a:ln>
                <a:solidFill>
                  <a:srgbClr val="F8F8F8"/>
                </a:solidFill>
                <a:effectLst>
                  <a:outerShdw blurRad="50800" dist="38100" dir="2700000" algn="tl" rotWithShape="0">
                    <a:prstClr val="black">
                      <a:alpha val="40000"/>
                    </a:prstClr>
                  </a:outerShdw>
                </a:effectLst>
                <a:latin typeface="+mn-lt"/>
              </a:rPr>
              <a:t>The Universe is wearing out, growing old, and it will die </a:t>
            </a:r>
          </a:p>
          <a:p>
            <a:pPr lvl="1" eaLnBrk="1" fontAlgn="auto" hangingPunct="1">
              <a:spcBef>
                <a:spcPts val="0"/>
              </a:spcBef>
              <a:spcAft>
                <a:spcPts val="0"/>
              </a:spcAft>
              <a:buFont typeface="Wingdings" pitchFamily="2" charset="2"/>
              <a:buChar char="§"/>
              <a:defRPr/>
            </a:pPr>
            <a:r>
              <a:rPr lang="en-US" sz="4000" b="1" dirty="0">
                <a:ln w="6350">
                  <a:solidFill>
                    <a:schemeClr val="bg1"/>
                  </a:solidFill>
                </a:ln>
                <a:solidFill>
                  <a:srgbClr val="F8F8F8"/>
                </a:solidFill>
                <a:effectLst>
                  <a:outerShdw blurRad="50800" dist="38100" dir="2700000" algn="tl" rotWithShape="0">
                    <a:prstClr val="black">
                      <a:alpha val="40000"/>
                    </a:prstClr>
                  </a:outerShdw>
                </a:effectLst>
                <a:latin typeface="+mn-lt"/>
              </a:rPr>
              <a:t>“Die” = heat death - increasing </a:t>
            </a:r>
          </a:p>
          <a:p>
            <a:pPr lvl="1" eaLnBrk="1" fontAlgn="auto" hangingPunct="1">
              <a:spcBef>
                <a:spcPts val="0"/>
              </a:spcBef>
              <a:spcAft>
                <a:spcPts val="0"/>
              </a:spcAft>
              <a:defRPr/>
            </a:pPr>
            <a:r>
              <a:rPr lang="en-US" sz="4000" b="1" dirty="0">
                <a:ln w="6350">
                  <a:solidFill>
                    <a:schemeClr val="bg1"/>
                  </a:solidFill>
                </a:ln>
                <a:solidFill>
                  <a:srgbClr val="F8F8F8"/>
                </a:solidFill>
                <a:effectLst>
                  <a:outerShdw blurRad="50800" dist="38100" dir="2700000" algn="tl" rotWithShape="0">
                    <a:prstClr val="black">
                      <a:alpha val="40000"/>
                    </a:prstClr>
                  </a:outerShdw>
                </a:effectLst>
                <a:latin typeface="+mn-lt"/>
              </a:rPr>
              <a:t>   </a:t>
            </a:r>
            <a:r>
              <a:rPr lang="en-US" sz="4000" b="1" dirty="0" err="1">
                <a:ln w="6350">
                  <a:solidFill>
                    <a:schemeClr val="bg1"/>
                  </a:solidFill>
                </a:ln>
                <a:solidFill>
                  <a:srgbClr val="F8F8F8"/>
                </a:solidFill>
                <a:effectLst>
                  <a:outerShdw blurRad="50800" dist="38100" dir="2700000" algn="tl" rotWithShape="0">
                    <a:prstClr val="black">
                      <a:alpha val="40000"/>
                    </a:prstClr>
                  </a:outerShdw>
                </a:effectLst>
                <a:latin typeface="+mn-lt"/>
              </a:rPr>
              <a:t>entrophy</a:t>
            </a:r>
            <a:r>
              <a:rPr lang="en-US" sz="4000" b="1" dirty="0">
                <a:ln w="6350">
                  <a:solidFill>
                    <a:schemeClr val="bg1"/>
                  </a:solidFill>
                </a:ln>
                <a:solidFill>
                  <a:srgbClr val="F8F8F8"/>
                </a:solidFill>
                <a:effectLst>
                  <a:outerShdw blurRad="50800" dist="38100" dir="2700000" algn="tl" rotWithShape="0">
                    <a:prstClr val="black">
                      <a:alpha val="40000"/>
                    </a:prstClr>
                  </a:outerShdw>
                </a:effectLst>
                <a:latin typeface="+mn-lt"/>
              </a:rPr>
              <a:t>, resulting in no more</a:t>
            </a:r>
          </a:p>
          <a:p>
            <a:pPr lvl="1" eaLnBrk="1" fontAlgn="auto" hangingPunct="1">
              <a:spcBef>
                <a:spcPts val="0"/>
              </a:spcBef>
              <a:spcAft>
                <a:spcPts val="0"/>
              </a:spcAft>
              <a:defRPr/>
            </a:pPr>
            <a:r>
              <a:rPr lang="en-US" sz="4000" b="1" dirty="0">
                <a:ln w="6350">
                  <a:solidFill>
                    <a:schemeClr val="bg1"/>
                  </a:solidFill>
                </a:ln>
                <a:solidFill>
                  <a:srgbClr val="F8F8F8"/>
                </a:solidFill>
                <a:effectLst>
                  <a:outerShdw blurRad="50800" dist="38100" dir="2700000" algn="tl" rotWithShape="0">
                    <a:prstClr val="black">
                      <a:alpha val="40000"/>
                    </a:prstClr>
                  </a:outerShdw>
                </a:effectLst>
                <a:latin typeface="+mn-lt"/>
              </a:rPr>
              <a:t>   usable energy &amp; death of all life</a:t>
            </a:r>
          </a:p>
          <a:p>
            <a:pPr lvl="1" eaLnBrk="1" fontAlgn="auto" hangingPunct="1">
              <a:spcBef>
                <a:spcPts val="0"/>
              </a:spcBef>
              <a:spcAft>
                <a:spcPts val="0"/>
              </a:spcAft>
              <a:buFont typeface="Wingdings" pitchFamily="2" charset="2"/>
              <a:buChar char="§"/>
              <a:defRPr/>
            </a:pPr>
            <a:r>
              <a:rPr lang="en-US" sz="4000" b="1" dirty="0">
                <a:ln w="6350">
                  <a:solidFill>
                    <a:schemeClr val="bg1"/>
                  </a:solidFill>
                </a:ln>
                <a:solidFill>
                  <a:srgbClr val="F8F8F8"/>
                </a:solidFill>
                <a:effectLst>
                  <a:outerShdw blurRad="50800" dist="38100" dir="2700000" algn="tl" rotWithShape="0">
                    <a:prstClr val="black">
                      <a:alpha val="40000"/>
                    </a:prstClr>
                  </a:outerShdw>
                </a:effectLst>
                <a:latin typeface="+mn-lt"/>
              </a:rPr>
              <a:t>2</a:t>
            </a:r>
            <a:r>
              <a:rPr lang="en-US" sz="4000" b="1" baseline="30000" dirty="0">
                <a:ln w="6350">
                  <a:solidFill>
                    <a:schemeClr val="bg1"/>
                  </a:solidFill>
                </a:ln>
                <a:solidFill>
                  <a:srgbClr val="F8F8F8"/>
                </a:solidFill>
                <a:effectLst>
                  <a:outerShdw blurRad="50800" dist="38100" dir="2700000" algn="tl" rotWithShape="0">
                    <a:prstClr val="black">
                      <a:alpha val="40000"/>
                    </a:prstClr>
                  </a:outerShdw>
                </a:effectLst>
                <a:latin typeface="+mn-lt"/>
              </a:rPr>
              <a:t>nd</a:t>
            </a:r>
            <a:r>
              <a:rPr lang="en-US" sz="4000" b="1" dirty="0">
                <a:ln w="6350">
                  <a:solidFill>
                    <a:schemeClr val="bg1"/>
                  </a:solidFill>
                </a:ln>
                <a:solidFill>
                  <a:srgbClr val="F8F8F8"/>
                </a:solidFill>
                <a:effectLst>
                  <a:outerShdw blurRad="50800" dist="38100" dir="2700000" algn="tl" rotWithShape="0">
                    <a:prstClr val="black">
                      <a:alpha val="40000"/>
                    </a:prstClr>
                  </a:outerShdw>
                </a:effectLst>
                <a:latin typeface="+mn-lt"/>
              </a:rPr>
              <a:t> Law of Thermodynamics</a:t>
            </a:r>
          </a:p>
          <a:p>
            <a:pPr lvl="1" eaLnBrk="1" fontAlgn="auto" hangingPunct="1">
              <a:spcBef>
                <a:spcPts val="0"/>
              </a:spcBef>
              <a:spcAft>
                <a:spcPts val="0"/>
              </a:spcAft>
              <a:defRPr/>
            </a:pPr>
            <a:r>
              <a:rPr lang="en-US" sz="4000" b="1" dirty="0">
                <a:ln w="6350">
                  <a:solidFill>
                    <a:schemeClr val="bg1"/>
                  </a:solidFill>
                </a:ln>
                <a:solidFill>
                  <a:srgbClr val="F8F8F8"/>
                </a:solidFill>
                <a:effectLst>
                  <a:outerShdw blurRad="50800" dist="38100" dir="2700000" algn="tl" rotWithShape="0">
                    <a:prstClr val="black">
                      <a:alpha val="40000"/>
                    </a:prstClr>
                  </a:outerShdw>
                </a:effectLst>
                <a:latin typeface="+mn-lt"/>
              </a:rPr>
              <a:t>  (defined earlier) requires the</a:t>
            </a:r>
          </a:p>
          <a:p>
            <a:pPr lvl="1" eaLnBrk="1" fontAlgn="auto" hangingPunct="1">
              <a:spcBef>
                <a:spcPts val="0"/>
              </a:spcBef>
              <a:spcAft>
                <a:spcPts val="0"/>
              </a:spcAft>
              <a:defRPr/>
            </a:pPr>
            <a:r>
              <a:rPr lang="en-US" sz="4000" b="1" dirty="0">
                <a:ln w="6350">
                  <a:solidFill>
                    <a:schemeClr val="bg1"/>
                  </a:solidFill>
                </a:ln>
                <a:solidFill>
                  <a:srgbClr val="F8F8F8"/>
                </a:solidFill>
                <a:effectLst>
                  <a:outerShdw blurRad="50800" dist="38100" dir="2700000" algn="tl" rotWithShape="0">
                    <a:prstClr val="black">
                      <a:alpha val="40000"/>
                    </a:prstClr>
                  </a:outerShdw>
                </a:effectLst>
                <a:latin typeface="+mn-lt"/>
              </a:rPr>
              <a:t>  Universe’s death.</a:t>
            </a:r>
          </a:p>
          <a:p>
            <a:pPr algn="ctr" eaLnBrk="1" fontAlgn="auto" hangingPunct="1">
              <a:spcBef>
                <a:spcPts val="0"/>
              </a:spcBef>
              <a:spcAft>
                <a:spcPts val="0"/>
              </a:spcAft>
              <a:defRPr/>
            </a:pPr>
            <a:endParaRPr lang="en-US" sz="4000" b="1" dirty="0">
              <a:ln w="19050">
                <a:solidFill>
                  <a:schemeClr val="bg1"/>
                </a:solidFill>
              </a:ln>
              <a:solidFill>
                <a:srgbClr val="FFFF00"/>
              </a:solidFill>
              <a:latin typeface="+mn-lt"/>
            </a:endParaRPr>
          </a:p>
        </p:txBody>
      </p:sp>
      <p:sp>
        <p:nvSpPr>
          <p:cNvPr id="4" name="TextBox 3"/>
          <p:cNvSpPr txBox="1"/>
          <p:nvPr/>
        </p:nvSpPr>
        <p:spPr>
          <a:xfrm>
            <a:off x="6858000" y="5943600"/>
            <a:ext cx="2286000" cy="646331"/>
          </a:xfrm>
          <a:prstGeom prst="rect">
            <a:avLst/>
          </a:prstGeom>
          <a:noFill/>
        </p:spPr>
        <p:txBody>
          <a:bodyPr>
            <a:spAutoFit/>
          </a:bodyPr>
          <a:lstStyle/>
          <a:p>
            <a:pPr eaLnBrk="1" fontAlgn="auto" hangingPunct="1">
              <a:spcBef>
                <a:spcPts val="0"/>
              </a:spcBef>
              <a:spcAft>
                <a:spcPts val="0"/>
              </a:spcAft>
              <a:defRPr/>
            </a:pPr>
            <a:r>
              <a:rPr lang="en-US" b="1" dirty="0">
                <a:ln w="9525">
                  <a:solidFill>
                    <a:schemeClr val="bg1"/>
                  </a:solidFill>
                </a:ln>
                <a:solidFill>
                  <a:srgbClr val="FFFF00"/>
                </a:solidFill>
                <a:latin typeface="+mn-lt"/>
              </a:rPr>
              <a:t>CONSTELLATION SAGISTARIUS</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4098"/>
                                        </p:tgtEl>
                                        <p:attrNameLst>
                                          <p:attrName>style.opacity</p:attrName>
                                        </p:attrNameLst>
                                      </p:cBhvr>
                                      <p:to>
                                        <p:strVal val="0.5"/>
                                      </p:to>
                                    </p:set>
                                    <p:animEffect filter="image" prLst="opacity: 0.5">
                                      <p:cBhvr rctx="IE">
                                        <p:cTn id="7" dur="indefinite"/>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577850" y="685800"/>
            <a:ext cx="808355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sz="4800"/>
              <a:t>BIBLE BASICS ON COSMOLOGY</a:t>
            </a:r>
          </a:p>
          <a:p>
            <a:pPr algn="ctr" eaLnBrk="1" hangingPunct="1"/>
            <a:endParaRPr lang="en-US" sz="4000"/>
          </a:p>
          <a:p>
            <a:pPr algn="ctr" eaLnBrk="1" hangingPunct="1"/>
            <a:r>
              <a:rPr lang="en-US" sz="4000"/>
              <a:t>What does the Bible have to say regarding the points just covered under the Big Bang?</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152400" y="609600"/>
            <a:ext cx="88392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sz="4800"/>
              <a:t>BIBLE BASIC #1</a:t>
            </a:r>
          </a:p>
          <a:p>
            <a:pPr algn="ctr" eaLnBrk="1" hangingPunct="1"/>
            <a:endParaRPr lang="en-US" sz="4000"/>
          </a:p>
          <a:p>
            <a:pPr eaLnBrk="1" hangingPunct="1"/>
            <a:endParaRPr lang="en-US" sz="4000"/>
          </a:p>
        </p:txBody>
      </p:sp>
      <p:pic>
        <p:nvPicPr>
          <p:cNvPr id="29699" name="Picture 2" descr="Vela Supernova Remnant in Visible Light     Cr-Digitized Sky Survey, ESA, ESO, NASA  FITS Liberator,  Color cOMPOSITE-dAVID dE mARTIN (sKYFACTOR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3" y="-7938"/>
            <a:ext cx="9247188" cy="6883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Box 4"/>
          <p:cNvSpPr txBox="1">
            <a:spLocks noChangeArrowheads="1"/>
          </p:cNvSpPr>
          <p:nvPr/>
        </p:nvSpPr>
        <p:spPr bwMode="auto">
          <a:xfrm>
            <a:off x="457200" y="5867400"/>
            <a:ext cx="838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t>VELA SUPERNOVA REMNANT:   Credit-Digitized Sky Survey, ESA, ESO, NASA, FITS Liberator; Color Composite-David De Martin (Skyfactory)</a:t>
            </a:r>
          </a:p>
        </p:txBody>
      </p:sp>
      <p:sp>
        <p:nvSpPr>
          <p:cNvPr id="6" name="TextBox 5"/>
          <p:cNvSpPr txBox="1"/>
          <p:nvPr/>
        </p:nvSpPr>
        <p:spPr>
          <a:xfrm>
            <a:off x="379562" y="533400"/>
            <a:ext cx="8514272" cy="5139869"/>
          </a:xfrm>
          <a:prstGeom prst="rect">
            <a:avLst/>
          </a:prstGeom>
          <a:noFill/>
        </p:spPr>
        <p:txBody>
          <a:bodyPr>
            <a:spAutoFit/>
          </a:bodyPr>
          <a:lstStyle/>
          <a:p>
            <a:pPr algn="ctr" eaLnBrk="1" fontAlgn="auto" hangingPunct="1">
              <a:spcBef>
                <a:spcPts val="0"/>
              </a:spcBef>
              <a:spcAft>
                <a:spcPts val="0"/>
              </a:spcAft>
              <a:defRPr/>
            </a:pPr>
            <a:r>
              <a:rPr lang="en-US" sz="4800" b="1" dirty="0">
                <a:ln w="19050">
                  <a:solidFill>
                    <a:schemeClr val="bg1"/>
                  </a:solidFill>
                </a:ln>
                <a:solidFill>
                  <a:srgbClr val="FF0000"/>
                </a:solidFill>
                <a:latin typeface="Book Antiqua" pitchFamily="18" charset="0"/>
              </a:rPr>
              <a:t>BIBLE BASIC #1</a:t>
            </a:r>
          </a:p>
          <a:p>
            <a:pPr algn="ctr" eaLnBrk="1" fontAlgn="auto" hangingPunct="1">
              <a:spcBef>
                <a:spcPts val="0"/>
              </a:spcBef>
              <a:spcAft>
                <a:spcPts val="0"/>
              </a:spcAft>
              <a:defRPr/>
            </a:pPr>
            <a:endParaRPr lang="en-US" sz="4000" dirty="0">
              <a:latin typeface="+mn-lt"/>
            </a:endParaRPr>
          </a:p>
          <a:p>
            <a:pPr algn="ctr"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latin typeface="+mn-lt"/>
              </a:rPr>
              <a:t>The universe (all space, time, energy and matter) had a beginning!</a:t>
            </a:r>
          </a:p>
          <a:p>
            <a:pPr eaLnBrk="1" fontAlgn="auto" hangingPunct="1">
              <a:spcBef>
                <a:spcPts val="0"/>
              </a:spcBef>
              <a:spcAft>
                <a:spcPts val="0"/>
              </a:spcAft>
              <a:defRPr/>
            </a:pPr>
            <a:endParaRPr lang="en-US" sz="4000" b="1" dirty="0">
              <a:ln w="6350">
                <a:solidFill>
                  <a:schemeClr val="bg1"/>
                </a:solidFill>
              </a:ln>
              <a:effectLst>
                <a:outerShdw blurRad="50800" dist="38100" dir="2700000" algn="tl" rotWithShape="0">
                  <a:prstClr val="black">
                    <a:alpha val="40000"/>
                  </a:prstClr>
                </a:outerShdw>
              </a:effectLst>
              <a:latin typeface="+mn-lt"/>
            </a:endParaRPr>
          </a:p>
          <a:p>
            <a:pPr algn="ctr"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latin typeface="+mn-lt"/>
              </a:rPr>
              <a:t>God, Who has always existed, is the “causing agent” Who created the universe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x Power\AppData\Local\Microsoft\Windows\Temporary Internet Files\Content.IE5\RBJPYQZ6\MPj0401179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9575" cy="693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86596" y="381000"/>
            <a:ext cx="8100204" cy="6247864"/>
          </a:xfrm>
          <a:prstGeom prst="rect">
            <a:avLst/>
          </a:prstGeom>
          <a:noFill/>
        </p:spPr>
        <p:txBody>
          <a:bodyPr>
            <a:spAutoFit/>
          </a:bodyPr>
          <a:lstStyle/>
          <a:p>
            <a:pPr eaLnBrk="1" fontAlgn="auto" hangingPunct="1">
              <a:spcBef>
                <a:spcPts val="0"/>
              </a:spcBef>
              <a:spcAft>
                <a:spcPts val="0"/>
              </a:spcAft>
              <a:defRPr/>
            </a:pPr>
            <a:r>
              <a:rPr lang="en-US" sz="4000" b="1" dirty="0">
                <a:ln w="6350">
                  <a:solidFill>
                    <a:schemeClr val="bg1"/>
                  </a:solidFill>
                </a:ln>
                <a:solidFill>
                  <a:srgbClr val="FF0000"/>
                </a:solidFill>
                <a:latin typeface="ITC Zapf Chancery" pitchFamily="66" charset="0"/>
              </a:rPr>
              <a:t>GENESIS 1:1 - </a:t>
            </a:r>
            <a:r>
              <a:rPr lang="en-US" sz="4000" b="1" dirty="0">
                <a:ln w="6350">
                  <a:solidFill>
                    <a:schemeClr val="bg1"/>
                  </a:solidFill>
                </a:ln>
                <a:solidFill>
                  <a:srgbClr val="FFC000"/>
                </a:solidFill>
                <a:latin typeface="ITC Zapf Chancery" pitchFamily="66" charset="0"/>
              </a:rPr>
              <a:t>In the beginning, God created (“</a:t>
            </a:r>
            <a:r>
              <a:rPr lang="en-US" sz="4000" b="1" dirty="0" err="1">
                <a:ln w="6350">
                  <a:solidFill>
                    <a:schemeClr val="bg1"/>
                  </a:solidFill>
                </a:ln>
                <a:solidFill>
                  <a:srgbClr val="FFC000"/>
                </a:solidFill>
                <a:latin typeface="ITC Zapf Chancery" pitchFamily="66" charset="0"/>
              </a:rPr>
              <a:t>bara</a:t>
            </a:r>
            <a:r>
              <a:rPr lang="en-US" sz="4000" b="1" dirty="0">
                <a:ln w="6350">
                  <a:solidFill>
                    <a:schemeClr val="bg1"/>
                  </a:solidFill>
                </a:ln>
                <a:solidFill>
                  <a:srgbClr val="FFC000"/>
                </a:solidFill>
                <a:latin typeface="ITC Zapf Chancery" pitchFamily="66" charset="0"/>
              </a:rPr>
              <a:t>”) the heavens (“</a:t>
            </a:r>
            <a:r>
              <a:rPr lang="en-US" sz="4000" b="1" dirty="0" err="1">
                <a:ln w="6350">
                  <a:solidFill>
                    <a:schemeClr val="bg1"/>
                  </a:solidFill>
                </a:ln>
                <a:solidFill>
                  <a:srgbClr val="FFC000"/>
                </a:solidFill>
                <a:latin typeface="ITC Zapf Chancery" pitchFamily="66" charset="0"/>
              </a:rPr>
              <a:t>hashamayin</a:t>
            </a:r>
            <a:r>
              <a:rPr lang="en-US" sz="4000" b="1" dirty="0">
                <a:ln w="6350">
                  <a:solidFill>
                    <a:schemeClr val="bg1"/>
                  </a:solidFill>
                </a:ln>
                <a:solidFill>
                  <a:srgbClr val="FFC000"/>
                </a:solidFill>
                <a:latin typeface="ITC Zapf Chancery" pitchFamily="66" charset="0"/>
              </a:rPr>
              <a:t> we ha `</a:t>
            </a:r>
            <a:r>
              <a:rPr lang="en-US" sz="4000" b="1" dirty="0" err="1">
                <a:ln w="6350">
                  <a:solidFill>
                    <a:schemeClr val="bg1"/>
                  </a:solidFill>
                </a:ln>
                <a:solidFill>
                  <a:srgbClr val="FFC000"/>
                </a:solidFill>
                <a:latin typeface="ITC Zapf Chancery" pitchFamily="66" charset="0"/>
              </a:rPr>
              <a:t>erets</a:t>
            </a:r>
            <a:r>
              <a:rPr lang="en-US" sz="4000" b="1" dirty="0">
                <a:ln w="6350">
                  <a:solidFill>
                    <a:schemeClr val="bg1"/>
                  </a:solidFill>
                </a:ln>
                <a:solidFill>
                  <a:srgbClr val="FFC000"/>
                </a:solidFill>
                <a:latin typeface="ITC Zapf Chancery" pitchFamily="66" charset="0"/>
              </a:rPr>
              <a:t>”) and the earth…</a:t>
            </a:r>
          </a:p>
          <a:p>
            <a:pPr eaLnBrk="1" fontAlgn="auto" hangingPunct="1">
              <a:spcBef>
                <a:spcPts val="0"/>
              </a:spcBef>
              <a:spcAft>
                <a:spcPts val="0"/>
              </a:spcAft>
              <a:defRPr/>
            </a:pPr>
            <a:endParaRPr lang="en-US" sz="4000" dirty="0">
              <a:latin typeface="+mn-lt"/>
            </a:endParaRPr>
          </a:p>
          <a:p>
            <a:pPr eaLnBrk="1" fontAlgn="auto" hangingPunct="1">
              <a:spcBef>
                <a:spcPts val="0"/>
              </a:spcBef>
              <a:spcAft>
                <a:spcPts val="0"/>
              </a:spcAft>
              <a:defRPr/>
            </a:pPr>
            <a:r>
              <a:rPr lang="en-US" sz="4000" b="1" dirty="0">
                <a:ln w="19050">
                  <a:solidFill>
                    <a:schemeClr val="tx1"/>
                  </a:solidFill>
                </a:ln>
                <a:solidFill>
                  <a:srgbClr val="FF0000"/>
                </a:solidFill>
                <a:effectLst>
                  <a:outerShdw blurRad="38100" dist="38100" dir="2700000" algn="tl">
                    <a:srgbClr val="000000">
                      <a:alpha val="43137"/>
                    </a:srgbClr>
                  </a:outerShdw>
                </a:effectLst>
                <a:latin typeface="+mn-lt"/>
              </a:rPr>
              <a:t>“Bara” means to create something new, something that did not exist before.  “</a:t>
            </a:r>
            <a:r>
              <a:rPr lang="en-US" sz="4000" b="1" dirty="0" err="1">
                <a:ln w="19050">
                  <a:solidFill>
                    <a:schemeClr val="tx1"/>
                  </a:solidFill>
                </a:ln>
                <a:solidFill>
                  <a:srgbClr val="FF0000"/>
                </a:solidFill>
                <a:effectLst>
                  <a:outerShdw blurRad="38100" dist="38100" dir="2700000" algn="tl">
                    <a:srgbClr val="000000">
                      <a:alpha val="43137"/>
                    </a:srgbClr>
                  </a:outerShdw>
                </a:effectLst>
                <a:latin typeface="+mn-lt"/>
              </a:rPr>
              <a:t>Hashamayin</a:t>
            </a:r>
            <a:r>
              <a:rPr lang="en-US" sz="4000" b="1" dirty="0">
                <a:ln w="19050">
                  <a:solidFill>
                    <a:schemeClr val="tx1"/>
                  </a:solidFill>
                </a:ln>
                <a:solidFill>
                  <a:srgbClr val="FF0000"/>
                </a:solidFill>
                <a:effectLst>
                  <a:outerShdw blurRad="38100" dist="38100" dir="2700000" algn="tl">
                    <a:srgbClr val="000000">
                      <a:alpha val="43137"/>
                    </a:srgbClr>
                  </a:outerShdw>
                </a:effectLst>
                <a:latin typeface="+mn-lt"/>
              </a:rPr>
              <a:t> we ha `</a:t>
            </a:r>
            <a:r>
              <a:rPr lang="en-US" sz="4000" b="1" dirty="0" err="1">
                <a:ln w="19050">
                  <a:solidFill>
                    <a:schemeClr val="tx1"/>
                  </a:solidFill>
                </a:ln>
                <a:solidFill>
                  <a:srgbClr val="FF0000"/>
                </a:solidFill>
                <a:effectLst>
                  <a:outerShdw blurRad="38100" dist="38100" dir="2700000" algn="tl">
                    <a:srgbClr val="000000">
                      <a:alpha val="43137"/>
                    </a:srgbClr>
                  </a:outerShdw>
                </a:effectLst>
                <a:latin typeface="+mn-lt"/>
              </a:rPr>
              <a:t>erets</a:t>
            </a:r>
            <a:r>
              <a:rPr lang="en-US" sz="4000" b="1" dirty="0">
                <a:ln w="19050">
                  <a:solidFill>
                    <a:schemeClr val="tx1"/>
                  </a:solidFill>
                </a:ln>
                <a:solidFill>
                  <a:srgbClr val="FF0000"/>
                </a:solidFill>
                <a:effectLst>
                  <a:outerShdw blurRad="38100" dist="38100" dir="2700000" algn="tl">
                    <a:srgbClr val="000000">
                      <a:alpha val="43137"/>
                    </a:srgbClr>
                  </a:outerShdw>
                </a:effectLst>
                <a:latin typeface="+mn-lt"/>
              </a:rPr>
              <a:t>” means </a:t>
            </a:r>
            <a:r>
              <a:rPr lang="en-US" sz="4000" b="1" dirty="0" err="1">
                <a:ln w="19050">
                  <a:solidFill>
                    <a:schemeClr val="tx1"/>
                  </a:solidFill>
                </a:ln>
                <a:solidFill>
                  <a:srgbClr val="FF0000"/>
                </a:solidFill>
                <a:effectLst>
                  <a:outerShdw blurRad="38100" dist="38100" dir="2700000" algn="tl">
                    <a:srgbClr val="000000">
                      <a:alpha val="43137"/>
                    </a:srgbClr>
                  </a:outerShdw>
                </a:effectLst>
                <a:latin typeface="+mn-lt"/>
              </a:rPr>
              <a:t>everthing</a:t>
            </a:r>
            <a:r>
              <a:rPr lang="en-US" sz="4000" b="1" dirty="0">
                <a:ln w="19050">
                  <a:solidFill>
                    <a:schemeClr val="tx1"/>
                  </a:solidFill>
                </a:ln>
                <a:solidFill>
                  <a:srgbClr val="FF0000"/>
                </a:solidFill>
                <a:effectLst>
                  <a:outerShdw blurRad="38100" dist="38100" dir="2700000" algn="tl">
                    <a:srgbClr val="000000">
                      <a:alpha val="43137"/>
                    </a:srgbClr>
                  </a:outerShdw>
                </a:effectLst>
                <a:latin typeface="+mn-lt"/>
              </a:rPr>
              <a:t>…all space, time, energy, and matter.</a:t>
            </a:r>
            <a:endParaRPr lang="en-US" sz="4000" dirty="0">
              <a:ln w="19050">
                <a:solidFill>
                  <a:schemeClr val="tx1"/>
                </a:solidFill>
              </a:ln>
              <a:solidFill>
                <a:srgbClr val="FF0000"/>
              </a:solidFill>
              <a:effectLst>
                <a:outerShdw blurRad="38100" dist="38100" dir="2700000" algn="tl">
                  <a:srgbClr val="000000">
                    <a:alpha val="43137"/>
                  </a:srgbClr>
                </a:outerShdw>
              </a:effectLst>
              <a:latin typeface="+mn-lt"/>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ngc2264_spitz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964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066800" y="4343400"/>
            <a:ext cx="3962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sz="4800"/>
              <a:t>the heavens</a:t>
            </a:r>
          </a:p>
        </p:txBody>
      </p:sp>
    </p:spTree>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x Power\AppData\Local\Microsoft\Windows\Temporary Internet Files\Content.IE5\RBJPYQZ6\MPj0401179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34925"/>
            <a:ext cx="9282113" cy="694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7200" y="609600"/>
            <a:ext cx="8358996" cy="4647426"/>
          </a:xfrm>
          <a:prstGeom prst="rect">
            <a:avLst/>
          </a:prstGeom>
          <a:noFill/>
        </p:spPr>
        <p:txBody>
          <a:bodyPr>
            <a:spAutoFit/>
          </a:bodyPr>
          <a:lstStyle/>
          <a:p>
            <a:pPr eaLnBrk="1" fontAlgn="auto" hangingPunct="1">
              <a:spcBef>
                <a:spcPts val="0"/>
              </a:spcBef>
              <a:spcAft>
                <a:spcPts val="0"/>
              </a:spcAft>
              <a:defRPr/>
            </a:pPr>
            <a:r>
              <a:rPr lang="en-US" sz="4800" dirty="0">
                <a:solidFill>
                  <a:srgbClr val="FF0000"/>
                </a:solidFill>
                <a:latin typeface="ITC Zapf Chancery" pitchFamily="66" charset="0"/>
              </a:rPr>
              <a:t>Gen. 2:3, 2:4; Psalm 148:5; Isaiah 40:26, 42:5 &amp; 45:18</a:t>
            </a:r>
          </a:p>
          <a:p>
            <a:pPr eaLnBrk="1" fontAlgn="auto" hangingPunct="1">
              <a:spcBef>
                <a:spcPts val="0"/>
              </a:spcBef>
              <a:spcAft>
                <a:spcPts val="0"/>
              </a:spcAft>
              <a:defRPr/>
            </a:pPr>
            <a:endParaRPr lang="en-US" sz="4000" dirty="0">
              <a:latin typeface="+mn-lt"/>
            </a:endParaRPr>
          </a:p>
          <a:p>
            <a:pPr eaLnBrk="1" fontAlgn="auto" hangingPunct="1">
              <a:spcBef>
                <a:spcPts val="0"/>
              </a:spcBef>
              <a:spcAft>
                <a:spcPts val="0"/>
              </a:spcAft>
              <a:defRPr/>
            </a:pPr>
            <a:r>
              <a:rPr lang="en-US" sz="4000" b="1" dirty="0">
                <a:ln w="19050">
                  <a:solidFill>
                    <a:schemeClr val="tx1"/>
                  </a:solidFill>
                </a:ln>
                <a:solidFill>
                  <a:srgbClr val="FF0000"/>
                </a:solidFill>
                <a:effectLst>
                  <a:outerShdw blurRad="38100" dist="38100" dir="2700000" algn="tl">
                    <a:srgbClr val="000000">
                      <a:alpha val="43137"/>
                    </a:srgbClr>
                  </a:outerShdw>
                </a:effectLst>
                <a:latin typeface="+mn-lt"/>
              </a:rPr>
              <a:t>In each of these verses God is said to have created (“</a:t>
            </a:r>
            <a:r>
              <a:rPr lang="en-US" sz="4000" b="1" dirty="0" err="1">
                <a:ln w="19050">
                  <a:solidFill>
                    <a:schemeClr val="tx1"/>
                  </a:solidFill>
                </a:ln>
                <a:solidFill>
                  <a:srgbClr val="FF0000"/>
                </a:solidFill>
                <a:effectLst>
                  <a:outerShdw blurRad="38100" dist="38100" dir="2700000" algn="tl">
                    <a:srgbClr val="000000">
                      <a:alpha val="43137"/>
                    </a:srgbClr>
                  </a:outerShdw>
                </a:effectLst>
                <a:latin typeface="+mn-lt"/>
              </a:rPr>
              <a:t>bara</a:t>
            </a:r>
            <a:r>
              <a:rPr lang="en-US" sz="4000" b="1" dirty="0">
                <a:ln w="19050">
                  <a:solidFill>
                    <a:schemeClr val="tx1"/>
                  </a:solidFill>
                </a:ln>
                <a:solidFill>
                  <a:srgbClr val="FF0000"/>
                </a:solidFill>
                <a:effectLst>
                  <a:outerShdw blurRad="38100" dist="38100" dir="2700000" algn="tl">
                    <a:srgbClr val="000000">
                      <a:alpha val="43137"/>
                    </a:srgbClr>
                  </a:outerShdw>
                </a:effectLst>
                <a:latin typeface="+mn-lt"/>
              </a:rPr>
              <a:t>”) the entirety of the heavens.  Since they were created, they had a beginning.</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1026"/>
                                        </p:tgtEl>
                                        <p:attrNameLst>
                                          <p:attrName>style.opacity</p:attrName>
                                        </p:attrNameLst>
                                      </p:cBhvr>
                                      <p:to>
                                        <p:strVal val="0.5"/>
                                      </p:to>
                                    </p:set>
                                    <p:animEffect filter="image" prLst="opacity: 0.5">
                                      <p:cBhvr rctx="IE">
                                        <p:cTn id="7" dur="indefinite"/>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x Power\AppData\Local\Microsoft\Windows\Temporary Internet Files\Content.IE5\RBJPYQZ6\MPj0401179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9575" cy="693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39947" y="609600"/>
            <a:ext cx="8212348" cy="4154984"/>
          </a:xfrm>
          <a:prstGeom prst="rect">
            <a:avLst/>
          </a:prstGeom>
          <a:noFill/>
        </p:spPr>
        <p:txBody>
          <a:bodyPr>
            <a:spAutoFit/>
          </a:bodyPr>
          <a:lstStyle/>
          <a:p>
            <a:pPr eaLnBrk="1" fontAlgn="auto" hangingPunct="1">
              <a:spcBef>
                <a:spcPts val="0"/>
              </a:spcBef>
              <a:spcAft>
                <a:spcPts val="0"/>
              </a:spcAft>
              <a:defRPr/>
            </a:pPr>
            <a:r>
              <a:rPr lang="en-US" sz="4000" dirty="0">
                <a:solidFill>
                  <a:schemeClr val="bg1"/>
                </a:solidFill>
                <a:latin typeface="+mn-lt"/>
              </a:rPr>
              <a:t>The Bible teaches “time” had a beginning!</a:t>
            </a:r>
          </a:p>
          <a:p>
            <a:pPr eaLnBrk="1" fontAlgn="auto" hangingPunct="1">
              <a:spcBef>
                <a:spcPts val="0"/>
              </a:spcBef>
              <a:spcAft>
                <a:spcPts val="0"/>
              </a:spcAft>
              <a:defRPr/>
            </a:pPr>
            <a:endParaRPr lang="en-US" sz="4000" dirty="0">
              <a:latin typeface="+mn-lt"/>
            </a:endParaRPr>
          </a:p>
          <a:p>
            <a:pPr eaLnBrk="1" fontAlgn="auto" hangingPunct="1">
              <a:spcBef>
                <a:spcPts val="0"/>
              </a:spcBef>
              <a:spcAft>
                <a:spcPts val="0"/>
              </a:spcAft>
              <a:defRPr/>
            </a:pPr>
            <a:r>
              <a:rPr lang="en-US" sz="4800" b="1" dirty="0">
                <a:ln w="6350">
                  <a:solidFill>
                    <a:schemeClr val="bg1"/>
                  </a:solidFill>
                </a:ln>
                <a:solidFill>
                  <a:srgbClr val="FF0000"/>
                </a:solidFill>
                <a:effectLst>
                  <a:outerShdw blurRad="38100" dist="38100" dir="2700000" algn="tl">
                    <a:srgbClr val="000000">
                      <a:alpha val="43137"/>
                    </a:srgbClr>
                  </a:outerShdw>
                </a:effectLst>
                <a:latin typeface="ITC Zapf Chancery" pitchFamily="66" charset="0"/>
              </a:rPr>
              <a:t>II Timothy 1:9 – </a:t>
            </a:r>
            <a:r>
              <a:rPr lang="en-US" sz="4800" b="1" dirty="0">
                <a:ln w="6350">
                  <a:solidFill>
                    <a:schemeClr val="bg1"/>
                  </a:solidFill>
                </a:ln>
                <a:solidFill>
                  <a:srgbClr val="FFC000"/>
                </a:solidFill>
                <a:effectLst>
                  <a:outerShdw blurRad="38100" dist="38100" dir="2700000" algn="tl">
                    <a:srgbClr val="000000">
                      <a:alpha val="43137"/>
                    </a:srgbClr>
                  </a:outerShdw>
                </a:effectLst>
                <a:latin typeface="ITC Zapf Chancery" pitchFamily="66" charset="0"/>
              </a:rPr>
              <a:t>“…This grace was given us in Christ Jesus before the beginning of time,…”</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050"/>
                                        </p:tgtEl>
                                        <p:attrNameLst>
                                          <p:attrName>style.opacity</p:attrName>
                                        </p:attrNameLst>
                                      </p:cBhvr>
                                      <p:to>
                                        <p:strVal val="0.5"/>
                                      </p:to>
                                    </p:set>
                                    <p:animEffect filter="image" prLst="opacity: 0.5">
                                      <p:cBhvr rctx="IE">
                                        <p:cTn id="7" dur="indefinite"/>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ax Power\AppData\Local\Microsoft\Windows\Temporary Internet Files\Content.IE5\RBJPYQZ6\MPj0401179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4175"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7200" y="533400"/>
            <a:ext cx="8229600" cy="3785652"/>
          </a:xfrm>
          <a:prstGeom prst="rect">
            <a:avLst/>
          </a:prstGeom>
          <a:noFill/>
        </p:spPr>
        <p:txBody>
          <a:bodyPr>
            <a:spAutoFit/>
          </a:bodyPr>
          <a:lstStyle/>
          <a:p>
            <a:pPr eaLnBrk="1" fontAlgn="auto" hangingPunct="1">
              <a:spcBef>
                <a:spcPts val="0"/>
              </a:spcBef>
              <a:spcAft>
                <a:spcPts val="0"/>
              </a:spcAft>
              <a:defRPr/>
            </a:pPr>
            <a:r>
              <a:rPr lang="en-US" sz="4800" b="1" dirty="0">
                <a:ln w="6350">
                  <a:solidFill>
                    <a:schemeClr val="bg1"/>
                  </a:solidFill>
                </a:ln>
                <a:solidFill>
                  <a:srgbClr val="FF0000"/>
                </a:solidFill>
                <a:effectLst>
                  <a:outerShdw blurRad="38100" dist="38100" dir="2700000" algn="tl">
                    <a:srgbClr val="000000">
                      <a:alpha val="43137"/>
                    </a:srgbClr>
                  </a:outerShdw>
                </a:effectLst>
                <a:latin typeface="ITC Zapf Chancery" pitchFamily="66" charset="0"/>
              </a:rPr>
              <a:t>Titus 1:2 – </a:t>
            </a:r>
            <a:r>
              <a:rPr lang="en-US" sz="4800" b="1" dirty="0">
                <a:ln w="6350">
                  <a:solidFill>
                    <a:schemeClr val="bg1"/>
                  </a:solidFill>
                </a:ln>
                <a:solidFill>
                  <a:srgbClr val="FFC000"/>
                </a:solidFill>
                <a:effectLst>
                  <a:outerShdw blurRad="38100" dist="38100" dir="2700000" algn="tl">
                    <a:srgbClr val="000000">
                      <a:alpha val="43137"/>
                    </a:srgbClr>
                  </a:outerShdw>
                </a:effectLst>
                <a:latin typeface="ITC Zapf Chancery" pitchFamily="66" charset="0"/>
              </a:rPr>
              <a:t>“…a faith and knowledge resting on the hope of eternal life, which God, who does not lie, promised before the beginning of time,…”</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4098"/>
                                        </p:tgtEl>
                                        <p:attrNameLst>
                                          <p:attrName>style.opacity</p:attrName>
                                        </p:attrNameLst>
                                      </p:cBhvr>
                                      <p:to>
                                        <p:strVal val="0.5"/>
                                      </p:to>
                                    </p:set>
                                    <p:animEffect filter="image" prLst="opacity: 0.5">
                                      <p:cBhvr rctx="IE">
                                        <p:cTn id="7" dur="indefinite"/>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descr="Eagle Nebula in Infrared   Cr-NASA, JPL-Caltech, N.Flagey (IAS, SSC) &amp; A. Noriega-Crespo (SSC, Caltech).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650" y="-138113"/>
            <a:ext cx="9264650" cy="699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Box 2"/>
          <p:cNvSpPr txBox="1">
            <a:spLocks noChangeArrowheads="1"/>
          </p:cNvSpPr>
          <p:nvPr/>
        </p:nvSpPr>
        <p:spPr bwMode="auto">
          <a:xfrm>
            <a:off x="304800" y="5867400"/>
            <a:ext cx="830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t>EAGLE NEBULA IN INFRARED:   Credit-NASA, JPL-Caltech, N. Flagey (IAS, SSC) &amp; A. Noriega-Crespo (SSC, Caltech)</a:t>
            </a:r>
          </a:p>
        </p:txBody>
      </p:sp>
      <p:sp>
        <p:nvSpPr>
          <p:cNvPr id="4" name="TextBox 3"/>
          <p:cNvSpPr txBox="1"/>
          <p:nvPr/>
        </p:nvSpPr>
        <p:spPr>
          <a:xfrm>
            <a:off x="301925" y="685800"/>
            <a:ext cx="8428008" cy="3293209"/>
          </a:xfrm>
          <a:prstGeom prst="rect">
            <a:avLst/>
          </a:prstGeom>
          <a:noFill/>
        </p:spPr>
        <p:txBody>
          <a:bodyPr>
            <a:spAutoFit/>
          </a:bodyPr>
          <a:lstStyle/>
          <a:p>
            <a:pPr algn="ctr" eaLnBrk="1" fontAlgn="auto" hangingPunct="1">
              <a:spcBef>
                <a:spcPts val="0"/>
              </a:spcBef>
              <a:spcAft>
                <a:spcPts val="0"/>
              </a:spcAft>
              <a:defRPr/>
            </a:pPr>
            <a:r>
              <a:rPr lang="en-US" sz="4800" b="1" dirty="0">
                <a:ln w="19050">
                  <a:solidFill>
                    <a:schemeClr val="bg1"/>
                  </a:solidFill>
                </a:ln>
                <a:solidFill>
                  <a:srgbClr val="FF0000"/>
                </a:solidFill>
                <a:latin typeface="Book Antiqua" pitchFamily="18" charset="0"/>
              </a:rPr>
              <a:t>BIBLE BASIC #2</a:t>
            </a:r>
          </a:p>
          <a:p>
            <a:pPr algn="ctr" eaLnBrk="1" fontAlgn="auto" hangingPunct="1">
              <a:spcBef>
                <a:spcPts val="0"/>
              </a:spcBef>
              <a:spcAft>
                <a:spcPts val="0"/>
              </a:spcAft>
              <a:defRPr/>
            </a:pPr>
            <a:endParaRPr lang="en-US" sz="4000" dirty="0">
              <a:latin typeface="+mn-lt"/>
            </a:endParaRPr>
          </a:p>
          <a:p>
            <a:pPr eaLnBrk="1" fontAlgn="auto" hangingPunct="1">
              <a:spcBef>
                <a:spcPts val="0"/>
              </a:spcBef>
              <a:spcAft>
                <a:spcPts val="0"/>
              </a:spcAft>
              <a:defRPr/>
            </a:pPr>
            <a:r>
              <a:rPr lang="en-US" sz="4000" b="1" dirty="0">
                <a:ln w="19050">
                  <a:solidFill>
                    <a:schemeClr val="bg1"/>
                  </a:solidFill>
                </a:ln>
                <a:latin typeface="+mn-lt"/>
              </a:rPr>
              <a:t>The universe has been expanding since its creation and is continuing to expand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
          <p:cNvSpPr txBox="1">
            <a:spLocks noChangeArrowheads="1"/>
          </p:cNvSpPr>
          <p:nvPr/>
        </p:nvSpPr>
        <p:spPr bwMode="auto">
          <a:xfrm>
            <a:off x="304800" y="1219200"/>
            <a:ext cx="8458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sz="4000"/>
              <a:t>The next five verses state </a:t>
            </a:r>
          </a:p>
          <a:p>
            <a:pPr algn="ctr" eaLnBrk="1" hangingPunct="1"/>
            <a:r>
              <a:rPr lang="en-US" sz="4000"/>
              <a:t>that God stretched out the heavens, past tense, a completed action, </a:t>
            </a:r>
          </a:p>
          <a:p>
            <a:pPr algn="ctr" eaLnBrk="1" hangingPunct="1"/>
            <a:r>
              <a:rPr lang="en-US" sz="4000"/>
              <a:t>using the Qal perfect form</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x Power\AppData\Local\Microsoft\Windows\Temporary Internet Files\Content.IE5\3B5863NW\MPj0400144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9502775" cy="769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Box 2"/>
          <p:cNvSpPr txBox="1">
            <a:spLocks noChangeArrowheads="1"/>
          </p:cNvSpPr>
          <p:nvPr/>
        </p:nvSpPr>
        <p:spPr bwMode="auto">
          <a:xfrm>
            <a:off x="304800" y="228600"/>
            <a:ext cx="838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endParaRPr lang="en-US">
              <a:latin typeface="Book Antiqua" panose="02040602050305030304" pitchFamily="18" charset="0"/>
            </a:endParaRPr>
          </a:p>
        </p:txBody>
      </p:sp>
      <p:sp>
        <p:nvSpPr>
          <p:cNvPr id="36868" name="TextBox 4"/>
          <p:cNvSpPr txBox="1">
            <a:spLocks noChangeArrowheads="1"/>
          </p:cNvSpPr>
          <p:nvPr/>
        </p:nvSpPr>
        <p:spPr bwMode="auto">
          <a:xfrm>
            <a:off x="381000" y="4953000"/>
            <a:ext cx="845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endParaRPr lang="en-US">
              <a:latin typeface="Book Antiqua" panose="02040602050305030304" pitchFamily="18" charset="0"/>
            </a:endParaRPr>
          </a:p>
        </p:txBody>
      </p:sp>
      <p:sp>
        <p:nvSpPr>
          <p:cNvPr id="6" name="TextBox 5"/>
          <p:cNvSpPr txBox="1"/>
          <p:nvPr/>
        </p:nvSpPr>
        <p:spPr>
          <a:xfrm>
            <a:off x="129396" y="152400"/>
            <a:ext cx="8824823" cy="6247864"/>
          </a:xfrm>
          <a:prstGeom prst="rect">
            <a:avLst/>
          </a:prstGeom>
          <a:noFill/>
        </p:spPr>
        <p:txBody>
          <a:bodyPr>
            <a:spAutoFit/>
          </a:bodyPr>
          <a:lstStyle/>
          <a:p>
            <a:pPr lvl="1" eaLnBrk="1" fontAlgn="auto" hangingPunct="1">
              <a:spcBef>
                <a:spcPts val="0"/>
              </a:spcBef>
              <a:spcAft>
                <a:spcPts val="0"/>
              </a:spcAft>
              <a:buFont typeface="Arial" pitchFamily="34" charset="0"/>
              <a:buChar char="•"/>
              <a:defRPr/>
            </a:pPr>
            <a:endParaRPr lang="en-US" sz="4000" b="1" dirty="0">
              <a:ln w="19050">
                <a:solidFill>
                  <a:schemeClr val="bg1"/>
                </a:solidFill>
              </a:ln>
              <a:effectLst>
                <a:outerShdw blurRad="50800" dist="38100" dir="2700000" algn="tl" rotWithShape="0">
                  <a:prstClr val="black">
                    <a:alpha val="40000"/>
                  </a:prstClr>
                </a:outerShdw>
              </a:effectLst>
              <a:latin typeface="+mn-lt"/>
            </a:endParaRPr>
          </a:p>
          <a:p>
            <a:pPr eaLnBrk="1" fontAlgn="auto" hangingPunct="1">
              <a:spcBef>
                <a:spcPts val="0"/>
              </a:spcBef>
              <a:spcAft>
                <a:spcPts val="0"/>
              </a:spcAft>
              <a:defRPr/>
            </a:pPr>
            <a:endParaRPr lang="en-US" sz="4000" dirty="0">
              <a:latin typeface="+mn-lt"/>
            </a:endParaRPr>
          </a:p>
          <a:p>
            <a:pPr eaLnBrk="1" fontAlgn="auto" hangingPunct="1">
              <a:spcBef>
                <a:spcPts val="0"/>
              </a:spcBef>
              <a:spcAft>
                <a:spcPts val="0"/>
              </a:spcAft>
              <a:defRPr/>
            </a:pPr>
            <a:endParaRPr lang="en-US" sz="4000" dirty="0">
              <a:latin typeface="+mn-lt"/>
            </a:endParaRPr>
          </a:p>
          <a:p>
            <a:pPr eaLnBrk="1" fontAlgn="auto" hangingPunct="1">
              <a:spcBef>
                <a:spcPts val="0"/>
              </a:spcBef>
              <a:spcAft>
                <a:spcPts val="0"/>
              </a:spcAft>
              <a:defRPr/>
            </a:pPr>
            <a:endParaRPr lang="en-US" sz="4000" dirty="0">
              <a:latin typeface="+mn-lt"/>
            </a:endParaRPr>
          </a:p>
          <a:p>
            <a:pPr eaLnBrk="1" fontAlgn="auto" hangingPunct="1">
              <a:spcBef>
                <a:spcPts val="0"/>
              </a:spcBef>
              <a:spcAft>
                <a:spcPts val="0"/>
              </a:spcAft>
              <a:defRPr/>
            </a:pPr>
            <a:r>
              <a:rPr lang="en-US" sz="4800" b="1" dirty="0">
                <a:ln w="6350">
                  <a:solidFill>
                    <a:schemeClr val="bg1"/>
                  </a:solidFill>
                </a:ln>
                <a:solidFill>
                  <a:srgbClr val="FF0000"/>
                </a:solidFill>
                <a:effectLst>
                  <a:outerShdw blurRad="50800" dist="38100" dir="2700000" algn="tl" rotWithShape="0">
                    <a:prstClr val="black">
                      <a:alpha val="40000"/>
                    </a:prstClr>
                  </a:outerShdw>
                </a:effectLst>
                <a:latin typeface="ITC Zapf Chancery" pitchFamily="66" charset="0"/>
              </a:rPr>
              <a:t>Is. 45:12 – </a:t>
            </a:r>
            <a:r>
              <a:rPr lang="en-US" sz="4800" b="1" dirty="0">
                <a:ln w="6350">
                  <a:solidFill>
                    <a:schemeClr val="bg1"/>
                  </a:solidFill>
                </a:ln>
                <a:solidFill>
                  <a:srgbClr val="FFC000"/>
                </a:solidFill>
                <a:effectLst>
                  <a:outerShdw blurRad="50800" dist="38100" dir="2700000" algn="tl" rotWithShape="0">
                    <a:prstClr val="black">
                      <a:alpha val="40000"/>
                    </a:prstClr>
                  </a:outerShdw>
                </a:effectLst>
                <a:latin typeface="ITC Zapf Chancery" pitchFamily="66" charset="0"/>
              </a:rPr>
              <a:t>It is I who made the earth and created mankind upon it.  My own hands </a:t>
            </a:r>
            <a:r>
              <a:rPr lang="en-US" sz="4800" b="1" i="1" u="sng" dirty="0">
                <a:ln w="6350">
                  <a:solidFill>
                    <a:schemeClr val="bg1"/>
                  </a:solidFill>
                </a:ln>
                <a:solidFill>
                  <a:srgbClr val="E927B2"/>
                </a:solidFill>
                <a:effectLst>
                  <a:outerShdw blurRad="50800" dist="38100" dir="2700000" algn="tl" rotWithShape="0">
                    <a:prstClr val="black">
                      <a:alpha val="40000"/>
                    </a:prstClr>
                  </a:outerShdw>
                </a:effectLst>
                <a:latin typeface="ITC Zapf Chancery" pitchFamily="66" charset="0"/>
              </a:rPr>
              <a:t>stretched out</a:t>
            </a:r>
            <a:r>
              <a:rPr lang="en-US" sz="4800" b="1" i="1" dirty="0">
                <a:ln w="6350">
                  <a:solidFill>
                    <a:schemeClr val="bg1"/>
                  </a:solidFill>
                </a:ln>
                <a:solidFill>
                  <a:srgbClr val="E927B2"/>
                </a:solidFill>
                <a:effectLst>
                  <a:outerShdw blurRad="50800" dist="38100" dir="2700000" algn="tl" rotWithShape="0">
                    <a:prstClr val="black">
                      <a:alpha val="40000"/>
                    </a:prstClr>
                  </a:outerShdw>
                </a:effectLst>
                <a:latin typeface="ITC Zapf Chancery" pitchFamily="66" charset="0"/>
              </a:rPr>
              <a:t>  </a:t>
            </a:r>
            <a:r>
              <a:rPr lang="en-US" sz="4800" b="1" dirty="0">
                <a:ln w="6350">
                  <a:solidFill>
                    <a:schemeClr val="bg1"/>
                  </a:solidFill>
                </a:ln>
                <a:solidFill>
                  <a:srgbClr val="FFC000"/>
                </a:solidFill>
                <a:effectLst>
                  <a:outerShdw blurRad="50800" dist="38100" dir="2700000" algn="tl" rotWithShape="0">
                    <a:prstClr val="black">
                      <a:alpha val="40000"/>
                    </a:prstClr>
                  </a:outerShdw>
                </a:effectLst>
                <a:latin typeface="ITC Zapf Chancery" pitchFamily="66" charset="0"/>
              </a:rPr>
              <a:t>the heavens; I marshaled their starry hosts.</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050"/>
                                        </p:tgtEl>
                                        <p:attrNameLst>
                                          <p:attrName>style.opacity</p:attrName>
                                        </p:attrNameLst>
                                      </p:cBhvr>
                                      <p:to>
                                        <p:strVal val="0.5"/>
                                      </p:to>
                                    </p:set>
                                    <p:animEffect filter="image" prLst="opacity: 0.5">
                                      <p:cBhvr rctx="IE">
                                        <p:cTn id="7" dur="indefinite"/>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ax Power\AppData\Local\Microsoft\Windows\Temporary Internet Files\Content.IE5\3B5863NW\MPj0400144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42863"/>
            <a:ext cx="9237663" cy="694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85800" y="457200"/>
            <a:ext cx="8153400" cy="5878532"/>
          </a:xfrm>
          <a:prstGeom prst="rect">
            <a:avLst/>
          </a:prstGeom>
          <a:noFill/>
        </p:spPr>
        <p:txBody>
          <a:bodyPr>
            <a:spAutoFit/>
          </a:bodyPr>
          <a:lstStyle/>
          <a:p>
            <a:pPr eaLnBrk="1" fontAlgn="auto" hangingPunct="1">
              <a:spcBef>
                <a:spcPts val="0"/>
              </a:spcBef>
              <a:spcAft>
                <a:spcPts val="0"/>
              </a:spcAft>
              <a:defRPr/>
            </a:pPr>
            <a:r>
              <a:rPr lang="en-US" sz="4800" b="1" dirty="0">
                <a:ln w="6350">
                  <a:solidFill>
                    <a:schemeClr val="bg1"/>
                  </a:solidFill>
                </a:ln>
                <a:solidFill>
                  <a:srgbClr val="FF0000"/>
                </a:solidFill>
                <a:effectLst>
                  <a:outerShdw blurRad="38100" dist="38100" dir="2700000" algn="tl">
                    <a:srgbClr val="000000">
                      <a:alpha val="43137"/>
                    </a:srgbClr>
                  </a:outerShdw>
                </a:effectLst>
                <a:latin typeface="ITC Zapf Chancery" pitchFamily="66" charset="0"/>
              </a:rPr>
              <a:t>Isaiah 48:13 –</a:t>
            </a:r>
            <a:r>
              <a:rPr lang="en-US" sz="4800" b="1" dirty="0">
                <a:ln w="6350">
                  <a:solidFill>
                    <a:schemeClr val="bg1"/>
                  </a:solidFill>
                </a:ln>
                <a:solidFill>
                  <a:srgbClr val="FFC000"/>
                </a:solidFill>
                <a:effectLst>
                  <a:outerShdw blurRad="38100" dist="38100" dir="2700000" algn="tl">
                    <a:srgbClr val="000000">
                      <a:alpha val="43137"/>
                    </a:srgbClr>
                  </a:outerShdw>
                </a:effectLst>
                <a:latin typeface="ITC Zapf Chancery" pitchFamily="66" charset="0"/>
              </a:rPr>
              <a:t> My own hand laid the foundations of the earth, and my right hand </a:t>
            </a:r>
            <a:r>
              <a:rPr lang="en-US" sz="4800" b="1" i="1" u="sng" dirty="0">
                <a:ln w="6350">
                  <a:solidFill>
                    <a:schemeClr val="bg1"/>
                  </a:solidFill>
                </a:ln>
                <a:solidFill>
                  <a:srgbClr val="E927B2"/>
                </a:solidFill>
                <a:effectLst>
                  <a:outerShdw blurRad="38100" dist="38100" dir="2700000" algn="tl">
                    <a:srgbClr val="000000">
                      <a:alpha val="43137"/>
                    </a:srgbClr>
                  </a:outerShdw>
                </a:effectLst>
                <a:latin typeface="ITC Zapf Chancery" pitchFamily="66" charset="0"/>
              </a:rPr>
              <a:t>spread out</a:t>
            </a:r>
            <a:r>
              <a:rPr lang="en-US" sz="4800" b="1" dirty="0">
                <a:ln w="6350">
                  <a:solidFill>
                    <a:schemeClr val="bg1"/>
                  </a:solidFill>
                </a:ln>
                <a:solidFill>
                  <a:srgbClr val="E927B2"/>
                </a:solidFill>
                <a:effectLst>
                  <a:outerShdw blurRad="38100" dist="38100" dir="2700000" algn="tl">
                    <a:srgbClr val="000000">
                      <a:alpha val="43137"/>
                    </a:srgbClr>
                  </a:outerShdw>
                </a:effectLst>
                <a:latin typeface="ITC Zapf Chancery" pitchFamily="66" charset="0"/>
              </a:rPr>
              <a:t> </a:t>
            </a:r>
            <a:r>
              <a:rPr lang="en-US" sz="4800" b="1" dirty="0">
                <a:ln w="6350">
                  <a:solidFill>
                    <a:schemeClr val="bg1"/>
                  </a:solidFill>
                </a:ln>
                <a:solidFill>
                  <a:srgbClr val="FFC000"/>
                </a:solidFill>
                <a:effectLst>
                  <a:outerShdw blurRad="38100" dist="38100" dir="2700000" algn="tl">
                    <a:srgbClr val="000000">
                      <a:alpha val="43137"/>
                    </a:srgbClr>
                  </a:outerShdw>
                </a:effectLst>
                <a:latin typeface="ITC Zapf Chancery" pitchFamily="66" charset="0"/>
              </a:rPr>
              <a:t>the heavens.</a:t>
            </a:r>
          </a:p>
          <a:p>
            <a:pPr eaLnBrk="1" fontAlgn="auto" hangingPunct="1">
              <a:spcBef>
                <a:spcPts val="0"/>
              </a:spcBef>
              <a:spcAft>
                <a:spcPts val="0"/>
              </a:spcAft>
              <a:defRPr/>
            </a:pPr>
            <a:endParaRPr lang="en-US" sz="4000" b="1" dirty="0">
              <a:ln w="6350">
                <a:solidFill>
                  <a:schemeClr val="bg1"/>
                </a:solidFill>
              </a:ln>
              <a:solidFill>
                <a:srgbClr val="FFC000"/>
              </a:solidFill>
              <a:latin typeface="+mn-lt"/>
            </a:endParaRPr>
          </a:p>
          <a:p>
            <a:pPr eaLnBrk="1" fontAlgn="auto" hangingPunct="1">
              <a:spcBef>
                <a:spcPts val="0"/>
              </a:spcBef>
              <a:spcAft>
                <a:spcPts val="0"/>
              </a:spcAft>
              <a:defRPr/>
            </a:pPr>
            <a:r>
              <a:rPr lang="en-US" sz="4800" b="1" i="1" dirty="0">
                <a:ln w="6350">
                  <a:solidFill>
                    <a:schemeClr val="bg1"/>
                  </a:solidFill>
                </a:ln>
                <a:solidFill>
                  <a:srgbClr val="FF0000"/>
                </a:solidFill>
                <a:effectLst>
                  <a:outerShdw blurRad="38100" dist="38100" dir="2700000" algn="tl">
                    <a:srgbClr val="000000">
                      <a:alpha val="43137"/>
                    </a:srgbClr>
                  </a:outerShdw>
                </a:effectLst>
                <a:latin typeface="ITC Zapf Chancery" pitchFamily="66" charset="0"/>
              </a:rPr>
              <a:t>Isa 44:24 - </a:t>
            </a:r>
            <a:r>
              <a:rPr lang="en-US" sz="4800" b="1" i="1" dirty="0">
                <a:ln w="6350">
                  <a:solidFill>
                    <a:schemeClr val="bg1"/>
                  </a:solidFill>
                </a:ln>
                <a:solidFill>
                  <a:srgbClr val="FFC000"/>
                </a:solidFill>
                <a:effectLst>
                  <a:outerShdw blurRad="38100" dist="38100" dir="2700000" algn="tl">
                    <a:srgbClr val="000000">
                      <a:alpha val="43137"/>
                    </a:srgbClr>
                  </a:outerShdw>
                </a:effectLst>
                <a:latin typeface="ITC Zapf Chancery" pitchFamily="66" charset="0"/>
              </a:rPr>
              <a:t>I am the LORD, who has made all things, who alone </a:t>
            </a:r>
            <a:r>
              <a:rPr lang="en-US" sz="4800" b="1" i="1" u="sng" dirty="0">
                <a:ln w="6350">
                  <a:solidFill>
                    <a:schemeClr val="bg1"/>
                  </a:solidFill>
                </a:ln>
                <a:solidFill>
                  <a:srgbClr val="E927B2"/>
                </a:solidFill>
                <a:effectLst>
                  <a:outerShdw blurRad="38100" dist="38100" dir="2700000" algn="tl">
                    <a:srgbClr val="000000">
                      <a:alpha val="43137"/>
                    </a:srgbClr>
                  </a:outerShdw>
                </a:effectLst>
                <a:latin typeface="ITC Zapf Chancery" pitchFamily="66" charset="0"/>
              </a:rPr>
              <a:t>stretched out </a:t>
            </a:r>
            <a:r>
              <a:rPr lang="en-US" sz="4800" b="1" i="1" dirty="0">
                <a:ln w="6350">
                  <a:solidFill>
                    <a:schemeClr val="bg1"/>
                  </a:solidFill>
                </a:ln>
                <a:solidFill>
                  <a:srgbClr val="FFC000"/>
                </a:solidFill>
                <a:effectLst>
                  <a:outerShdw blurRad="38100" dist="38100" dir="2700000" algn="tl">
                    <a:srgbClr val="000000">
                      <a:alpha val="43137"/>
                    </a:srgbClr>
                  </a:outerShdw>
                </a:effectLst>
                <a:latin typeface="ITC Zapf Chancery" pitchFamily="66" charset="0"/>
              </a:rPr>
              <a:t>the heavens,… </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5122"/>
                                        </p:tgtEl>
                                        <p:attrNameLst>
                                          <p:attrName>style.opacity</p:attrName>
                                        </p:attrNameLst>
                                      </p:cBhvr>
                                      <p:to>
                                        <p:strVal val="0.5"/>
                                      </p:to>
                                    </p:set>
                                    <p:animEffect filter="image" prLst="opacity: 0.5">
                                      <p:cBhvr rctx="IE">
                                        <p:cTn id="7" dur="indefinite"/>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3"/>
                                        </p:tgtEl>
                                        <p:attrNameLst>
                                          <p:attrName>style.visibility</p:attrName>
                                        </p:attrNameLst>
                                      </p:cBhvr>
                                      <p:to>
                                        <p:strVal val="visible"/>
                                      </p:to>
                                    </p:set>
                                    <p:anim calcmode="discrete" valueType="clr">
                                      <p:cBhvr override="childStyle">
                                        <p:cTn id="12"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gtEl>
                                        <p:attrNameLst>
                                          <p:attrName>fillcolor</p:attrName>
                                        </p:attrNameLst>
                                      </p:cBhvr>
                                      <p:tavLst>
                                        <p:tav tm="0">
                                          <p:val>
                                            <p:clrVal>
                                              <a:schemeClr val="accent2"/>
                                            </p:clrVal>
                                          </p:val>
                                        </p:tav>
                                        <p:tav tm="50000">
                                          <p:val>
                                            <p:clrVal>
                                              <a:schemeClr val="hlink"/>
                                            </p:clrVal>
                                          </p:val>
                                        </p:tav>
                                      </p:tavLst>
                                    </p:anim>
                                    <p:set>
                                      <p:cBhvr>
                                        <p:cTn id="14"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ax Power\AppData\Local\Microsoft\Windows\Temporary Internet Files\Content.IE5\3B5863NW\MPj0400144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3" y="0"/>
            <a:ext cx="9212263" cy="693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28600" y="533401"/>
            <a:ext cx="8458200" cy="6309420"/>
          </a:xfrm>
          <a:prstGeom prst="rect">
            <a:avLst/>
          </a:prstGeom>
          <a:noFill/>
        </p:spPr>
        <p:txBody>
          <a:bodyPr>
            <a:spAutoFit/>
          </a:bodyPr>
          <a:lstStyle/>
          <a:p>
            <a:pPr eaLnBrk="1" fontAlgn="auto" hangingPunct="1">
              <a:spcBef>
                <a:spcPts val="0"/>
              </a:spcBef>
              <a:spcAft>
                <a:spcPts val="0"/>
              </a:spcAft>
              <a:defRPr/>
            </a:pPr>
            <a:r>
              <a:rPr lang="en-US" sz="4800" dirty="0">
                <a:ln w="6350">
                  <a:solidFill>
                    <a:schemeClr val="bg1"/>
                  </a:solidFill>
                </a:ln>
                <a:solidFill>
                  <a:srgbClr val="FF0000"/>
                </a:solidFill>
                <a:effectLst>
                  <a:outerShdw blurRad="50800" dist="38100" dir="2700000" algn="tl" rotWithShape="0">
                    <a:prstClr val="black">
                      <a:alpha val="40000"/>
                    </a:prstClr>
                  </a:outerShdw>
                </a:effectLst>
                <a:latin typeface="ITC Zapf Chancery" pitchFamily="66" charset="0"/>
              </a:rPr>
              <a:t>Isa 51:13 - </a:t>
            </a:r>
            <a:r>
              <a:rPr lang="en-US" sz="4800" b="1" dirty="0">
                <a:ln w="6350">
                  <a:solidFill>
                    <a:schemeClr val="bg1"/>
                  </a:solidFill>
                </a:ln>
                <a:solidFill>
                  <a:srgbClr val="FFC000"/>
                </a:solidFill>
                <a:effectLst>
                  <a:outerShdw blurRad="50800" dist="38100" dir="2700000" algn="tl" rotWithShape="0">
                    <a:prstClr val="black">
                      <a:alpha val="40000"/>
                    </a:prstClr>
                  </a:outerShdw>
                </a:effectLst>
                <a:latin typeface="ITC Zapf Chancery" pitchFamily="66" charset="0"/>
              </a:rPr>
              <a:t>that you forget the LORD your Maker, who </a:t>
            </a:r>
            <a:r>
              <a:rPr lang="en-US" sz="4800" b="1" i="1" dirty="0">
                <a:ln w="6350">
                  <a:solidFill>
                    <a:schemeClr val="bg1"/>
                  </a:solidFill>
                </a:ln>
                <a:solidFill>
                  <a:srgbClr val="E927B2"/>
                </a:solidFill>
                <a:effectLst>
                  <a:outerShdw blurRad="50800" dist="38100" dir="2700000" algn="tl" rotWithShape="0">
                    <a:prstClr val="black">
                      <a:alpha val="40000"/>
                    </a:prstClr>
                  </a:outerShdw>
                </a:effectLst>
                <a:latin typeface="ITC Zapf Chancery" pitchFamily="66" charset="0"/>
              </a:rPr>
              <a:t>stretched out  </a:t>
            </a:r>
            <a:r>
              <a:rPr lang="en-US" sz="4800" b="1" dirty="0">
                <a:ln w="6350">
                  <a:solidFill>
                    <a:schemeClr val="bg1"/>
                  </a:solidFill>
                </a:ln>
                <a:solidFill>
                  <a:srgbClr val="FFC000"/>
                </a:solidFill>
                <a:effectLst>
                  <a:outerShdw blurRad="50800" dist="38100" dir="2700000" algn="tl" rotWithShape="0">
                    <a:prstClr val="black">
                      <a:alpha val="40000"/>
                    </a:prstClr>
                  </a:outerShdw>
                </a:effectLst>
                <a:latin typeface="ITC Zapf Chancery" pitchFamily="66" charset="0"/>
              </a:rPr>
              <a:t>the heavens… </a:t>
            </a:r>
          </a:p>
          <a:p>
            <a:pPr eaLnBrk="1" fontAlgn="auto" hangingPunct="1">
              <a:spcBef>
                <a:spcPts val="0"/>
              </a:spcBef>
              <a:spcAft>
                <a:spcPts val="0"/>
              </a:spcAft>
              <a:defRPr/>
            </a:pPr>
            <a:endParaRPr lang="en-US" sz="2000" b="1" dirty="0">
              <a:ln w="6350">
                <a:solidFill>
                  <a:schemeClr val="bg1"/>
                </a:solidFill>
              </a:ln>
              <a:solidFill>
                <a:srgbClr val="FFC000"/>
              </a:solidFill>
              <a:effectLst>
                <a:outerShdw blurRad="50800" dist="38100" dir="2700000" algn="tl" rotWithShape="0">
                  <a:prstClr val="black">
                    <a:alpha val="40000"/>
                  </a:prstClr>
                </a:outerShdw>
              </a:effectLst>
              <a:latin typeface="ITC Zapf Chancery" pitchFamily="66" charset="0"/>
            </a:endParaRPr>
          </a:p>
          <a:p>
            <a:pPr eaLnBrk="1" fontAlgn="auto" hangingPunct="1">
              <a:spcBef>
                <a:spcPts val="0"/>
              </a:spcBef>
              <a:spcAft>
                <a:spcPts val="0"/>
              </a:spcAft>
              <a:defRPr/>
            </a:pPr>
            <a:r>
              <a:rPr lang="en-US" sz="4800" b="1" dirty="0">
                <a:ln w="6350">
                  <a:solidFill>
                    <a:schemeClr val="bg1"/>
                  </a:solidFill>
                </a:ln>
                <a:solidFill>
                  <a:srgbClr val="FF0000"/>
                </a:solidFill>
                <a:effectLst>
                  <a:outerShdw blurRad="50800" dist="38100" dir="2700000" algn="tl" rotWithShape="0">
                    <a:prstClr val="black">
                      <a:alpha val="40000"/>
                    </a:prstClr>
                  </a:outerShdw>
                </a:effectLst>
                <a:latin typeface="ITC Zapf Chancery" pitchFamily="66" charset="0"/>
              </a:rPr>
              <a:t>Jeremiah</a:t>
            </a:r>
            <a:r>
              <a:rPr lang="en-US" sz="4000" b="1" dirty="0">
                <a:ln w="6350">
                  <a:solidFill>
                    <a:schemeClr val="bg1"/>
                  </a:solidFill>
                </a:ln>
                <a:solidFill>
                  <a:srgbClr val="FF0000"/>
                </a:solidFill>
                <a:effectLst>
                  <a:outerShdw blurRad="50800" dist="38100" dir="2700000" algn="tl" rotWithShape="0">
                    <a:prstClr val="black">
                      <a:alpha val="40000"/>
                    </a:prstClr>
                  </a:outerShdw>
                </a:effectLst>
                <a:latin typeface="ITC Zapf Chancery" pitchFamily="66" charset="0"/>
              </a:rPr>
              <a:t> 51:15 – </a:t>
            </a:r>
            <a:r>
              <a:rPr lang="en-US" sz="4800" b="1" dirty="0">
                <a:ln w="6350">
                  <a:solidFill>
                    <a:schemeClr val="bg1"/>
                  </a:solidFill>
                </a:ln>
                <a:solidFill>
                  <a:srgbClr val="FFC000"/>
                </a:solidFill>
                <a:effectLst>
                  <a:outerShdw blurRad="50800" dist="38100" dir="2700000" algn="tl" rotWithShape="0">
                    <a:prstClr val="black">
                      <a:alpha val="40000"/>
                    </a:prstClr>
                  </a:outerShdw>
                </a:effectLst>
                <a:latin typeface="ITC Zapf Chancery" pitchFamily="66" charset="0"/>
              </a:rPr>
              <a:t>He made the earth by his power; he founded the world by his wisdom and </a:t>
            </a:r>
            <a:r>
              <a:rPr lang="en-US" sz="4800" b="1" i="1" u="sng" dirty="0">
                <a:ln w="6350">
                  <a:solidFill>
                    <a:schemeClr val="bg1"/>
                  </a:solidFill>
                </a:ln>
                <a:solidFill>
                  <a:srgbClr val="E927B2"/>
                </a:solidFill>
                <a:effectLst>
                  <a:outerShdw blurRad="50800" dist="38100" dir="2700000" algn="tl" rotWithShape="0">
                    <a:prstClr val="black">
                      <a:alpha val="40000"/>
                    </a:prstClr>
                  </a:outerShdw>
                </a:effectLst>
                <a:latin typeface="ITC Zapf Chancery" pitchFamily="66" charset="0"/>
              </a:rPr>
              <a:t>stretched out</a:t>
            </a:r>
            <a:r>
              <a:rPr lang="en-US" sz="4800" b="1" dirty="0">
                <a:ln w="6350">
                  <a:solidFill>
                    <a:schemeClr val="bg1"/>
                  </a:solidFill>
                </a:ln>
                <a:solidFill>
                  <a:srgbClr val="E927B2"/>
                </a:solidFill>
                <a:effectLst>
                  <a:outerShdw blurRad="50800" dist="38100" dir="2700000" algn="tl" rotWithShape="0">
                    <a:prstClr val="black">
                      <a:alpha val="40000"/>
                    </a:prstClr>
                  </a:outerShdw>
                </a:effectLst>
                <a:latin typeface="ITC Zapf Chancery" pitchFamily="66" charset="0"/>
              </a:rPr>
              <a:t>  </a:t>
            </a:r>
            <a:r>
              <a:rPr lang="en-US" sz="4800" b="1" dirty="0">
                <a:ln w="6350">
                  <a:solidFill>
                    <a:schemeClr val="bg1"/>
                  </a:solidFill>
                </a:ln>
                <a:solidFill>
                  <a:srgbClr val="FFC000"/>
                </a:solidFill>
                <a:effectLst>
                  <a:outerShdw blurRad="50800" dist="38100" dir="2700000" algn="tl" rotWithShape="0">
                    <a:prstClr val="black">
                      <a:alpha val="40000"/>
                    </a:prstClr>
                  </a:outerShdw>
                </a:effectLst>
                <a:latin typeface="ITC Zapf Chancery" pitchFamily="66" charset="0"/>
              </a:rPr>
              <a:t>the heavens by his understanding.</a:t>
            </a:r>
            <a:endParaRPr lang="en-US" b="1" dirty="0">
              <a:solidFill>
                <a:srgbClr val="FFC000"/>
              </a:solidFill>
              <a:latin typeface="+mn-lt"/>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6146"/>
                                        </p:tgtEl>
                                        <p:attrNameLst>
                                          <p:attrName>style.opacity</p:attrName>
                                        </p:attrNameLst>
                                      </p:cBhvr>
                                      <p:to>
                                        <p:strVal val="0.5"/>
                                      </p:to>
                                    </p:set>
                                    <p:animEffect filter="image" prLst="opacity: 0.5">
                                      <p:cBhvr rctx="IE">
                                        <p:cTn id="7" dur="indefinite"/>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225689"/>
            <a:ext cx="8458200" cy="5632311"/>
          </a:xfrm>
          <a:prstGeom prst="rect">
            <a:avLst/>
          </a:prstGeom>
          <a:noFill/>
        </p:spPr>
        <p:txBody>
          <a:bodyPr>
            <a:spAutoFit/>
          </a:bodyPr>
          <a:lstStyle/>
          <a:p>
            <a:pPr algn="ctr" eaLnBrk="1" fontAlgn="auto" hangingPunct="1">
              <a:spcBef>
                <a:spcPts val="0"/>
              </a:spcBef>
              <a:spcAft>
                <a:spcPts val="0"/>
              </a:spcAft>
              <a:defRPr/>
            </a:pPr>
            <a:r>
              <a:rPr lang="en-US" sz="4000" dirty="0">
                <a:ln>
                  <a:solidFill>
                    <a:schemeClr val="tx1"/>
                  </a:solidFill>
                </a:ln>
                <a:latin typeface="+mn-lt"/>
              </a:rPr>
              <a:t>The next four verses support Bible Basic #2 in saying that God is currently stretching out (present tense) the heavens by using the “</a:t>
            </a:r>
            <a:r>
              <a:rPr lang="en-US" sz="4000" dirty="0" err="1">
                <a:ln>
                  <a:solidFill>
                    <a:schemeClr val="tx1"/>
                  </a:solidFill>
                </a:ln>
                <a:latin typeface="+mn-lt"/>
              </a:rPr>
              <a:t>Qal</a:t>
            </a:r>
            <a:r>
              <a:rPr lang="en-US" sz="4000" dirty="0">
                <a:ln>
                  <a:solidFill>
                    <a:schemeClr val="tx1"/>
                  </a:solidFill>
                </a:ln>
                <a:latin typeface="+mn-lt"/>
              </a:rPr>
              <a:t> Active participate” form of the Hebrew verb “</a:t>
            </a:r>
            <a:r>
              <a:rPr lang="en-US" sz="4000" dirty="0" err="1">
                <a:ln>
                  <a:solidFill>
                    <a:schemeClr val="tx1"/>
                  </a:solidFill>
                </a:ln>
                <a:latin typeface="+mn-lt"/>
              </a:rPr>
              <a:t>natah</a:t>
            </a:r>
            <a:r>
              <a:rPr lang="en-US" sz="4000" dirty="0">
                <a:ln>
                  <a:solidFill>
                    <a:schemeClr val="tx1"/>
                  </a:solidFill>
                </a:ln>
                <a:latin typeface="+mn-lt"/>
              </a:rPr>
              <a:t>,” which implies ongoing stretching.</a:t>
            </a:r>
          </a:p>
          <a:p>
            <a:pPr algn="ctr" eaLnBrk="1" fontAlgn="auto" hangingPunct="1">
              <a:spcBef>
                <a:spcPts val="0"/>
              </a:spcBef>
              <a:spcAft>
                <a:spcPts val="0"/>
              </a:spcAft>
              <a:defRPr/>
            </a:pPr>
            <a:endParaRPr lang="en-US" sz="4000" dirty="0">
              <a:solidFill>
                <a:schemeClr val="bg1"/>
              </a:solidFill>
              <a:latin typeface="+mn-lt"/>
            </a:endParaRPr>
          </a:p>
          <a:p>
            <a:pPr algn="ctr" eaLnBrk="1" fontAlgn="auto" hangingPunct="1">
              <a:spcBef>
                <a:spcPts val="0"/>
              </a:spcBef>
              <a:spcAft>
                <a:spcPts val="0"/>
              </a:spcAft>
              <a:defRPr/>
            </a:pPr>
            <a:endParaRPr lang="en-US" sz="4000" dirty="0">
              <a:latin typeface="+mn-lt"/>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Max Power\AppData\Local\Microsoft\Windows\Temporary Internet Files\Content.IE5\3B5863NW\MPj0400144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52388"/>
            <a:ext cx="9385300"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65826" y="609600"/>
            <a:ext cx="8678174" cy="1569660"/>
          </a:xfrm>
          <a:prstGeom prst="rect">
            <a:avLst/>
          </a:prstGeom>
          <a:noFill/>
        </p:spPr>
        <p:txBody>
          <a:bodyPr>
            <a:spAutoFit/>
          </a:bodyPr>
          <a:lstStyle/>
          <a:p>
            <a:pPr eaLnBrk="1" fontAlgn="auto" hangingPunct="1">
              <a:spcBef>
                <a:spcPts val="0"/>
              </a:spcBef>
              <a:spcAft>
                <a:spcPts val="0"/>
              </a:spcAft>
              <a:defRPr/>
            </a:pPr>
            <a:r>
              <a:rPr lang="en-US" sz="4800" b="1" dirty="0">
                <a:ln w="6350">
                  <a:solidFill>
                    <a:schemeClr val="bg1"/>
                  </a:solidFill>
                </a:ln>
                <a:solidFill>
                  <a:srgbClr val="FF0000"/>
                </a:solidFill>
                <a:latin typeface="ITC Zapf Chancery" pitchFamily="66" charset="0"/>
              </a:rPr>
              <a:t>Job 9:8 – </a:t>
            </a:r>
            <a:r>
              <a:rPr lang="en-US" sz="4800" b="1" dirty="0">
                <a:ln w="6350">
                  <a:solidFill>
                    <a:schemeClr val="bg1"/>
                  </a:solidFill>
                </a:ln>
                <a:solidFill>
                  <a:srgbClr val="FFC000"/>
                </a:solidFill>
                <a:effectLst>
                  <a:outerShdw blurRad="38100" dist="38100" dir="2700000" algn="tl">
                    <a:srgbClr val="000000">
                      <a:alpha val="43137"/>
                    </a:srgbClr>
                  </a:outerShdw>
                </a:effectLst>
                <a:latin typeface="ITC Zapf Chancery" pitchFamily="66" charset="0"/>
              </a:rPr>
              <a:t>He alone </a:t>
            </a:r>
            <a:r>
              <a:rPr lang="en-US" sz="4800" b="1" i="1" u="sng" dirty="0">
                <a:ln w="6350">
                  <a:solidFill>
                    <a:schemeClr val="bg1"/>
                  </a:solidFill>
                </a:ln>
                <a:solidFill>
                  <a:srgbClr val="E927B2"/>
                </a:solidFill>
                <a:effectLst>
                  <a:outerShdw blurRad="38100" dist="38100" dir="2700000" algn="tl">
                    <a:srgbClr val="000000">
                      <a:alpha val="43137"/>
                    </a:srgbClr>
                  </a:outerShdw>
                </a:effectLst>
                <a:latin typeface="ITC Zapf Chancery" pitchFamily="66" charset="0"/>
              </a:rPr>
              <a:t>stretches out </a:t>
            </a:r>
            <a:r>
              <a:rPr lang="en-US" sz="4800" b="1" dirty="0">
                <a:ln w="6350">
                  <a:solidFill>
                    <a:schemeClr val="bg1"/>
                  </a:solidFill>
                </a:ln>
                <a:solidFill>
                  <a:srgbClr val="FFC000"/>
                </a:solidFill>
                <a:effectLst>
                  <a:outerShdw blurRad="38100" dist="38100" dir="2700000" algn="tl">
                    <a:srgbClr val="000000">
                      <a:alpha val="43137"/>
                    </a:srgbClr>
                  </a:outerShdw>
                </a:effectLst>
                <a:latin typeface="ITC Zapf Chancery" pitchFamily="66" charset="0"/>
              </a:rPr>
              <a:t>the heavens…</a:t>
            </a:r>
          </a:p>
        </p:txBody>
      </p:sp>
      <p:sp>
        <p:nvSpPr>
          <p:cNvPr id="4" name="TextBox 3"/>
          <p:cNvSpPr txBox="1"/>
          <p:nvPr/>
        </p:nvSpPr>
        <p:spPr>
          <a:xfrm>
            <a:off x="457200" y="2057400"/>
            <a:ext cx="8281359" cy="2185214"/>
          </a:xfrm>
          <a:prstGeom prst="rect">
            <a:avLst/>
          </a:prstGeom>
          <a:noFill/>
        </p:spPr>
        <p:txBody>
          <a:bodyPr>
            <a:spAutoFit/>
          </a:bodyPr>
          <a:lstStyle/>
          <a:p>
            <a:pPr eaLnBrk="1" fontAlgn="auto" hangingPunct="1">
              <a:spcBef>
                <a:spcPts val="0"/>
              </a:spcBef>
              <a:spcAft>
                <a:spcPts val="0"/>
              </a:spcAft>
              <a:defRPr/>
            </a:pPr>
            <a:endParaRPr lang="en-US" sz="4000" dirty="0">
              <a:latin typeface="+mn-lt"/>
            </a:endParaRPr>
          </a:p>
          <a:p>
            <a:pPr eaLnBrk="1" fontAlgn="auto" hangingPunct="1">
              <a:spcBef>
                <a:spcPts val="0"/>
              </a:spcBef>
              <a:spcAft>
                <a:spcPts val="0"/>
              </a:spcAft>
              <a:defRPr/>
            </a:pPr>
            <a:r>
              <a:rPr lang="en-US" sz="4800" b="1" dirty="0">
                <a:ln w="6350">
                  <a:solidFill>
                    <a:schemeClr val="bg1"/>
                  </a:solidFill>
                </a:ln>
                <a:solidFill>
                  <a:srgbClr val="FF0000"/>
                </a:solidFill>
                <a:effectLst>
                  <a:outerShdw blurRad="38100" dist="38100" dir="2700000" algn="tl">
                    <a:srgbClr val="000000">
                      <a:alpha val="43137"/>
                    </a:srgbClr>
                  </a:outerShdw>
                </a:effectLst>
                <a:latin typeface="ITC Zapf Chancery" pitchFamily="66" charset="0"/>
              </a:rPr>
              <a:t>Ps. 104:2 - </a:t>
            </a:r>
            <a:r>
              <a:rPr lang="en-US" sz="4800" b="1" dirty="0">
                <a:ln w="6350">
                  <a:solidFill>
                    <a:schemeClr val="bg1"/>
                  </a:solidFill>
                </a:ln>
                <a:solidFill>
                  <a:srgbClr val="FFC000"/>
                </a:solidFill>
                <a:effectLst>
                  <a:outerShdw blurRad="38100" dist="38100" dir="2700000" algn="tl">
                    <a:srgbClr val="000000">
                      <a:alpha val="43137"/>
                    </a:srgbClr>
                  </a:outerShdw>
                </a:effectLst>
                <a:latin typeface="ITC Zapf Chancery" pitchFamily="66" charset="0"/>
              </a:rPr>
              <a:t>…he </a:t>
            </a:r>
            <a:r>
              <a:rPr lang="en-US" sz="4800" b="1" i="1" u="sng" dirty="0">
                <a:ln w="6350">
                  <a:solidFill>
                    <a:schemeClr val="bg1"/>
                  </a:solidFill>
                </a:ln>
                <a:solidFill>
                  <a:srgbClr val="E927B2"/>
                </a:solidFill>
                <a:effectLst>
                  <a:outerShdw blurRad="38100" dist="38100" dir="2700000" algn="tl">
                    <a:srgbClr val="000000">
                      <a:alpha val="43137"/>
                    </a:srgbClr>
                  </a:outerShdw>
                </a:effectLst>
                <a:latin typeface="ITC Zapf Chancery" pitchFamily="66" charset="0"/>
              </a:rPr>
              <a:t>stretches out</a:t>
            </a:r>
            <a:r>
              <a:rPr lang="en-US" sz="4800" b="1" dirty="0">
                <a:ln w="6350">
                  <a:solidFill>
                    <a:schemeClr val="bg1"/>
                  </a:solidFill>
                </a:ln>
                <a:solidFill>
                  <a:srgbClr val="E927B2"/>
                </a:solidFill>
                <a:effectLst>
                  <a:outerShdw blurRad="38100" dist="38100" dir="2700000" algn="tl">
                    <a:srgbClr val="000000">
                      <a:alpha val="43137"/>
                    </a:srgbClr>
                  </a:outerShdw>
                </a:effectLst>
                <a:latin typeface="ITC Zapf Chancery" pitchFamily="66" charset="0"/>
              </a:rPr>
              <a:t>  </a:t>
            </a:r>
            <a:r>
              <a:rPr lang="en-US" sz="4800" b="1" dirty="0">
                <a:ln w="6350">
                  <a:solidFill>
                    <a:schemeClr val="bg1"/>
                  </a:solidFill>
                </a:ln>
                <a:solidFill>
                  <a:srgbClr val="FFC000"/>
                </a:solidFill>
                <a:effectLst>
                  <a:outerShdw blurRad="38100" dist="38100" dir="2700000" algn="tl">
                    <a:srgbClr val="000000">
                      <a:alpha val="43137"/>
                    </a:srgbClr>
                  </a:outerShdw>
                </a:effectLst>
                <a:latin typeface="ITC Zapf Chancery" pitchFamily="66" charset="0"/>
              </a:rPr>
              <a:t>the heavens like a tent</a:t>
            </a:r>
            <a:endParaRPr lang="en-US" sz="4800" b="1" dirty="0">
              <a:ln w="6350">
                <a:solidFill>
                  <a:schemeClr val="bg1"/>
                </a:solidFill>
              </a:ln>
              <a:solidFill>
                <a:srgbClr val="FFC000"/>
              </a:solidFill>
              <a:effectLst>
                <a:outerShdw blurRad="38100" dist="38100" dir="2700000" algn="tl">
                  <a:srgbClr val="000000">
                    <a:alpha val="43137"/>
                  </a:srgbClr>
                </a:outerShdw>
              </a:effectLst>
              <a:latin typeface="+mn-lt"/>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8194"/>
                                        </p:tgtEl>
                                        <p:attrNameLst>
                                          <p:attrName>style.opacity</p:attrName>
                                        </p:attrNameLst>
                                      </p:cBhvr>
                                      <p:to>
                                        <p:strVal val="0.5"/>
                                      </p:to>
                                    </p:set>
                                    <p:animEffect filter="image" prLst="opacity: 0.5">
                                      <p:cBhvr rctx="IE">
                                        <p:cTn id="7" dur="indefinite"/>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220200" cy="792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62000" y="838200"/>
            <a:ext cx="3276600" cy="646331"/>
          </a:xfrm>
          <a:prstGeom prst="rect">
            <a:avLst/>
          </a:prstGeom>
          <a:noFill/>
        </p:spPr>
        <p:txBody>
          <a:bodyPr>
            <a:spAutoFit/>
          </a:bodyPr>
          <a:lstStyle/>
          <a:p>
            <a:pPr eaLnBrk="1" fontAlgn="auto" hangingPunct="1">
              <a:spcBef>
                <a:spcPts val="0"/>
              </a:spcBef>
              <a:spcAft>
                <a:spcPts val="0"/>
              </a:spcAft>
              <a:defRPr/>
            </a:pPr>
            <a:r>
              <a:rPr lang="en-US" sz="36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mn-lt"/>
              </a:rPr>
              <a:t>…and the Earth</a:t>
            </a:r>
          </a:p>
        </p:txBody>
      </p:sp>
      <p:sp>
        <p:nvSpPr>
          <p:cNvPr id="14340" name="TextBox 3"/>
          <p:cNvSpPr txBox="1">
            <a:spLocks noChangeArrowheads="1"/>
          </p:cNvSpPr>
          <p:nvPr/>
        </p:nvSpPr>
        <p:spPr bwMode="auto">
          <a:xfrm>
            <a:off x="250825" y="5943600"/>
            <a:ext cx="320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t>Credit:  Apollo 17 Crew, NASA</a:t>
            </a:r>
          </a:p>
        </p:txBody>
      </p:sp>
      <p:pic>
        <p:nvPicPr>
          <p:cNvPr id="1434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5562600"/>
            <a:ext cx="152400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Max Power\AppData\Local\Microsoft\Windows\Temporary Internet Files\Content.IE5\3B5863NW\MPj0400144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650"/>
            <a:ext cx="9299575" cy="697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7200" y="609600"/>
            <a:ext cx="8560279" cy="1569660"/>
          </a:xfrm>
          <a:prstGeom prst="rect">
            <a:avLst/>
          </a:prstGeom>
          <a:noFill/>
        </p:spPr>
        <p:txBody>
          <a:bodyPr>
            <a:spAutoFit/>
          </a:bodyPr>
          <a:lstStyle/>
          <a:p>
            <a:pPr eaLnBrk="1" fontAlgn="auto" hangingPunct="1">
              <a:spcBef>
                <a:spcPts val="0"/>
              </a:spcBef>
              <a:spcAft>
                <a:spcPts val="0"/>
              </a:spcAft>
              <a:defRPr/>
            </a:pPr>
            <a:r>
              <a:rPr lang="en-US" sz="4800" b="1" dirty="0">
                <a:ln w="6350">
                  <a:solidFill>
                    <a:schemeClr val="bg1"/>
                  </a:solidFill>
                </a:ln>
                <a:solidFill>
                  <a:srgbClr val="FF0000"/>
                </a:solidFill>
                <a:latin typeface="ITC Zapf Chancery" pitchFamily="66" charset="0"/>
              </a:rPr>
              <a:t>Is. 40:22 – </a:t>
            </a:r>
            <a:r>
              <a:rPr lang="en-US" sz="4800" b="1" dirty="0">
                <a:ln w="6350">
                  <a:solidFill>
                    <a:schemeClr val="bg1"/>
                  </a:solidFill>
                </a:ln>
                <a:solidFill>
                  <a:srgbClr val="FFC000"/>
                </a:solidFill>
                <a:effectLst>
                  <a:outerShdw blurRad="38100" dist="38100" dir="2700000" algn="tl">
                    <a:srgbClr val="000000">
                      <a:alpha val="43137"/>
                    </a:srgbClr>
                  </a:outerShdw>
                </a:effectLst>
                <a:latin typeface="ITC Zapf Chancery" pitchFamily="66" charset="0"/>
              </a:rPr>
              <a:t>…He </a:t>
            </a:r>
            <a:r>
              <a:rPr lang="en-US" sz="4800" b="1" i="1" u="sng" dirty="0">
                <a:ln w="6350">
                  <a:solidFill>
                    <a:schemeClr val="bg1"/>
                  </a:solidFill>
                </a:ln>
                <a:solidFill>
                  <a:srgbClr val="E927B2"/>
                </a:solidFill>
                <a:effectLst>
                  <a:outerShdw blurRad="38100" dist="38100" dir="2700000" algn="tl">
                    <a:srgbClr val="000000">
                      <a:alpha val="43137"/>
                    </a:srgbClr>
                  </a:outerShdw>
                </a:effectLst>
                <a:latin typeface="ITC Zapf Chancery" pitchFamily="66" charset="0"/>
              </a:rPr>
              <a:t>stretches out </a:t>
            </a:r>
            <a:r>
              <a:rPr lang="en-US" sz="4800" b="1" dirty="0">
                <a:ln w="6350">
                  <a:solidFill>
                    <a:schemeClr val="bg1"/>
                  </a:solidFill>
                </a:ln>
                <a:solidFill>
                  <a:srgbClr val="E927B2"/>
                </a:solidFill>
                <a:effectLst>
                  <a:outerShdw blurRad="38100" dist="38100" dir="2700000" algn="tl">
                    <a:srgbClr val="000000">
                      <a:alpha val="43137"/>
                    </a:srgbClr>
                  </a:outerShdw>
                </a:effectLst>
                <a:latin typeface="ITC Zapf Chancery" pitchFamily="66" charset="0"/>
              </a:rPr>
              <a:t> </a:t>
            </a:r>
            <a:r>
              <a:rPr lang="en-US" sz="4800" b="1" dirty="0">
                <a:ln w="6350">
                  <a:solidFill>
                    <a:schemeClr val="bg1"/>
                  </a:solidFill>
                </a:ln>
                <a:solidFill>
                  <a:srgbClr val="FFC000"/>
                </a:solidFill>
                <a:effectLst>
                  <a:outerShdw blurRad="38100" dist="38100" dir="2700000" algn="tl">
                    <a:srgbClr val="000000">
                      <a:alpha val="43137"/>
                    </a:srgbClr>
                  </a:outerShdw>
                </a:effectLst>
                <a:latin typeface="ITC Zapf Chancery" pitchFamily="66" charset="0"/>
              </a:rPr>
              <a:t>the heavens like a canopy…</a:t>
            </a:r>
          </a:p>
        </p:txBody>
      </p:sp>
      <p:sp>
        <p:nvSpPr>
          <p:cNvPr id="4" name="TextBox 3"/>
          <p:cNvSpPr txBox="1"/>
          <p:nvPr/>
        </p:nvSpPr>
        <p:spPr>
          <a:xfrm>
            <a:off x="609600" y="2819400"/>
            <a:ext cx="8218098" cy="1569660"/>
          </a:xfrm>
          <a:prstGeom prst="rect">
            <a:avLst/>
          </a:prstGeom>
          <a:noFill/>
        </p:spPr>
        <p:txBody>
          <a:bodyPr>
            <a:spAutoFit/>
          </a:bodyPr>
          <a:lstStyle/>
          <a:p>
            <a:pPr eaLnBrk="1" fontAlgn="auto" hangingPunct="1">
              <a:spcBef>
                <a:spcPts val="0"/>
              </a:spcBef>
              <a:spcAft>
                <a:spcPts val="0"/>
              </a:spcAft>
              <a:defRPr/>
            </a:pPr>
            <a:r>
              <a:rPr lang="en-US" sz="4800" b="1" dirty="0">
                <a:ln w="6350">
                  <a:solidFill>
                    <a:schemeClr val="bg1"/>
                  </a:solidFill>
                </a:ln>
                <a:solidFill>
                  <a:srgbClr val="FF0000"/>
                </a:solidFill>
                <a:effectLst>
                  <a:outerShdw blurRad="38100" dist="38100" dir="2700000" algn="tl">
                    <a:srgbClr val="000000">
                      <a:alpha val="43137"/>
                    </a:srgbClr>
                  </a:outerShdw>
                </a:effectLst>
                <a:latin typeface="ITC Zapf Chancery" pitchFamily="66" charset="0"/>
              </a:rPr>
              <a:t>Zechariah 12:1 - </a:t>
            </a:r>
            <a:r>
              <a:rPr lang="en-US" sz="4800" b="1" dirty="0">
                <a:ln w="6350">
                  <a:solidFill>
                    <a:schemeClr val="bg1"/>
                  </a:solidFill>
                </a:ln>
                <a:solidFill>
                  <a:srgbClr val="FFC000"/>
                </a:solidFill>
                <a:effectLst>
                  <a:outerShdw blurRad="38100" dist="38100" dir="2700000" algn="tl">
                    <a:srgbClr val="000000">
                      <a:alpha val="43137"/>
                    </a:srgbClr>
                  </a:outerShdw>
                </a:effectLst>
                <a:latin typeface="ITC Zapf Chancery" pitchFamily="66" charset="0"/>
              </a:rPr>
              <a:t>…The Lord, who </a:t>
            </a:r>
            <a:r>
              <a:rPr lang="en-US" sz="4800" b="1" i="1" u="sng" dirty="0">
                <a:ln w="6350">
                  <a:solidFill>
                    <a:schemeClr val="bg1"/>
                  </a:solidFill>
                </a:ln>
                <a:solidFill>
                  <a:srgbClr val="E927B2"/>
                </a:solidFill>
                <a:effectLst>
                  <a:outerShdw blurRad="38100" dist="38100" dir="2700000" algn="tl">
                    <a:srgbClr val="000000">
                      <a:alpha val="43137"/>
                    </a:srgbClr>
                  </a:outerShdw>
                </a:effectLst>
                <a:latin typeface="ITC Zapf Chancery" pitchFamily="66" charset="0"/>
              </a:rPr>
              <a:t>stretches out</a:t>
            </a:r>
            <a:r>
              <a:rPr lang="en-US" sz="4800" b="1" dirty="0">
                <a:ln w="6350">
                  <a:solidFill>
                    <a:schemeClr val="bg1"/>
                  </a:solidFill>
                </a:ln>
                <a:solidFill>
                  <a:srgbClr val="E927B2"/>
                </a:solidFill>
                <a:effectLst>
                  <a:outerShdw blurRad="38100" dist="38100" dir="2700000" algn="tl">
                    <a:srgbClr val="000000">
                      <a:alpha val="43137"/>
                    </a:srgbClr>
                  </a:outerShdw>
                </a:effectLst>
                <a:latin typeface="ITC Zapf Chancery" pitchFamily="66" charset="0"/>
              </a:rPr>
              <a:t>  </a:t>
            </a:r>
            <a:r>
              <a:rPr lang="en-US" sz="4800" b="1" dirty="0">
                <a:ln w="6350">
                  <a:solidFill>
                    <a:schemeClr val="bg1"/>
                  </a:solidFill>
                </a:ln>
                <a:solidFill>
                  <a:srgbClr val="FFC000"/>
                </a:solidFill>
                <a:effectLst>
                  <a:outerShdw blurRad="38100" dist="38100" dir="2700000" algn="tl">
                    <a:srgbClr val="000000">
                      <a:alpha val="43137"/>
                    </a:srgbClr>
                  </a:outerShdw>
                </a:effectLst>
                <a:latin typeface="ITC Zapf Chancery" pitchFamily="66" charset="0"/>
              </a:rPr>
              <a:t>the heavens,…</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9218"/>
                                        </p:tgtEl>
                                        <p:attrNameLst>
                                          <p:attrName>style.opacity</p:attrName>
                                        </p:attrNameLst>
                                      </p:cBhvr>
                                      <p:to>
                                        <p:strVal val="0.5"/>
                                      </p:to>
                                    </p:set>
                                    <p:animEffect filter="image" prLst="opacity: 0.5">
                                      <p:cBhvr rctx="IE">
                                        <p:cTn id="7" dur="indefinite"/>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Seven Dusty Sisters    Cr-NASA, JPL-Caltech, J.. Stauffer (SSC, Caltech).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113" y="-423863"/>
            <a:ext cx="9282113" cy="728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Box 3"/>
          <p:cNvSpPr txBox="1">
            <a:spLocks noChangeArrowheads="1"/>
          </p:cNvSpPr>
          <p:nvPr/>
        </p:nvSpPr>
        <p:spPr bwMode="auto">
          <a:xfrm>
            <a:off x="228600" y="6096000"/>
            <a:ext cx="891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t>SEVEN DUSTY SISTERS:   Credit-NASA, JPL-Caltech, J. Stauffer (SSC, Caltech)</a:t>
            </a:r>
          </a:p>
        </p:txBody>
      </p:sp>
      <p:sp>
        <p:nvSpPr>
          <p:cNvPr id="5" name="TextBox 4"/>
          <p:cNvSpPr txBox="1"/>
          <p:nvPr/>
        </p:nvSpPr>
        <p:spPr>
          <a:xfrm>
            <a:off x="457200" y="304800"/>
            <a:ext cx="8134709" cy="2677656"/>
          </a:xfrm>
          <a:prstGeom prst="rect">
            <a:avLst/>
          </a:prstGeom>
          <a:noFill/>
        </p:spPr>
        <p:txBody>
          <a:bodyPr>
            <a:spAutoFit/>
          </a:bodyPr>
          <a:lstStyle/>
          <a:p>
            <a:pPr algn="ctr" eaLnBrk="1" fontAlgn="auto" hangingPunct="1">
              <a:spcBef>
                <a:spcPts val="0"/>
              </a:spcBef>
              <a:spcAft>
                <a:spcPts val="0"/>
              </a:spcAft>
              <a:defRPr/>
            </a:pPr>
            <a:r>
              <a:rPr lang="en-US" sz="4800" b="1" dirty="0">
                <a:ln w="19050">
                  <a:solidFill>
                    <a:schemeClr val="bg1"/>
                  </a:solidFill>
                </a:ln>
                <a:solidFill>
                  <a:srgbClr val="FF0000"/>
                </a:solidFill>
                <a:latin typeface="Book Antiqua" pitchFamily="18" charset="0"/>
              </a:rPr>
              <a:t>BIBLE BASIC #3</a:t>
            </a:r>
          </a:p>
          <a:p>
            <a:pPr algn="ctr" eaLnBrk="1" fontAlgn="auto" hangingPunct="1">
              <a:spcBef>
                <a:spcPts val="0"/>
              </a:spcBef>
              <a:spcAft>
                <a:spcPts val="0"/>
              </a:spcAft>
              <a:defRPr/>
            </a:pPr>
            <a:endParaRPr lang="en-US" sz="4000" dirty="0">
              <a:latin typeface="+mn-lt"/>
            </a:endParaRPr>
          </a:p>
          <a:p>
            <a:pPr eaLnBrk="1" fontAlgn="auto" hangingPunct="1">
              <a:spcBef>
                <a:spcPts val="0"/>
              </a:spcBef>
              <a:spcAft>
                <a:spcPts val="0"/>
              </a:spcAft>
              <a:defRPr/>
            </a:pPr>
            <a:r>
              <a:rPr lang="en-US" sz="4000" dirty="0">
                <a:latin typeface="+mn-lt"/>
              </a:rPr>
              <a:t>The universe is growing old, wearing out, and it will die.</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Max Power\AppData\Local\Microsoft\Windows\Temporary Internet Files\Content.IE5\RBJPYQZ6\MPj0401179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103188"/>
            <a:ext cx="9239250"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26210" y="381000"/>
            <a:ext cx="8236789" cy="3354765"/>
          </a:xfrm>
          <a:prstGeom prst="rect">
            <a:avLst/>
          </a:prstGeom>
          <a:noFill/>
        </p:spPr>
        <p:txBody>
          <a:bodyPr>
            <a:spAutoFit/>
          </a:bodyPr>
          <a:lstStyle/>
          <a:p>
            <a:pPr eaLnBrk="1" fontAlgn="auto" hangingPunct="1">
              <a:spcBef>
                <a:spcPts val="0"/>
              </a:spcBef>
              <a:spcAft>
                <a:spcPts val="0"/>
              </a:spcAft>
              <a:defRPr/>
            </a:pPr>
            <a:r>
              <a:rPr lang="en-US" sz="4000" dirty="0">
                <a:solidFill>
                  <a:srgbClr val="FF0000"/>
                </a:solidFill>
                <a:latin typeface="Book Antiqua" pitchFamily="18" charset="0"/>
              </a:rPr>
              <a:t>Verses in Support of Bible Basic #3:</a:t>
            </a:r>
          </a:p>
          <a:p>
            <a:pPr eaLnBrk="1" fontAlgn="auto" hangingPunct="1">
              <a:spcBef>
                <a:spcPts val="0"/>
              </a:spcBef>
              <a:spcAft>
                <a:spcPts val="0"/>
              </a:spcAft>
              <a:defRPr/>
            </a:pPr>
            <a:endParaRPr lang="en-US" sz="4000" dirty="0">
              <a:latin typeface="+mn-lt"/>
            </a:endParaRPr>
          </a:p>
          <a:p>
            <a:pPr eaLnBrk="1" fontAlgn="auto" hangingPunct="1">
              <a:spcBef>
                <a:spcPts val="0"/>
              </a:spcBef>
              <a:spcAft>
                <a:spcPts val="0"/>
              </a:spcAft>
              <a:defRPr/>
            </a:pPr>
            <a:r>
              <a:rPr lang="en-US" sz="4400" b="1" dirty="0">
                <a:ln w="6350">
                  <a:solidFill>
                    <a:schemeClr val="bg1"/>
                  </a:solidFill>
                </a:ln>
                <a:solidFill>
                  <a:srgbClr val="FF0000"/>
                </a:solidFill>
                <a:latin typeface="ITC Zapf Chancery" pitchFamily="66" charset="0"/>
              </a:rPr>
              <a:t>Psalm 102:26 </a:t>
            </a:r>
            <a:r>
              <a:rPr lang="en-US" sz="4400" b="1" dirty="0">
                <a:ln w="6350">
                  <a:solidFill>
                    <a:schemeClr val="bg1"/>
                  </a:solidFill>
                </a:ln>
                <a:solidFill>
                  <a:srgbClr val="FF0000"/>
                </a:solidFill>
                <a:effectLst>
                  <a:outerShdw blurRad="38100" dist="38100" dir="2700000" algn="tl">
                    <a:srgbClr val="000000">
                      <a:alpha val="43137"/>
                    </a:srgbClr>
                  </a:outerShdw>
                </a:effectLst>
                <a:latin typeface="ITC Zapf Chancery" pitchFamily="66" charset="0"/>
              </a:rPr>
              <a:t>–</a:t>
            </a:r>
            <a:r>
              <a:rPr lang="en-US" sz="4400" b="1" dirty="0">
                <a:ln w="6350">
                  <a:solidFill>
                    <a:schemeClr val="bg1"/>
                  </a:solidFill>
                </a:ln>
                <a:solidFill>
                  <a:srgbClr val="FFC000"/>
                </a:solidFill>
                <a:effectLst>
                  <a:outerShdw blurRad="38100" dist="38100" dir="2700000" algn="tl">
                    <a:srgbClr val="000000">
                      <a:alpha val="43137"/>
                    </a:srgbClr>
                  </a:outerShdw>
                </a:effectLst>
                <a:latin typeface="ITC Zapf Chancery" pitchFamily="66" charset="0"/>
              </a:rPr>
              <a:t> “…They [the heavens] will perish, but you [God] remain; they will all wear out like a garment…”</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11267"/>
                                        </p:tgtEl>
                                        <p:attrNameLst>
                                          <p:attrName>style.opacity</p:attrName>
                                        </p:attrNameLst>
                                      </p:cBhvr>
                                      <p:to>
                                        <p:strVal val="0.5"/>
                                      </p:to>
                                    </p:set>
                                    <p:animEffect filter="image" prLst="opacity: 0.5">
                                      <p:cBhvr rctx="IE">
                                        <p:cTn id="7" dur="indefinite"/>
                                        <p:tgtEl>
                                          <p:spTgt spid="112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Max Power\AppData\Local\Microsoft\Windows\Temporary Internet Files\Content.IE5\3B5863NW\MPj0400144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95250"/>
            <a:ext cx="9161463" cy="695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81000" y="990600"/>
            <a:ext cx="8305800" cy="3046988"/>
          </a:xfrm>
          <a:prstGeom prst="rect">
            <a:avLst/>
          </a:prstGeom>
          <a:noFill/>
        </p:spPr>
        <p:txBody>
          <a:bodyPr>
            <a:spAutoFit/>
          </a:bodyPr>
          <a:lstStyle/>
          <a:p>
            <a:pPr eaLnBrk="1" fontAlgn="auto" hangingPunct="1">
              <a:spcBef>
                <a:spcPts val="0"/>
              </a:spcBef>
              <a:spcAft>
                <a:spcPts val="0"/>
              </a:spcAft>
              <a:defRPr/>
            </a:pPr>
            <a:r>
              <a:rPr lang="en-US" sz="4800" b="1" dirty="0">
                <a:ln w="6350">
                  <a:solidFill>
                    <a:schemeClr val="bg1"/>
                  </a:solidFill>
                </a:ln>
                <a:solidFill>
                  <a:srgbClr val="FF0000"/>
                </a:solidFill>
                <a:effectLst>
                  <a:outerShdw blurRad="38100" dist="38100" dir="2700000" algn="tl">
                    <a:srgbClr val="000000">
                      <a:alpha val="43137"/>
                    </a:srgbClr>
                  </a:outerShdw>
                </a:effectLst>
                <a:latin typeface="ITC Zapf Chancery" pitchFamily="66" charset="0"/>
              </a:rPr>
              <a:t>Romans 8:19-21 – </a:t>
            </a:r>
            <a:r>
              <a:rPr lang="en-US" sz="4800" b="1" dirty="0">
                <a:ln w="6350">
                  <a:solidFill>
                    <a:schemeClr val="bg1"/>
                  </a:solidFill>
                </a:ln>
                <a:solidFill>
                  <a:srgbClr val="FFC000"/>
                </a:solidFill>
                <a:effectLst>
                  <a:outerShdw blurRad="38100" dist="38100" dir="2700000" algn="tl">
                    <a:srgbClr val="000000">
                      <a:alpha val="43137"/>
                    </a:srgbClr>
                  </a:outerShdw>
                </a:effectLst>
                <a:latin typeface="ITC Zapf Chancery" pitchFamily="66" charset="0"/>
              </a:rPr>
              <a:t>“For the creation was subjected to frustration,…that the creation itself will be liberated from its bondage to decay…” </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12290"/>
                                        </p:tgtEl>
                                        <p:attrNameLst>
                                          <p:attrName>style.opacity</p:attrName>
                                        </p:attrNameLst>
                                      </p:cBhvr>
                                      <p:to>
                                        <p:strVal val="0.5"/>
                                      </p:to>
                                    </p:set>
                                    <p:animEffect filter="image" prLst="opacity: 0.5">
                                      <p:cBhvr rctx="IE">
                                        <p:cTn id="7" dur="indefinite"/>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1219200"/>
          <a:ext cx="9144000" cy="5351463"/>
        </p:xfrm>
        <a:graphic>
          <a:graphicData uri="http://schemas.openxmlformats.org/drawingml/2006/table">
            <a:tbl>
              <a:tblPr firstRow="1" bandRow="1">
                <a:tableStyleId>{5C22544A-7EE6-4342-B048-85BDC9FD1C3A}</a:tableStyleId>
              </a:tblPr>
              <a:tblGrid>
                <a:gridCol w="3740727"/>
                <a:gridCol w="3657600"/>
                <a:gridCol w="1745672"/>
              </a:tblGrid>
              <a:tr h="477649">
                <a:tc>
                  <a:txBody>
                    <a:bodyPr/>
                    <a:lstStyle/>
                    <a:p>
                      <a:pPr marL="0" algn="ctr" defTabSz="914400" rtl="0" eaLnBrk="1" latinLnBrk="0" hangingPunct="1"/>
                      <a:r>
                        <a:rPr lang="en-US" sz="2400" kern="1200" dirty="0" smtClean="0">
                          <a:solidFill>
                            <a:srgbClr val="FFC000"/>
                          </a:solidFill>
                          <a:latin typeface="+mn-lt"/>
                          <a:ea typeface="+mn-ea"/>
                          <a:cs typeface="+mn-cs"/>
                        </a:rPr>
                        <a:t>The Bible</a:t>
                      </a:r>
                      <a:endParaRPr lang="en-US" sz="2400" kern="1200" dirty="0">
                        <a:solidFill>
                          <a:srgbClr val="FFC000"/>
                        </a:solidFill>
                        <a:latin typeface="+mn-lt"/>
                        <a:ea typeface="+mn-ea"/>
                        <a:cs typeface="+mn-cs"/>
                      </a:endParaRPr>
                    </a:p>
                  </a:txBody>
                  <a:tcPr marT="45724" marB="45724">
                    <a:solidFill>
                      <a:srgbClr val="00B0F0"/>
                    </a:solidFill>
                  </a:tcPr>
                </a:tc>
                <a:tc>
                  <a:txBody>
                    <a:bodyPr/>
                    <a:lstStyle/>
                    <a:p>
                      <a:pPr marL="0" algn="ctr" defTabSz="914400" rtl="0" eaLnBrk="1" latinLnBrk="0" hangingPunct="1"/>
                      <a:r>
                        <a:rPr lang="en-US" sz="2400" kern="1200" dirty="0" smtClean="0">
                          <a:solidFill>
                            <a:srgbClr val="FFC000"/>
                          </a:solidFill>
                          <a:latin typeface="+mn-lt"/>
                          <a:ea typeface="+mn-ea"/>
                          <a:cs typeface="+mn-cs"/>
                        </a:rPr>
                        <a:t>The Big Bang</a:t>
                      </a:r>
                      <a:endParaRPr lang="en-US" sz="2400" kern="1200" dirty="0">
                        <a:solidFill>
                          <a:srgbClr val="FFC000"/>
                        </a:solidFill>
                        <a:latin typeface="+mn-lt"/>
                        <a:ea typeface="+mn-ea"/>
                        <a:cs typeface="+mn-cs"/>
                      </a:endParaRPr>
                    </a:p>
                  </a:txBody>
                  <a:tcPr marT="45724" marB="45724">
                    <a:solidFill>
                      <a:srgbClr val="00B0F0"/>
                    </a:solidFill>
                  </a:tcPr>
                </a:tc>
                <a:tc>
                  <a:txBody>
                    <a:bodyPr/>
                    <a:lstStyle/>
                    <a:p>
                      <a:pPr marL="0" algn="ctr" defTabSz="914400" rtl="0" eaLnBrk="1" latinLnBrk="0" hangingPunct="1"/>
                      <a:r>
                        <a:rPr lang="en-US" sz="2400" kern="1200" dirty="0" smtClean="0">
                          <a:solidFill>
                            <a:srgbClr val="FFC000"/>
                          </a:solidFill>
                          <a:latin typeface="+mn-lt"/>
                          <a:ea typeface="+mn-ea"/>
                          <a:cs typeface="+mn-cs"/>
                        </a:rPr>
                        <a:t>Conclusion</a:t>
                      </a:r>
                      <a:endParaRPr lang="en-US" sz="2400" kern="1200" dirty="0">
                        <a:solidFill>
                          <a:srgbClr val="FFC000"/>
                        </a:solidFill>
                        <a:latin typeface="+mn-lt"/>
                        <a:ea typeface="+mn-ea"/>
                        <a:cs typeface="+mn-cs"/>
                      </a:endParaRPr>
                    </a:p>
                  </a:txBody>
                  <a:tcPr marT="45724" marB="45724">
                    <a:solidFill>
                      <a:srgbClr val="00B0F0"/>
                    </a:solidFill>
                  </a:tcPr>
                </a:tc>
              </a:tr>
              <a:tr h="1319991">
                <a:tc>
                  <a:txBody>
                    <a:bodyPr/>
                    <a:lstStyle/>
                    <a:p>
                      <a:r>
                        <a:rPr lang="en-US" sz="2400" dirty="0" smtClean="0">
                          <a:solidFill>
                            <a:schemeClr val="bg1"/>
                          </a:solidFill>
                        </a:rPr>
                        <a:t>The universe (all space, time, energy &amp; matter) </a:t>
                      </a:r>
                      <a:r>
                        <a:rPr lang="en-US" sz="2400" baseline="0" dirty="0" smtClean="0">
                          <a:solidFill>
                            <a:schemeClr val="bg1"/>
                          </a:solidFill>
                        </a:rPr>
                        <a:t> had a beginning</a:t>
                      </a:r>
                      <a:endParaRPr lang="en-US" sz="2400" dirty="0">
                        <a:solidFill>
                          <a:schemeClr val="bg1"/>
                        </a:solidFill>
                      </a:endParaRPr>
                    </a:p>
                  </a:txBody>
                  <a:tcPr marT="45724" marB="45724">
                    <a:blipFill>
                      <a:blip r:embed="rId2"/>
                      <a:tile tx="0" ty="0" sx="100000" sy="100000" flip="none" algn="tl"/>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The universe (all space, time, energy &amp; matter) </a:t>
                      </a:r>
                      <a:r>
                        <a:rPr lang="en-US" sz="2400" baseline="0" dirty="0" smtClean="0">
                          <a:solidFill>
                            <a:schemeClr val="bg1"/>
                          </a:solidFill>
                        </a:rPr>
                        <a:t> had a beginning</a:t>
                      </a:r>
                      <a:endParaRPr lang="en-US" sz="2400" dirty="0" smtClean="0">
                        <a:solidFill>
                          <a:schemeClr val="bg1"/>
                        </a:solidFill>
                      </a:endParaRPr>
                    </a:p>
                  </a:txBody>
                  <a:tcPr marT="45724" marB="45724">
                    <a:blipFill>
                      <a:blip r:embed="rId2"/>
                      <a:tile tx="0" ty="0" sx="100000" sy="100000" flip="none" algn="tl"/>
                    </a:blipFill>
                  </a:tcPr>
                </a:tc>
                <a:tc>
                  <a:txBody>
                    <a:bodyPr/>
                    <a:lstStyle/>
                    <a:p>
                      <a:pPr algn="ctr"/>
                      <a:r>
                        <a:rPr lang="en-US" sz="2400" dirty="0" smtClean="0">
                          <a:solidFill>
                            <a:schemeClr val="bg1"/>
                          </a:solidFill>
                        </a:rPr>
                        <a:t>Agreement</a:t>
                      </a:r>
                      <a:endParaRPr lang="en-US" sz="2400" dirty="0">
                        <a:solidFill>
                          <a:schemeClr val="bg1"/>
                        </a:solidFill>
                      </a:endParaRPr>
                    </a:p>
                  </a:txBody>
                  <a:tcPr marT="45724" marB="45724">
                    <a:solidFill>
                      <a:srgbClr val="FF0000"/>
                    </a:solidFill>
                  </a:tcPr>
                </a:tc>
              </a:tr>
              <a:tr h="1726143">
                <a:tc>
                  <a:txBody>
                    <a:bodyPr/>
                    <a:lstStyle/>
                    <a:p>
                      <a:r>
                        <a:rPr lang="en-US" sz="2400" dirty="0" smtClean="0"/>
                        <a:t>A pre-existing agent brought the universe into being – this is God</a:t>
                      </a:r>
                      <a:endParaRPr lang="en-US" sz="2400" dirty="0"/>
                    </a:p>
                  </a:txBody>
                  <a:tcPr marT="45724" marB="45724">
                    <a:blipFill>
                      <a:blip r:embed="rId2"/>
                      <a:tile tx="0" ty="0" sx="100000" sy="100000" flip="none" algn="tl"/>
                    </a:blipFill>
                  </a:tcPr>
                </a:tc>
                <a:tc>
                  <a:txBody>
                    <a:bodyPr/>
                    <a:lstStyle/>
                    <a:p>
                      <a:r>
                        <a:rPr lang="en-US" sz="2400" dirty="0" smtClean="0"/>
                        <a:t>Conclusion: a pre-existing agent had</a:t>
                      </a:r>
                      <a:r>
                        <a:rPr lang="en-US" sz="2400" baseline="0" dirty="0" smtClean="0"/>
                        <a:t> to bring the universe into being</a:t>
                      </a:r>
                      <a:endParaRPr lang="en-US" sz="2400" dirty="0"/>
                    </a:p>
                  </a:txBody>
                  <a:tcPr marT="45724" marB="45724">
                    <a:blipFill>
                      <a:blip r:embed="rId2"/>
                      <a:tile tx="0" ty="0" sx="100000" sy="100000" flip="none" algn="tl"/>
                    </a:blipFill>
                  </a:tcPr>
                </a:tc>
                <a:tc>
                  <a:txBody>
                    <a:bodyPr/>
                    <a:lstStyle/>
                    <a:p>
                      <a:pPr algn="ctr"/>
                      <a:r>
                        <a:rPr lang="en-US" sz="2400" dirty="0" smtClean="0"/>
                        <a:t>Agreement</a:t>
                      </a:r>
                      <a:endParaRPr lang="en-US" sz="2400" dirty="0"/>
                    </a:p>
                  </a:txBody>
                  <a:tcPr marT="45724" marB="45724">
                    <a:solidFill>
                      <a:srgbClr val="FF0000"/>
                    </a:solidFill>
                  </a:tcPr>
                </a:tc>
              </a:tr>
              <a:tr h="913840">
                <a:tc>
                  <a:txBody>
                    <a:bodyPr/>
                    <a:lstStyle/>
                    <a:p>
                      <a:r>
                        <a:rPr lang="en-US" sz="2400" dirty="0" smtClean="0"/>
                        <a:t>The</a:t>
                      </a:r>
                      <a:r>
                        <a:rPr lang="en-US" sz="2400" baseline="0" dirty="0" smtClean="0"/>
                        <a:t> universe was and is expanding</a:t>
                      </a:r>
                      <a:endParaRPr lang="en-US" sz="2400" dirty="0"/>
                    </a:p>
                  </a:txBody>
                  <a:tcPr marT="45724" marB="45724">
                    <a:blipFill>
                      <a:blip r:embed="rId2"/>
                      <a:tile tx="0" ty="0" sx="100000" sy="100000" flip="none" algn="tl"/>
                    </a:blipFill>
                  </a:tcPr>
                </a:tc>
                <a:tc>
                  <a:txBody>
                    <a:bodyPr/>
                    <a:lstStyle/>
                    <a:p>
                      <a:r>
                        <a:rPr lang="en-US" sz="2400" dirty="0" smtClean="0"/>
                        <a:t>The universe was and is expanding</a:t>
                      </a:r>
                      <a:endParaRPr lang="en-US" sz="2400" dirty="0"/>
                    </a:p>
                  </a:txBody>
                  <a:tcPr marT="45724" marB="45724">
                    <a:blipFill>
                      <a:blip r:embed="rId2"/>
                      <a:tile tx="0" ty="0" sx="100000" sy="100000" flip="none" algn="tl"/>
                    </a:blipFill>
                  </a:tcPr>
                </a:tc>
                <a:tc>
                  <a:txBody>
                    <a:bodyPr/>
                    <a:lstStyle/>
                    <a:p>
                      <a:pPr algn="ctr"/>
                      <a:r>
                        <a:rPr lang="en-US" sz="2400" dirty="0" smtClean="0"/>
                        <a:t>Agreement</a:t>
                      </a:r>
                      <a:endParaRPr lang="en-US" sz="2400" dirty="0"/>
                    </a:p>
                  </a:txBody>
                  <a:tcPr marT="45724" marB="45724">
                    <a:solidFill>
                      <a:srgbClr val="FF0000"/>
                    </a:solidFill>
                  </a:tcPr>
                </a:tc>
              </a:tr>
              <a:tr h="913840">
                <a:tc>
                  <a:txBody>
                    <a:bodyPr/>
                    <a:lstStyle/>
                    <a:p>
                      <a:r>
                        <a:rPr lang="en-US" sz="2400" dirty="0" smtClean="0"/>
                        <a:t>The universe is growing old &amp; will die</a:t>
                      </a:r>
                      <a:endParaRPr lang="en-US" sz="2400" dirty="0"/>
                    </a:p>
                  </a:txBody>
                  <a:tcPr marT="45724" marB="45724">
                    <a:blipFill>
                      <a:blip r:embed="rId2"/>
                      <a:tile tx="0" ty="0" sx="100000" sy="100000" flip="none" algn="tl"/>
                    </a:blipFill>
                  </a:tcPr>
                </a:tc>
                <a:tc>
                  <a:txBody>
                    <a:bodyPr/>
                    <a:lstStyle/>
                    <a:p>
                      <a:r>
                        <a:rPr lang="en-US" sz="2400" dirty="0" smtClean="0"/>
                        <a:t>The universe</a:t>
                      </a:r>
                      <a:r>
                        <a:rPr lang="en-US" sz="2400" baseline="0" dirty="0" smtClean="0"/>
                        <a:t> is growing old &amp; will die</a:t>
                      </a:r>
                      <a:endParaRPr lang="en-US" sz="2400" dirty="0"/>
                    </a:p>
                  </a:txBody>
                  <a:tcPr marT="45724" marB="45724">
                    <a:blipFill>
                      <a:blip r:embed="rId2"/>
                      <a:tile tx="0" ty="0" sx="100000" sy="100000" flip="none" algn="tl"/>
                    </a:blipFill>
                  </a:tcPr>
                </a:tc>
                <a:tc>
                  <a:txBody>
                    <a:bodyPr/>
                    <a:lstStyle/>
                    <a:p>
                      <a:pPr algn="ctr"/>
                      <a:r>
                        <a:rPr lang="en-US" sz="2400" dirty="0" smtClean="0"/>
                        <a:t>Agreement</a:t>
                      </a:r>
                      <a:endParaRPr lang="en-US" sz="2400" dirty="0"/>
                    </a:p>
                  </a:txBody>
                  <a:tcPr marT="45724" marB="45724">
                    <a:solidFill>
                      <a:srgbClr val="FF0000"/>
                    </a:solidFill>
                  </a:tcPr>
                </a:tc>
              </a:tr>
            </a:tbl>
          </a:graphicData>
        </a:graphic>
      </p:graphicFrame>
      <p:sp>
        <p:nvSpPr>
          <p:cNvPr id="4" name="TextBox 3"/>
          <p:cNvSpPr txBox="1"/>
          <p:nvPr/>
        </p:nvSpPr>
        <p:spPr>
          <a:xfrm>
            <a:off x="228600" y="304800"/>
            <a:ext cx="8915400" cy="830997"/>
          </a:xfrm>
          <a:prstGeom prst="rect">
            <a:avLst/>
          </a:prstGeom>
          <a:noFill/>
        </p:spPr>
        <p:txBody>
          <a:bodyPr>
            <a:spAutoFit/>
            <a:scene3d>
              <a:camera prst="orthographicFront"/>
              <a:lightRig rig="threePt" dir="t"/>
            </a:scene3d>
            <a:sp3d extrusionH="57150">
              <a:bevelT w="38100" h="38100" prst="relaxedInset"/>
            </a:sp3d>
          </a:bodyPr>
          <a:lstStyle/>
          <a:p>
            <a:pPr eaLnBrk="1" fontAlgn="auto" hangingPunct="1">
              <a:spcBef>
                <a:spcPts val="0"/>
              </a:spcBef>
              <a:spcAft>
                <a:spcPts val="0"/>
              </a:spcAft>
              <a:defRPr/>
            </a:pPr>
            <a:r>
              <a:rPr lang="en-US" sz="4800" dirty="0">
                <a:latin typeface="+mn-lt"/>
              </a:rPr>
              <a:t>SUMMARY OF BIBLE &amp; BIG BANG</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8915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38200" y="152400"/>
            <a:ext cx="7848600" cy="830263"/>
          </a:xfrm>
          <a:prstGeom prst="rect">
            <a:avLst/>
          </a:prstGeom>
          <a:noFill/>
        </p:spPr>
        <p:txBody>
          <a:bodyPr>
            <a:spAutoFit/>
          </a:bodyPr>
          <a:lstStyle/>
          <a:p>
            <a:pPr algn="ctr" eaLnBrk="1" fontAlgn="auto" hangingPunct="1">
              <a:spcBef>
                <a:spcPts val="0"/>
              </a:spcBef>
              <a:spcAft>
                <a:spcPts val="0"/>
              </a:spcAft>
              <a:defRPr/>
            </a:pPr>
            <a:endParaRPr lang="en-US" sz="4800" b="1" dirty="0">
              <a:ln w="19050">
                <a:solidFill>
                  <a:schemeClr val="bg1"/>
                </a:solidFill>
              </a:ln>
              <a:solidFill>
                <a:srgbClr val="FF0000"/>
              </a:solidFill>
              <a:latin typeface="+mn-lt"/>
            </a:endParaRPr>
          </a:p>
        </p:txBody>
      </p:sp>
      <p:sp>
        <p:nvSpPr>
          <p:cNvPr id="6" name="TextBox 5"/>
          <p:cNvSpPr txBox="1"/>
          <p:nvPr/>
        </p:nvSpPr>
        <p:spPr>
          <a:xfrm>
            <a:off x="381000" y="210026"/>
            <a:ext cx="8509958" cy="3293209"/>
          </a:xfrm>
          <a:prstGeom prst="rect">
            <a:avLst/>
          </a:prstGeom>
          <a:noFill/>
        </p:spPr>
        <p:txBody>
          <a:bodyPr>
            <a:spAutoFit/>
          </a:bodyPr>
          <a:lstStyle/>
          <a:p>
            <a:pPr algn="ctr" eaLnBrk="1" fontAlgn="auto" hangingPunct="1">
              <a:spcBef>
                <a:spcPts val="0"/>
              </a:spcBef>
              <a:spcAft>
                <a:spcPts val="0"/>
              </a:spcAft>
              <a:defRPr/>
            </a:pPr>
            <a:endParaRPr lang="en-US" sz="4800" b="1" dirty="0">
              <a:ln w="19050">
                <a:solidFill>
                  <a:schemeClr val="bg1"/>
                </a:solidFill>
              </a:ln>
              <a:solidFill>
                <a:srgbClr val="FF0000"/>
              </a:solidFill>
              <a:latin typeface="+mn-lt"/>
            </a:endParaRPr>
          </a:p>
          <a:p>
            <a:pPr eaLnBrk="1" fontAlgn="auto" hangingPunct="1">
              <a:spcBef>
                <a:spcPts val="0"/>
              </a:spcBef>
              <a:spcAft>
                <a:spcPts val="0"/>
              </a:spcAft>
              <a:buFont typeface="Wingdings" pitchFamily="2" charset="2"/>
              <a:buChar char="§"/>
              <a:defRPr/>
            </a:pPr>
            <a:endParaRPr lang="en-US" sz="4000" b="1" dirty="0">
              <a:ln w="19050">
                <a:solidFill>
                  <a:schemeClr val="bg1"/>
                </a:solidFill>
              </a:ln>
              <a:latin typeface="+mn-lt"/>
            </a:endParaRPr>
          </a:p>
          <a:p>
            <a:pPr algn="ctr" eaLnBrk="1" fontAlgn="auto" hangingPunct="1">
              <a:spcBef>
                <a:spcPts val="0"/>
              </a:spcBef>
              <a:spcAft>
                <a:spcPts val="0"/>
              </a:spcAft>
              <a:defRPr/>
            </a:pPr>
            <a:r>
              <a:rPr lang="en-US" sz="4000" b="1" dirty="0">
                <a:ln w="19050">
                  <a:solidFill>
                    <a:schemeClr val="bg1"/>
                  </a:solidFill>
                </a:ln>
              </a:rPr>
              <a:t>What do bubbles </a:t>
            </a:r>
          </a:p>
          <a:p>
            <a:pPr algn="ctr" eaLnBrk="1" fontAlgn="auto" hangingPunct="1">
              <a:spcBef>
                <a:spcPts val="0"/>
              </a:spcBef>
              <a:spcAft>
                <a:spcPts val="0"/>
              </a:spcAft>
              <a:defRPr/>
            </a:pPr>
            <a:r>
              <a:rPr lang="en-US" sz="4000" b="1" dirty="0">
                <a:ln w="19050">
                  <a:solidFill>
                    <a:schemeClr val="bg1"/>
                  </a:solidFill>
                </a:ln>
              </a:rPr>
              <a:t>have to do with </a:t>
            </a:r>
          </a:p>
          <a:p>
            <a:pPr algn="ctr" eaLnBrk="1" fontAlgn="auto" hangingPunct="1">
              <a:spcBef>
                <a:spcPts val="0"/>
              </a:spcBef>
              <a:spcAft>
                <a:spcPts val="0"/>
              </a:spcAft>
              <a:defRPr/>
            </a:pPr>
            <a:r>
              <a:rPr lang="en-US" sz="4000" b="1" dirty="0">
                <a:ln w="19050">
                  <a:solidFill>
                    <a:schemeClr val="bg1"/>
                  </a:solidFill>
                </a:ln>
              </a:rPr>
              <a:t>the universe?</a:t>
            </a:r>
          </a:p>
        </p:txBody>
      </p:sp>
      <p:sp>
        <p:nvSpPr>
          <p:cNvPr id="7" name="TextBox 6"/>
          <p:cNvSpPr txBox="1"/>
          <p:nvPr/>
        </p:nvSpPr>
        <p:spPr>
          <a:xfrm>
            <a:off x="6781800" y="5486400"/>
            <a:ext cx="2362200" cy="923330"/>
          </a:xfrm>
          <a:prstGeom prst="rect">
            <a:avLst/>
          </a:prstGeom>
          <a:noFill/>
        </p:spPr>
        <p:txBody>
          <a:bodyPr>
            <a:spAutoFit/>
          </a:bodyPr>
          <a:lstStyle/>
          <a:p>
            <a:pPr eaLnBrk="1" fontAlgn="auto" hangingPunct="1">
              <a:spcBef>
                <a:spcPts val="0"/>
              </a:spcBef>
              <a:spcAft>
                <a:spcPts val="0"/>
              </a:spcAft>
              <a:defRPr/>
            </a:pPr>
            <a:r>
              <a:rPr lang="en-US" dirty="0">
                <a:ln>
                  <a:solidFill>
                    <a:srgbClr val="FFC000"/>
                  </a:solidFill>
                </a:ln>
                <a:latin typeface="+mn-lt"/>
              </a:rPr>
              <a:t>Photo Courtesy of Lawrence Berkeley National Laboratory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050"/>
                                        </p:tgtEl>
                                        <p:attrNameLst>
                                          <p:attrName>style.opacity</p:attrName>
                                        </p:attrNameLst>
                                      </p:cBhvr>
                                      <p:to>
                                        <p:strVal val="0.5"/>
                                      </p:to>
                                    </p:set>
                                    <p:animEffect filter="image" prLst="opacity: 0.5">
                                      <p:cBhvr rctx="IE">
                                        <p:cTn id="7" dur="indefinite"/>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152400"/>
            <a:ext cx="7848600" cy="830263"/>
          </a:xfrm>
          <a:prstGeom prst="rect">
            <a:avLst/>
          </a:prstGeom>
          <a:noFill/>
        </p:spPr>
        <p:txBody>
          <a:bodyPr>
            <a:spAutoFit/>
          </a:bodyPr>
          <a:lstStyle/>
          <a:p>
            <a:pPr algn="ctr" eaLnBrk="1" fontAlgn="auto" hangingPunct="1">
              <a:spcBef>
                <a:spcPts val="0"/>
              </a:spcBef>
              <a:spcAft>
                <a:spcPts val="0"/>
              </a:spcAft>
              <a:defRPr/>
            </a:pPr>
            <a:endParaRPr lang="en-US" sz="4800" b="1" dirty="0">
              <a:ln w="19050">
                <a:solidFill>
                  <a:schemeClr val="bg1"/>
                </a:solidFill>
              </a:ln>
              <a:solidFill>
                <a:srgbClr val="FF0000"/>
              </a:solidFill>
              <a:latin typeface="+mn-lt"/>
            </a:endParaRPr>
          </a:p>
        </p:txBody>
      </p:sp>
      <p:sp>
        <p:nvSpPr>
          <p:cNvPr id="6" name="TextBox 5"/>
          <p:cNvSpPr txBox="1"/>
          <p:nvPr/>
        </p:nvSpPr>
        <p:spPr>
          <a:xfrm>
            <a:off x="381000" y="210026"/>
            <a:ext cx="8509958" cy="6432530"/>
          </a:xfrm>
          <a:prstGeom prst="rect">
            <a:avLst/>
          </a:prstGeom>
          <a:noFill/>
        </p:spPr>
        <p:txBody>
          <a:bodyPr>
            <a:spAutoFit/>
          </a:bodyPr>
          <a:lstStyle/>
          <a:p>
            <a:pPr algn="ctr" eaLnBrk="1" fontAlgn="auto" hangingPunct="1">
              <a:spcBef>
                <a:spcPts val="0"/>
              </a:spcBef>
              <a:spcAft>
                <a:spcPts val="0"/>
              </a:spcAft>
              <a:defRPr/>
            </a:pPr>
            <a:r>
              <a:rPr lang="en-US" sz="4800" b="1" dirty="0">
                <a:ln w="19050">
                  <a:solidFill>
                    <a:schemeClr val="bg1"/>
                  </a:solidFill>
                </a:ln>
                <a:solidFill>
                  <a:srgbClr val="FF0000"/>
                </a:solidFill>
                <a:latin typeface="Book Antiqua" pitchFamily="18" charset="0"/>
              </a:rPr>
              <a:t>MULTIVERSE?</a:t>
            </a:r>
          </a:p>
          <a:p>
            <a:pPr algn="ctr" eaLnBrk="1" fontAlgn="auto" hangingPunct="1">
              <a:spcBef>
                <a:spcPts val="0"/>
              </a:spcBef>
              <a:spcAft>
                <a:spcPts val="0"/>
              </a:spcAft>
              <a:defRPr/>
            </a:pPr>
            <a:endParaRPr lang="en-US" sz="2000" b="1" dirty="0">
              <a:ln w="19050">
                <a:solidFill>
                  <a:schemeClr val="bg1"/>
                </a:solidFill>
              </a:ln>
              <a:solidFill>
                <a:srgbClr val="FF0000"/>
              </a:solidFill>
            </a:endParaRPr>
          </a:p>
          <a:p>
            <a:pPr eaLnBrk="1" fontAlgn="auto" hangingPunct="1">
              <a:spcBef>
                <a:spcPts val="0"/>
              </a:spcBef>
              <a:spcAft>
                <a:spcPts val="0"/>
              </a:spcAft>
              <a:buFont typeface="Arial" pitchFamily="34" charset="0"/>
              <a:buChar char="•"/>
              <a:defRPr/>
            </a:pPr>
            <a:r>
              <a:rPr lang="en-US" sz="4000" b="1" dirty="0">
                <a:ln w="19050">
                  <a:solidFill>
                    <a:schemeClr val="bg1"/>
                  </a:solidFill>
                </a:ln>
              </a:rPr>
              <a:t>Some do not like the Big Bang’s</a:t>
            </a:r>
          </a:p>
          <a:p>
            <a:pPr eaLnBrk="1" fontAlgn="auto" hangingPunct="1">
              <a:spcBef>
                <a:spcPts val="0"/>
              </a:spcBef>
              <a:spcAft>
                <a:spcPts val="0"/>
              </a:spcAft>
              <a:defRPr/>
            </a:pPr>
            <a:r>
              <a:rPr lang="en-US" sz="4000" b="1" dirty="0">
                <a:ln w="19050">
                  <a:solidFill>
                    <a:schemeClr val="bg1"/>
                  </a:solidFill>
                </a:ln>
              </a:rPr>
              <a:t>  singular universe that has a</a:t>
            </a:r>
          </a:p>
          <a:p>
            <a:pPr eaLnBrk="1" fontAlgn="auto" hangingPunct="1">
              <a:spcBef>
                <a:spcPts val="0"/>
              </a:spcBef>
              <a:spcAft>
                <a:spcPts val="0"/>
              </a:spcAft>
              <a:defRPr/>
            </a:pPr>
            <a:r>
              <a:rPr lang="en-US" sz="4000" b="1" dirty="0">
                <a:ln w="19050">
                  <a:solidFill>
                    <a:schemeClr val="bg1"/>
                  </a:solidFill>
                </a:ln>
              </a:rPr>
              <a:t>  beginning and therefore requires</a:t>
            </a:r>
          </a:p>
          <a:p>
            <a:pPr eaLnBrk="1" fontAlgn="auto" hangingPunct="1">
              <a:spcBef>
                <a:spcPts val="0"/>
              </a:spcBef>
              <a:spcAft>
                <a:spcPts val="0"/>
              </a:spcAft>
              <a:defRPr/>
            </a:pPr>
            <a:r>
              <a:rPr lang="en-US" sz="4000" b="1" dirty="0">
                <a:ln w="19050">
                  <a:solidFill>
                    <a:schemeClr val="bg1"/>
                  </a:solidFill>
                </a:ln>
              </a:rPr>
              <a:t>  a Creator/Beginner </a:t>
            </a:r>
          </a:p>
          <a:p>
            <a:pPr eaLnBrk="1" fontAlgn="auto" hangingPunct="1">
              <a:spcBef>
                <a:spcPts val="0"/>
              </a:spcBef>
              <a:spcAft>
                <a:spcPts val="0"/>
              </a:spcAft>
              <a:defRPr/>
            </a:pPr>
            <a:endParaRPr lang="en-US" sz="2000" b="1" dirty="0">
              <a:ln w="19050">
                <a:solidFill>
                  <a:schemeClr val="bg1"/>
                </a:solidFill>
              </a:ln>
            </a:endParaRPr>
          </a:p>
          <a:p>
            <a:pPr eaLnBrk="1" fontAlgn="auto" hangingPunct="1">
              <a:spcBef>
                <a:spcPts val="0"/>
              </a:spcBef>
              <a:spcAft>
                <a:spcPts val="0"/>
              </a:spcAft>
              <a:buFont typeface="Arial" pitchFamily="34" charset="0"/>
              <a:buChar char="•"/>
              <a:defRPr/>
            </a:pPr>
            <a:r>
              <a:rPr lang="en-US" sz="4000" b="1" dirty="0">
                <a:ln w="19050">
                  <a:solidFill>
                    <a:schemeClr val="bg1"/>
                  </a:solidFill>
                </a:ln>
              </a:rPr>
              <a:t> They also do not like the Big Bang</a:t>
            </a:r>
          </a:p>
          <a:p>
            <a:pPr eaLnBrk="1" fontAlgn="auto" hangingPunct="1">
              <a:spcBef>
                <a:spcPts val="0"/>
              </a:spcBef>
              <a:spcAft>
                <a:spcPts val="0"/>
              </a:spcAft>
              <a:defRPr/>
            </a:pPr>
            <a:r>
              <a:rPr lang="en-US" sz="4000" b="1" dirty="0">
                <a:ln w="19050">
                  <a:solidFill>
                    <a:schemeClr val="bg1"/>
                  </a:solidFill>
                </a:ln>
              </a:rPr>
              <a:t>   universe that shows fine tuning and</a:t>
            </a:r>
          </a:p>
          <a:p>
            <a:pPr eaLnBrk="1" fontAlgn="auto" hangingPunct="1">
              <a:spcBef>
                <a:spcPts val="0"/>
              </a:spcBef>
              <a:spcAft>
                <a:spcPts val="0"/>
              </a:spcAft>
              <a:defRPr/>
            </a:pPr>
            <a:r>
              <a:rPr lang="en-US" sz="4000" b="1" dirty="0">
                <a:ln w="19050">
                  <a:solidFill>
                    <a:schemeClr val="bg1"/>
                  </a:solidFill>
                </a:ln>
              </a:rPr>
              <a:t>   design, and therefore, requires a</a:t>
            </a:r>
          </a:p>
          <a:p>
            <a:pPr eaLnBrk="1" fontAlgn="auto" hangingPunct="1">
              <a:spcBef>
                <a:spcPts val="0"/>
              </a:spcBef>
              <a:spcAft>
                <a:spcPts val="0"/>
              </a:spcAft>
              <a:defRPr/>
            </a:pPr>
            <a:r>
              <a:rPr lang="en-US" sz="4000" b="1" dirty="0">
                <a:ln w="19050">
                  <a:solidFill>
                    <a:schemeClr val="bg1"/>
                  </a:solidFill>
                </a:ln>
              </a:rPr>
              <a:t>   Designer.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152400"/>
            <a:ext cx="7848600" cy="830263"/>
          </a:xfrm>
          <a:prstGeom prst="rect">
            <a:avLst/>
          </a:prstGeom>
          <a:noFill/>
        </p:spPr>
        <p:txBody>
          <a:bodyPr>
            <a:spAutoFit/>
          </a:bodyPr>
          <a:lstStyle/>
          <a:p>
            <a:pPr algn="ctr" eaLnBrk="1" fontAlgn="auto" hangingPunct="1">
              <a:spcBef>
                <a:spcPts val="0"/>
              </a:spcBef>
              <a:spcAft>
                <a:spcPts val="0"/>
              </a:spcAft>
              <a:defRPr/>
            </a:pPr>
            <a:endParaRPr lang="en-US" sz="4800" b="1" dirty="0">
              <a:ln w="19050">
                <a:solidFill>
                  <a:schemeClr val="bg1"/>
                </a:solidFill>
              </a:ln>
              <a:solidFill>
                <a:srgbClr val="FF0000"/>
              </a:solidFill>
              <a:latin typeface="+mn-lt"/>
            </a:endParaRPr>
          </a:p>
        </p:txBody>
      </p:sp>
      <p:sp>
        <p:nvSpPr>
          <p:cNvPr id="6" name="TextBox 5"/>
          <p:cNvSpPr txBox="1"/>
          <p:nvPr/>
        </p:nvSpPr>
        <p:spPr>
          <a:xfrm>
            <a:off x="381000" y="210026"/>
            <a:ext cx="8509958" cy="6124754"/>
          </a:xfrm>
          <a:prstGeom prst="rect">
            <a:avLst/>
          </a:prstGeom>
          <a:noFill/>
        </p:spPr>
        <p:txBody>
          <a:bodyPr>
            <a:spAutoFit/>
          </a:bodyPr>
          <a:lstStyle/>
          <a:p>
            <a:pPr algn="ctr" eaLnBrk="1" fontAlgn="auto" hangingPunct="1">
              <a:spcBef>
                <a:spcPts val="0"/>
              </a:spcBef>
              <a:spcAft>
                <a:spcPts val="0"/>
              </a:spcAft>
              <a:defRPr/>
            </a:pPr>
            <a:r>
              <a:rPr lang="en-US" sz="4800" b="1" dirty="0">
                <a:ln w="19050">
                  <a:solidFill>
                    <a:schemeClr val="bg1"/>
                  </a:solidFill>
                </a:ln>
                <a:solidFill>
                  <a:srgbClr val="FF0000"/>
                </a:solidFill>
                <a:latin typeface="Book Antiqua" pitchFamily="18" charset="0"/>
              </a:rPr>
              <a:t>MULTIVERSE?</a:t>
            </a:r>
          </a:p>
          <a:p>
            <a:pPr algn="ctr" eaLnBrk="1" fontAlgn="auto" hangingPunct="1">
              <a:spcBef>
                <a:spcPts val="0"/>
              </a:spcBef>
              <a:spcAft>
                <a:spcPts val="0"/>
              </a:spcAft>
              <a:defRPr/>
            </a:pPr>
            <a:endParaRPr lang="en-US" sz="2400" b="1" dirty="0">
              <a:ln w="19050">
                <a:solidFill>
                  <a:schemeClr val="bg1"/>
                </a:solidFill>
              </a:ln>
              <a:solidFill>
                <a:srgbClr val="FF0000"/>
              </a:solidFill>
            </a:endParaRPr>
          </a:p>
          <a:p>
            <a:pPr eaLnBrk="1" fontAlgn="auto" hangingPunct="1">
              <a:spcBef>
                <a:spcPts val="0"/>
              </a:spcBef>
              <a:spcAft>
                <a:spcPts val="0"/>
              </a:spcAft>
              <a:buFont typeface="Arial" pitchFamily="34" charset="0"/>
              <a:buChar char="•"/>
              <a:defRPr/>
            </a:pPr>
            <a:r>
              <a:rPr lang="en-US" sz="4000" b="1" dirty="0">
                <a:ln w="19050">
                  <a:solidFill>
                    <a:schemeClr val="bg1"/>
                  </a:solidFill>
                </a:ln>
              </a:rPr>
              <a:t>Therefore, these few people have</a:t>
            </a:r>
          </a:p>
          <a:p>
            <a:pPr eaLnBrk="1" fontAlgn="auto" hangingPunct="1">
              <a:spcBef>
                <a:spcPts val="0"/>
              </a:spcBef>
              <a:spcAft>
                <a:spcPts val="0"/>
              </a:spcAft>
              <a:defRPr/>
            </a:pPr>
            <a:r>
              <a:rPr lang="en-US" sz="4000" b="1" dirty="0">
                <a:ln w="19050">
                  <a:solidFill>
                    <a:schemeClr val="bg1"/>
                  </a:solidFill>
                </a:ln>
              </a:rPr>
              <a:t>  come up with an idea to try to get</a:t>
            </a:r>
          </a:p>
          <a:p>
            <a:pPr eaLnBrk="1" fontAlgn="auto" hangingPunct="1">
              <a:spcBef>
                <a:spcPts val="0"/>
              </a:spcBef>
              <a:spcAft>
                <a:spcPts val="0"/>
              </a:spcAft>
              <a:defRPr/>
            </a:pPr>
            <a:r>
              <a:rPr lang="en-US" sz="4000" b="1" dirty="0">
                <a:ln w="19050">
                  <a:solidFill>
                    <a:schemeClr val="bg1"/>
                  </a:solidFill>
                </a:ln>
              </a:rPr>
              <a:t>  around requiring a Creator/Designer. </a:t>
            </a:r>
          </a:p>
          <a:p>
            <a:pPr eaLnBrk="1" fontAlgn="auto" hangingPunct="1">
              <a:spcBef>
                <a:spcPts val="0"/>
              </a:spcBef>
              <a:spcAft>
                <a:spcPts val="0"/>
              </a:spcAft>
              <a:defRPr/>
            </a:pPr>
            <a:endParaRPr lang="en-US" sz="4000" b="1" dirty="0">
              <a:ln w="19050">
                <a:solidFill>
                  <a:schemeClr val="bg1"/>
                </a:solidFill>
              </a:ln>
            </a:endParaRPr>
          </a:p>
          <a:p>
            <a:pPr eaLnBrk="1" fontAlgn="auto" hangingPunct="1">
              <a:spcBef>
                <a:spcPts val="0"/>
              </a:spcBef>
              <a:spcAft>
                <a:spcPts val="0"/>
              </a:spcAft>
              <a:buFont typeface="Arial" pitchFamily="34" charset="0"/>
              <a:buChar char="•"/>
              <a:defRPr/>
            </a:pPr>
            <a:r>
              <a:rPr lang="en-US" sz="4000" b="1" dirty="0">
                <a:ln w="19050">
                  <a:solidFill>
                    <a:schemeClr val="bg1"/>
                  </a:solidFill>
                </a:ln>
              </a:rPr>
              <a:t> This idea is </a:t>
            </a:r>
            <a:r>
              <a:rPr lang="en-US" sz="4000" b="1" u="sng" dirty="0">
                <a:ln w="19050">
                  <a:solidFill>
                    <a:schemeClr val="bg1"/>
                  </a:solidFill>
                </a:ln>
              </a:rPr>
              <a:t>not</a:t>
            </a:r>
            <a:r>
              <a:rPr lang="en-US" sz="4000" b="1" dirty="0">
                <a:ln w="19050">
                  <a:solidFill>
                    <a:schemeClr val="bg1"/>
                  </a:solidFill>
                </a:ln>
              </a:rPr>
              <a:t> because of any</a:t>
            </a:r>
          </a:p>
          <a:p>
            <a:pPr eaLnBrk="1" fontAlgn="auto" hangingPunct="1">
              <a:spcBef>
                <a:spcPts val="0"/>
              </a:spcBef>
              <a:spcAft>
                <a:spcPts val="0"/>
              </a:spcAft>
              <a:defRPr/>
            </a:pPr>
            <a:r>
              <a:rPr lang="en-US" sz="4000" b="1" dirty="0">
                <a:ln w="19050">
                  <a:solidFill>
                    <a:schemeClr val="bg1"/>
                  </a:solidFill>
                </a:ln>
              </a:rPr>
              <a:t>  evidence, but originates out of a</a:t>
            </a:r>
          </a:p>
          <a:p>
            <a:pPr eaLnBrk="1" fontAlgn="auto" hangingPunct="1">
              <a:spcBef>
                <a:spcPts val="0"/>
              </a:spcBef>
              <a:spcAft>
                <a:spcPts val="0"/>
              </a:spcAft>
              <a:defRPr/>
            </a:pPr>
            <a:r>
              <a:rPr lang="en-US" sz="4000" b="1" dirty="0">
                <a:ln w="19050">
                  <a:solidFill>
                    <a:schemeClr val="bg1"/>
                  </a:solidFill>
                </a:ln>
              </a:rPr>
              <a:t>  philosophical/spiritual bias against </a:t>
            </a:r>
          </a:p>
          <a:p>
            <a:pPr eaLnBrk="1" fontAlgn="auto" hangingPunct="1">
              <a:spcBef>
                <a:spcPts val="0"/>
              </a:spcBef>
              <a:spcAft>
                <a:spcPts val="0"/>
              </a:spcAft>
              <a:defRPr/>
            </a:pPr>
            <a:r>
              <a:rPr lang="en-US" sz="4000" b="1" dirty="0">
                <a:ln w="19050">
                  <a:solidFill>
                    <a:schemeClr val="bg1"/>
                  </a:solidFill>
                </a:ln>
              </a:rPr>
              <a:t>  a Creator/Designer.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152400"/>
            <a:ext cx="7848600" cy="830263"/>
          </a:xfrm>
          <a:prstGeom prst="rect">
            <a:avLst/>
          </a:prstGeom>
          <a:noFill/>
        </p:spPr>
        <p:txBody>
          <a:bodyPr>
            <a:spAutoFit/>
          </a:bodyPr>
          <a:lstStyle/>
          <a:p>
            <a:pPr algn="ctr" eaLnBrk="1" fontAlgn="auto" hangingPunct="1">
              <a:spcBef>
                <a:spcPts val="0"/>
              </a:spcBef>
              <a:spcAft>
                <a:spcPts val="0"/>
              </a:spcAft>
              <a:defRPr/>
            </a:pPr>
            <a:endParaRPr lang="en-US" sz="4800" b="1" dirty="0">
              <a:ln w="19050">
                <a:solidFill>
                  <a:schemeClr val="bg1"/>
                </a:solidFill>
              </a:ln>
              <a:solidFill>
                <a:srgbClr val="FF0000"/>
              </a:solidFill>
              <a:latin typeface="+mn-lt"/>
            </a:endParaRPr>
          </a:p>
        </p:txBody>
      </p:sp>
      <p:sp>
        <p:nvSpPr>
          <p:cNvPr id="6" name="TextBox 5"/>
          <p:cNvSpPr txBox="1"/>
          <p:nvPr/>
        </p:nvSpPr>
        <p:spPr>
          <a:xfrm>
            <a:off x="381000" y="304800"/>
            <a:ext cx="8509958" cy="5940088"/>
          </a:xfrm>
          <a:prstGeom prst="rect">
            <a:avLst/>
          </a:prstGeom>
          <a:noFill/>
        </p:spPr>
        <p:txBody>
          <a:bodyPr>
            <a:spAutoFit/>
          </a:bodyPr>
          <a:lstStyle/>
          <a:p>
            <a:pPr algn="ctr" eaLnBrk="1" fontAlgn="auto" hangingPunct="1">
              <a:spcBef>
                <a:spcPts val="0"/>
              </a:spcBef>
              <a:spcAft>
                <a:spcPts val="0"/>
              </a:spcAft>
              <a:defRPr/>
            </a:pPr>
            <a:r>
              <a:rPr lang="en-US" sz="4800" b="1" dirty="0">
                <a:ln w="19050">
                  <a:solidFill>
                    <a:schemeClr val="bg1"/>
                  </a:solidFill>
                </a:ln>
                <a:solidFill>
                  <a:srgbClr val="FF0000"/>
                </a:solidFill>
                <a:latin typeface="Book Antiqua" pitchFamily="18" charset="0"/>
              </a:rPr>
              <a:t>MULTIVERSE?</a:t>
            </a:r>
          </a:p>
          <a:p>
            <a:pPr algn="ctr" eaLnBrk="1" fontAlgn="auto" hangingPunct="1">
              <a:spcBef>
                <a:spcPts val="0"/>
              </a:spcBef>
              <a:spcAft>
                <a:spcPts val="0"/>
              </a:spcAft>
              <a:defRPr/>
            </a:pPr>
            <a:endParaRPr lang="en-US" sz="1200" b="1" dirty="0">
              <a:ln w="19050">
                <a:solidFill>
                  <a:schemeClr val="bg1"/>
                </a:solidFill>
              </a:ln>
              <a:solidFill>
                <a:srgbClr val="FF0000"/>
              </a:solidFill>
              <a:latin typeface="+mn-lt"/>
            </a:endParaRPr>
          </a:p>
          <a:p>
            <a:pPr algn="ctr" eaLnBrk="1" fontAlgn="auto" hangingPunct="1">
              <a:spcBef>
                <a:spcPts val="0"/>
              </a:spcBef>
              <a:spcAft>
                <a:spcPts val="0"/>
              </a:spcAft>
              <a:defRPr/>
            </a:pPr>
            <a:r>
              <a:rPr lang="en-US" sz="4000" b="1" dirty="0">
                <a:ln w="19050">
                  <a:solidFill>
                    <a:schemeClr val="bg1"/>
                  </a:solidFill>
                </a:ln>
              </a:rPr>
              <a:t>They ask “What if there are an infinite no. of universes being produced (“</a:t>
            </a:r>
            <a:r>
              <a:rPr lang="en-US" sz="4000" b="1" dirty="0" err="1">
                <a:ln w="19050">
                  <a:solidFill>
                    <a:schemeClr val="bg1"/>
                  </a:solidFill>
                </a:ln>
              </a:rPr>
              <a:t>multiverse</a:t>
            </a:r>
            <a:r>
              <a:rPr lang="en-US" sz="4000" b="1" dirty="0">
                <a:ln w="19050">
                  <a:solidFill>
                    <a:schemeClr val="bg1"/>
                  </a:solidFill>
                </a:ln>
              </a:rPr>
              <a:t>”) by something like a cosmic bubble machine or generator (each universe is a “bubble”), over an infinite amount of time and it is just that this universe happens to be the lucky one to get everything right?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152400"/>
            <a:ext cx="7848600" cy="830263"/>
          </a:xfrm>
          <a:prstGeom prst="rect">
            <a:avLst/>
          </a:prstGeom>
          <a:noFill/>
        </p:spPr>
        <p:txBody>
          <a:bodyPr>
            <a:spAutoFit/>
          </a:bodyPr>
          <a:lstStyle/>
          <a:p>
            <a:pPr algn="ctr" eaLnBrk="1" fontAlgn="auto" hangingPunct="1">
              <a:spcBef>
                <a:spcPts val="0"/>
              </a:spcBef>
              <a:spcAft>
                <a:spcPts val="0"/>
              </a:spcAft>
              <a:defRPr/>
            </a:pPr>
            <a:endParaRPr lang="en-US" sz="4800" b="1" dirty="0">
              <a:ln w="19050">
                <a:solidFill>
                  <a:schemeClr val="bg1"/>
                </a:solidFill>
              </a:ln>
              <a:solidFill>
                <a:srgbClr val="FF0000"/>
              </a:solidFill>
              <a:latin typeface="+mn-lt"/>
            </a:endParaRPr>
          </a:p>
        </p:txBody>
      </p:sp>
      <p:sp>
        <p:nvSpPr>
          <p:cNvPr id="6" name="TextBox 5"/>
          <p:cNvSpPr txBox="1"/>
          <p:nvPr/>
        </p:nvSpPr>
        <p:spPr>
          <a:xfrm>
            <a:off x="381000" y="210026"/>
            <a:ext cx="8509958" cy="5447645"/>
          </a:xfrm>
          <a:prstGeom prst="rect">
            <a:avLst/>
          </a:prstGeom>
          <a:noFill/>
        </p:spPr>
        <p:txBody>
          <a:bodyPr>
            <a:spAutoFit/>
          </a:bodyPr>
          <a:lstStyle/>
          <a:p>
            <a:pPr algn="ctr" eaLnBrk="1" fontAlgn="auto" hangingPunct="1">
              <a:spcBef>
                <a:spcPts val="0"/>
              </a:spcBef>
              <a:spcAft>
                <a:spcPts val="0"/>
              </a:spcAft>
              <a:defRPr/>
            </a:pPr>
            <a:r>
              <a:rPr lang="en-US" sz="4800" b="1" dirty="0">
                <a:ln w="19050">
                  <a:solidFill>
                    <a:schemeClr val="bg1"/>
                  </a:solidFill>
                </a:ln>
                <a:solidFill>
                  <a:srgbClr val="FF0000"/>
                </a:solidFill>
                <a:latin typeface="Book Antiqua" pitchFamily="18" charset="0"/>
              </a:rPr>
              <a:t>MULTIVERSE?</a:t>
            </a:r>
          </a:p>
          <a:p>
            <a:pPr algn="ctr" eaLnBrk="1" fontAlgn="auto" hangingPunct="1">
              <a:spcBef>
                <a:spcPts val="0"/>
              </a:spcBef>
              <a:spcAft>
                <a:spcPts val="0"/>
              </a:spcAft>
              <a:defRPr/>
            </a:pPr>
            <a:endParaRPr lang="en-US" sz="2000" b="1" dirty="0">
              <a:ln w="19050">
                <a:solidFill>
                  <a:schemeClr val="bg1"/>
                </a:solidFill>
              </a:ln>
              <a:solidFill>
                <a:srgbClr val="FF0000"/>
              </a:solidFill>
              <a:latin typeface="+mn-lt"/>
            </a:endParaRPr>
          </a:p>
          <a:p>
            <a:pPr eaLnBrk="1" fontAlgn="auto" hangingPunct="1">
              <a:spcBef>
                <a:spcPts val="0"/>
              </a:spcBef>
              <a:spcAft>
                <a:spcPts val="0"/>
              </a:spcAft>
              <a:defRPr/>
            </a:pPr>
            <a:r>
              <a:rPr lang="en-US" sz="4000" b="1" dirty="0">
                <a:ln w="19050">
                  <a:solidFill>
                    <a:schemeClr val="bg1"/>
                  </a:solidFill>
                </a:ln>
              </a:rPr>
              <a:t>Several problems with such an idea:</a:t>
            </a:r>
          </a:p>
          <a:p>
            <a:pPr lvl="1" eaLnBrk="1" fontAlgn="auto" hangingPunct="1">
              <a:spcBef>
                <a:spcPts val="0"/>
              </a:spcBef>
              <a:spcAft>
                <a:spcPts val="0"/>
              </a:spcAft>
              <a:buFont typeface="Arial" pitchFamily="34" charset="0"/>
              <a:buChar char="•"/>
              <a:defRPr/>
            </a:pPr>
            <a:r>
              <a:rPr lang="en-US" sz="4000" b="1" dirty="0">
                <a:ln w="19050">
                  <a:solidFill>
                    <a:schemeClr val="bg1"/>
                  </a:solidFill>
                </a:ln>
              </a:rPr>
              <a:t>There is </a:t>
            </a:r>
            <a:r>
              <a:rPr lang="en-US" sz="4000" b="1" i="1" u="sng" dirty="0">
                <a:ln w="19050">
                  <a:solidFill>
                    <a:schemeClr val="bg1"/>
                  </a:solidFill>
                </a:ln>
              </a:rPr>
              <a:t>zero</a:t>
            </a:r>
            <a:r>
              <a:rPr lang="en-US" sz="4000" b="1" dirty="0">
                <a:ln w="19050">
                  <a:solidFill>
                    <a:schemeClr val="bg1"/>
                  </a:solidFill>
                </a:ln>
              </a:rPr>
              <a:t> evidence for it</a:t>
            </a:r>
          </a:p>
          <a:p>
            <a:pPr lvl="1" eaLnBrk="1" fontAlgn="auto" hangingPunct="1">
              <a:spcBef>
                <a:spcPts val="0"/>
              </a:spcBef>
              <a:spcAft>
                <a:spcPts val="0"/>
              </a:spcAft>
              <a:defRPr/>
            </a:pPr>
            <a:endParaRPr lang="en-US" sz="4000" b="1" dirty="0">
              <a:ln w="19050">
                <a:solidFill>
                  <a:schemeClr val="bg1"/>
                </a:solidFill>
              </a:ln>
            </a:endParaRPr>
          </a:p>
          <a:p>
            <a:pPr lvl="1" eaLnBrk="1" fontAlgn="auto" hangingPunct="1">
              <a:spcBef>
                <a:spcPts val="0"/>
              </a:spcBef>
              <a:spcAft>
                <a:spcPts val="0"/>
              </a:spcAft>
              <a:buFont typeface="Arial" pitchFamily="34" charset="0"/>
              <a:buChar char="•"/>
              <a:defRPr/>
            </a:pPr>
            <a:r>
              <a:rPr lang="en-US" sz="4000" b="1" dirty="0">
                <a:ln w="19050">
                  <a:solidFill>
                    <a:schemeClr val="bg1"/>
                  </a:solidFill>
                </a:ln>
              </a:rPr>
              <a:t>The space-time theorem of the</a:t>
            </a:r>
          </a:p>
          <a:p>
            <a:pPr lvl="1" eaLnBrk="1" fontAlgn="auto" hangingPunct="1">
              <a:spcBef>
                <a:spcPts val="0"/>
              </a:spcBef>
              <a:spcAft>
                <a:spcPts val="0"/>
              </a:spcAft>
              <a:defRPr/>
            </a:pPr>
            <a:r>
              <a:rPr lang="en-US" sz="4000" b="1" dirty="0">
                <a:ln w="19050">
                  <a:solidFill>
                    <a:schemeClr val="bg1"/>
                  </a:solidFill>
                </a:ln>
              </a:rPr>
              <a:t>  Theory of Relativity prohibits</a:t>
            </a:r>
          </a:p>
          <a:p>
            <a:pPr lvl="1" eaLnBrk="1" fontAlgn="auto" hangingPunct="1">
              <a:spcBef>
                <a:spcPts val="0"/>
              </a:spcBef>
              <a:spcAft>
                <a:spcPts val="0"/>
              </a:spcAft>
              <a:defRPr/>
            </a:pPr>
            <a:r>
              <a:rPr lang="en-US" sz="4000" b="1" dirty="0">
                <a:ln w="19050">
                  <a:solidFill>
                    <a:schemeClr val="bg1"/>
                  </a:solidFill>
                </a:ln>
              </a:rPr>
              <a:t>  experiencing anything outside </a:t>
            </a:r>
          </a:p>
          <a:p>
            <a:pPr lvl="1" eaLnBrk="1" fontAlgn="auto" hangingPunct="1">
              <a:spcBef>
                <a:spcPts val="0"/>
              </a:spcBef>
              <a:spcAft>
                <a:spcPts val="0"/>
              </a:spcAft>
              <a:defRPr/>
            </a:pPr>
            <a:r>
              <a:rPr lang="en-US" sz="4000" b="1" dirty="0">
                <a:ln w="19050">
                  <a:solidFill>
                    <a:schemeClr val="bg1"/>
                  </a:solidFill>
                </a:ln>
              </a:rPr>
              <a:t>  our universe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313494" cy="3477875"/>
          </a:xfrm>
          <a:prstGeom prst="rect">
            <a:avLst/>
          </a:prstGeom>
          <a:noFill/>
        </p:spPr>
        <p:txBody>
          <a:bodyPr wrap="none">
            <a:spAutoFit/>
          </a:bodyPr>
          <a:lstStyle/>
          <a:p>
            <a:pPr eaLnBrk="1" fontAlgn="auto" hangingPunct="1">
              <a:spcBef>
                <a:spcPts val="0"/>
              </a:spcBef>
              <a:spcAft>
                <a:spcPts val="0"/>
              </a:spcAft>
              <a:defRPr/>
            </a:pPr>
            <a:r>
              <a:rPr lang="en-US" sz="4000" dirty="0">
                <a:latin typeface="Book Antiqua" pitchFamily="18" charset="0"/>
              </a:rPr>
              <a:t>PRESENTATION IS AS FOLLOWS:</a:t>
            </a:r>
          </a:p>
          <a:p>
            <a:pPr eaLnBrk="1" fontAlgn="auto" hangingPunct="1">
              <a:spcBef>
                <a:spcPts val="0"/>
              </a:spcBef>
              <a:spcAft>
                <a:spcPts val="0"/>
              </a:spcAft>
              <a:defRPr/>
            </a:pPr>
            <a:endParaRPr lang="en-US" sz="2000" dirty="0">
              <a:latin typeface="Book Antiqua" pitchFamily="18" charset="0"/>
            </a:endParaRPr>
          </a:p>
          <a:p>
            <a:pPr eaLnBrk="1" fontAlgn="auto" hangingPunct="1">
              <a:spcBef>
                <a:spcPts val="0"/>
              </a:spcBef>
              <a:spcAft>
                <a:spcPts val="0"/>
              </a:spcAft>
              <a:defRPr/>
            </a:pPr>
            <a:r>
              <a:rPr lang="en-US" sz="40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Book Antiqua" pitchFamily="18" charset="0"/>
              </a:rPr>
              <a:t>Introduction:</a:t>
            </a:r>
          </a:p>
          <a:p>
            <a:pPr lvl="1" eaLnBrk="1" fontAlgn="auto" hangingPunct="1">
              <a:spcBef>
                <a:spcPts val="0"/>
              </a:spcBef>
              <a:spcAft>
                <a:spcPts val="0"/>
              </a:spcAft>
              <a:buFont typeface="Arial" pitchFamily="34" charset="0"/>
              <a:buChar char="•"/>
              <a:defRPr/>
            </a:pPr>
            <a:r>
              <a:rPr lang="en-US" sz="4000" dirty="0">
                <a:latin typeface="Book Antiqua" pitchFamily="18" charset="0"/>
              </a:rPr>
              <a:t>The Big Bang?</a:t>
            </a:r>
          </a:p>
          <a:p>
            <a:pPr lvl="1" eaLnBrk="1" fontAlgn="auto" hangingPunct="1">
              <a:spcBef>
                <a:spcPts val="0"/>
              </a:spcBef>
              <a:spcAft>
                <a:spcPts val="0"/>
              </a:spcAft>
              <a:buFont typeface="Arial" pitchFamily="34" charset="0"/>
              <a:buChar char="•"/>
              <a:defRPr/>
            </a:pPr>
            <a:r>
              <a:rPr lang="en-US" sz="4000" dirty="0">
                <a:latin typeface="Book Antiqua" pitchFamily="18" charset="0"/>
              </a:rPr>
              <a:t>The Bible and Big Bang</a:t>
            </a:r>
          </a:p>
          <a:p>
            <a:pPr lvl="1" eaLnBrk="1" fontAlgn="auto" hangingPunct="1">
              <a:spcBef>
                <a:spcPts val="0"/>
              </a:spcBef>
              <a:spcAft>
                <a:spcPts val="0"/>
              </a:spcAft>
              <a:buFont typeface="Arial" pitchFamily="34" charset="0"/>
              <a:buChar char="•"/>
              <a:defRPr/>
            </a:pPr>
            <a:r>
              <a:rPr lang="en-US" sz="4000" dirty="0">
                <a:latin typeface="Book Antiqua" pitchFamily="18" charset="0"/>
              </a:rPr>
              <a:t>Multiverse?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152400"/>
            <a:ext cx="7848600" cy="830263"/>
          </a:xfrm>
          <a:prstGeom prst="rect">
            <a:avLst/>
          </a:prstGeom>
          <a:noFill/>
        </p:spPr>
        <p:txBody>
          <a:bodyPr>
            <a:spAutoFit/>
          </a:bodyPr>
          <a:lstStyle/>
          <a:p>
            <a:pPr algn="ctr" eaLnBrk="1" fontAlgn="auto" hangingPunct="1">
              <a:spcBef>
                <a:spcPts val="0"/>
              </a:spcBef>
              <a:spcAft>
                <a:spcPts val="0"/>
              </a:spcAft>
              <a:defRPr/>
            </a:pPr>
            <a:endParaRPr lang="en-US" sz="4800" b="1" dirty="0">
              <a:ln w="19050">
                <a:solidFill>
                  <a:schemeClr val="bg1"/>
                </a:solidFill>
              </a:ln>
              <a:solidFill>
                <a:srgbClr val="FF0000"/>
              </a:solidFill>
              <a:latin typeface="+mn-lt"/>
            </a:endParaRPr>
          </a:p>
        </p:txBody>
      </p:sp>
      <p:sp>
        <p:nvSpPr>
          <p:cNvPr id="6" name="TextBox 5"/>
          <p:cNvSpPr txBox="1"/>
          <p:nvPr/>
        </p:nvSpPr>
        <p:spPr>
          <a:xfrm>
            <a:off x="381000" y="210026"/>
            <a:ext cx="8509958" cy="5509200"/>
          </a:xfrm>
          <a:prstGeom prst="rect">
            <a:avLst/>
          </a:prstGeom>
          <a:noFill/>
        </p:spPr>
        <p:txBody>
          <a:bodyPr>
            <a:spAutoFit/>
          </a:bodyPr>
          <a:lstStyle/>
          <a:p>
            <a:pPr algn="ctr" eaLnBrk="1" fontAlgn="auto" hangingPunct="1">
              <a:spcBef>
                <a:spcPts val="0"/>
              </a:spcBef>
              <a:spcAft>
                <a:spcPts val="0"/>
              </a:spcAft>
              <a:defRPr/>
            </a:pPr>
            <a:r>
              <a:rPr lang="en-US" sz="4800" b="1" dirty="0">
                <a:ln w="19050">
                  <a:solidFill>
                    <a:schemeClr val="bg1"/>
                  </a:solidFill>
                </a:ln>
                <a:solidFill>
                  <a:srgbClr val="FF0000"/>
                </a:solidFill>
                <a:latin typeface="Book Antiqua" pitchFamily="18" charset="0"/>
              </a:rPr>
              <a:t>MULTIVERSE?</a:t>
            </a:r>
          </a:p>
          <a:p>
            <a:pPr lvl="1" eaLnBrk="1" fontAlgn="auto" hangingPunct="1">
              <a:spcBef>
                <a:spcPts val="0"/>
              </a:spcBef>
              <a:spcAft>
                <a:spcPts val="0"/>
              </a:spcAft>
              <a:defRPr/>
            </a:pPr>
            <a:endParaRPr lang="en-US" sz="2400" b="1" dirty="0">
              <a:ln w="19050">
                <a:solidFill>
                  <a:schemeClr val="bg1"/>
                </a:solidFill>
              </a:ln>
            </a:endParaRPr>
          </a:p>
          <a:p>
            <a:pPr lvl="1" eaLnBrk="1" fontAlgn="auto" hangingPunct="1">
              <a:spcBef>
                <a:spcPts val="0"/>
              </a:spcBef>
              <a:spcAft>
                <a:spcPts val="0"/>
              </a:spcAft>
              <a:buFont typeface="Arial" pitchFamily="34" charset="0"/>
              <a:buChar char="•"/>
              <a:defRPr/>
            </a:pPr>
            <a:r>
              <a:rPr lang="en-US" sz="4000" b="1" dirty="0">
                <a:ln w="19050">
                  <a:solidFill>
                    <a:schemeClr val="bg1"/>
                  </a:solidFill>
                </a:ln>
              </a:rPr>
              <a:t>Therefore, such an idea is not</a:t>
            </a:r>
          </a:p>
          <a:p>
            <a:pPr lvl="1" eaLnBrk="1" fontAlgn="auto" hangingPunct="1">
              <a:spcBef>
                <a:spcPts val="0"/>
              </a:spcBef>
              <a:spcAft>
                <a:spcPts val="0"/>
              </a:spcAft>
              <a:defRPr/>
            </a:pPr>
            <a:r>
              <a:rPr lang="en-US" sz="4000" b="1" dirty="0">
                <a:ln w="19050">
                  <a:solidFill>
                    <a:schemeClr val="bg1"/>
                  </a:solidFill>
                </a:ln>
              </a:rPr>
              <a:t>  testable science/never can be.</a:t>
            </a:r>
          </a:p>
          <a:p>
            <a:pPr lvl="1" eaLnBrk="1" fontAlgn="auto" hangingPunct="1">
              <a:spcBef>
                <a:spcPts val="0"/>
              </a:spcBef>
              <a:spcAft>
                <a:spcPts val="0"/>
              </a:spcAft>
              <a:defRPr/>
            </a:pPr>
            <a:endParaRPr lang="en-US" sz="4000" b="1" dirty="0">
              <a:ln w="19050">
                <a:solidFill>
                  <a:schemeClr val="bg1"/>
                </a:solidFill>
              </a:ln>
            </a:endParaRPr>
          </a:p>
          <a:p>
            <a:pPr lvl="1" eaLnBrk="1" fontAlgn="auto" hangingPunct="1">
              <a:spcBef>
                <a:spcPts val="0"/>
              </a:spcBef>
              <a:spcAft>
                <a:spcPts val="0"/>
              </a:spcAft>
              <a:buFont typeface="Arial" pitchFamily="34" charset="0"/>
              <a:buChar char="•"/>
              <a:defRPr/>
            </a:pPr>
            <a:r>
              <a:rPr lang="en-US" sz="4000" b="1" dirty="0">
                <a:ln w="19050">
                  <a:solidFill>
                    <a:schemeClr val="bg1"/>
                  </a:solidFill>
                </a:ln>
              </a:rPr>
              <a:t>Consequently, it is actually an</a:t>
            </a:r>
          </a:p>
          <a:p>
            <a:pPr lvl="1" eaLnBrk="1" fontAlgn="auto" hangingPunct="1">
              <a:spcBef>
                <a:spcPts val="0"/>
              </a:spcBef>
              <a:spcAft>
                <a:spcPts val="0"/>
              </a:spcAft>
              <a:defRPr/>
            </a:pPr>
            <a:r>
              <a:rPr lang="en-US" sz="4000" b="1" dirty="0">
                <a:ln w="19050">
                  <a:solidFill>
                    <a:schemeClr val="bg1"/>
                  </a:solidFill>
                </a:ln>
              </a:rPr>
              <a:t>  appeal to metaphysics (the</a:t>
            </a:r>
          </a:p>
          <a:p>
            <a:pPr lvl="1" eaLnBrk="1" fontAlgn="auto" hangingPunct="1">
              <a:spcBef>
                <a:spcPts val="0"/>
              </a:spcBef>
              <a:spcAft>
                <a:spcPts val="0"/>
              </a:spcAft>
              <a:defRPr/>
            </a:pPr>
            <a:r>
              <a:rPr lang="en-US" sz="4000" b="1" dirty="0">
                <a:ln w="19050">
                  <a:solidFill>
                    <a:schemeClr val="bg1"/>
                  </a:solidFill>
                </a:ln>
              </a:rPr>
              <a:t>  supernatural), something outside</a:t>
            </a:r>
          </a:p>
          <a:p>
            <a:pPr lvl="1" eaLnBrk="1" fontAlgn="auto" hangingPunct="1">
              <a:spcBef>
                <a:spcPts val="0"/>
              </a:spcBef>
              <a:spcAft>
                <a:spcPts val="0"/>
              </a:spcAft>
              <a:defRPr/>
            </a:pPr>
            <a:r>
              <a:rPr lang="en-US" sz="4000" b="1" dirty="0">
                <a:ln w="19050">
                  <a:solidFill>
                    <a:schemeClr val="bg1"/>
                  </a:solidFill>
                </a:ln>
              </a:rPr>
              <a:t>  our material universe!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152400"/>
            <a:ext cx="7848600" cy="830263"/>
          </a:xfrm>
          <a:prstGeom prst="rect">
            <a:avLst/>
          </a:prstGeom>
          <a:noFill/>
        </p:spPr>
        <p:txBody>
          <a:bodyPr>
            <a:spAutoFit/>
          </a:bodyPr>
          <a:lstStyle/>
          <a:p>
            <a:pPr algn="ctr" eaLnBrk="1" fontAlgn="auto" hangingPunct="1">
              <a:spcBef>
                <a:spcPts val="0"/>
              </a:spcBef>
              <a:spcAft>
                <a:spcPts val="0"/>
              </a:spcAft>
              <a:defRPr/>
            </a:pPr>
            <a:endParaRPr lang="en-US" sz="4800" b="1" dirty="0">
              <a:ln w="19050">
                <a:solidFill>
                  <a:schemeClr val="bg1"/>
                </a:solidFill>
              </a:ln>
              <a:solidFill>
                <a:srgbClr val="FF0000"/>
              </a:solidFill>
              <a:latin typeface="+mn-lt"/>
            </a:endParaRPr>
          </a:p>
        </p:txBody>
      </p:sp>
      <p:sp>
        <p:nvSpPr>
          <p:cNvPr id="6" name="TextBox 5"/>
          <p:cNvSpPr txBox="1"/>
          <p:nvPr/>
        </p:nvSpPr>
        <p:spPr>
          <a:xfrm>
            <a:off x="381000" y="210026"/>
            <a:ext cx="8509958" cy="5509200"/>
          </a:xfrm>
          <a:prstGeom prst="rect">
            <a:avLst/>
          </a:prstGeom>
          <a:noFill/>
        </p:spPr>
        <p:txBody>
          <a:bodyPr>
            <a:spAutoFit/>
          </a:bodyPr>
          <a:lstStyle/>
          <a:p>
            <a:pPr algn="ctr" eaLnBrk="1" fontAlgn="auto" hangingPunct="1">
              <a:spcBef>
                <a:spcPts val="0"/>
              </a:spcBef>
              <a:spcAft>
                <a:spcPts val="0"/>
              </a:spcAft>
              <a:defRPr/>
            </a:pPr>
            <a:r>
              <a:rPr lang="en-US" sz="4800" b="1" dirty="0">
                <a:ln w="19050">
                  <a:solidFill>
                    <a:schemeClr val="bg1"/>
                  </a:solidFill>
                </a:ln>
                <a:solidFill>
                  <a:srgbClr val="FF0000"/>
                </a:solidFill>
                <a:latin typeface="Book Antiqua" pitchFamily="18" charset="0"/>
              </a:rPr>
              <a:t>MULTIVERSE?</a:t>
            </a:r>
          </a:p>
          <a:p>
            <a:pPr lvl="1" eaLnBrk="1" fontAlgn="auto" hangingPunct="1">
              <a:spcBef>
                <a:spcPts val="0"/>
              </a:spcBef>
              <a:spcAft>
                <a:spcPts val="0"/>
              </a:spcAft>
              <a:defRPr/>
            </a:pPr>
            <a:endParaRPr lang="en-US" sz="2400" b="1" dirty="0">
              <a:ln w="19050">
                <a:solidFill>
                  <a:schemeClr val="bg1"/>
                </a:solidFill>
              </a:ln>
            </a:endParaRPr>
          </a:p>
          <a:p>
            <a:pPr lvl="1" algn="ctr" eaLnBrk="1" fontAlgn="auto" hangingPunct="1">
              <a:spcBef>
                <a:spcPts val="0"/>
              </a:spcBef>
              <a:spcAft>
                <a:spcPts val="0"/>
              </a:spcAft>
              <a:defRPr/>
            </a:pPr>
            <a:r>
              <a:rPr lang="en-US" sz="4000" b="1" dirty="0">
                <a:ln w="19050">
                  <a:solidFill>
                    <a:schemeClr val="bg1"/>
                  </a:solidFill>
                </a:ln>
              </a:rPr>
              <a:t>ANOTHER DESCRIPTION </a:t>
            </a:r>
          </a:p>
          <a:p>
            <a:pPr lvl="1" algn="ctr" eaLnBrk="1" fontAlgn="auto" hangingPunct="1">
              <a:spcBef>
                <a:spcPts val="0"/>
              </a:spcBef>
              <a:spcAft>
                <a:spcPts val="0"/>
              </a:spcAft>
              <a:defRPr/>
            </a:pPr>
            <a:r>
              <a:rPr lang="en-US" sz="4000" b="1" dirty="0">
                <a:ln w="19050">
                  <a:solidFill>
                    <a:schemeClr val="bg1"/>
                  </a:solidFill>
                </a:ln>
              </a:rPr>
              <a:t>FOR THIS IS:  </a:t>
            </a:r>
          </a:p>
          <a:p>
            <a:pPr lvl="1" algn="ctr" eaLnBrk="1" fontAlgn="auto" hangingPunct="1">
              <a:spcBef>
                <a:spcPts val="0"/>
              </a:spcBef>
              <a:spcAft>
                <a:spcPts val="0"/>
              </a:spcAft>
              <a:defRPr/>
            </a:pPr>
            <a:endParaRPr lang="en-US" sz="4000" b="1" dirty="0">
              <a:ln w="19050">
                <a:solidFill>
                  <a:schemeClr val="bg1"/>
                </a:solidFill>
              </a:ln>
            </a:endParaRPr>
          </a:p>
          <a:p>
            <a:pPr lvl="1" algn="ctr" eaLnBrk="1" fontAlgn="auto" hangingPunct="1">
              <a:spcBef>
                <a:spcPts val="0"/>
              </a:spcBef>
              <a:spcAft>
                <a:spcPts val="0"/>
              </a:spcAft>
              <a:defRPr/>
            </a:pPr>
            <a:r>
              <a:rPr lang="en-US" sz="4000" b="1" i="1" dirty="0">
                <a:ln w="19050">
                  <a:solidFill>
                    <a:schemeClr val="bg1"/>
                  </a:solidFill>
                </a:ln>
                <a:solidFill>
                  <a:srgbClr val="FF0000"/>
                </a:solidFill>
              </a:rPr>
              <a:t>BLIND FAITH -</a:t>
            </a:r>
          </a:p>
          <a:p>
            <a:pPr lvl="1" algn="ctr" eaLnBrk="1" fontAlgn="auto" hangingPunct="1">
              <a:spcBef>
                <a:spcPts val="0"/>
              </a:spcBef>
              <a:spcAft>
                <a:spcPts val="0"/>
              </a:spcAft>
              <a:defRPr/>
            </a:pPr>
            <a:r>
              <a:rPr lang="en-US" sz="4000" b="1" dirty="0">
                <a:ln w="19050">
                  <a:solidFill>
                    <a:schemeClr val="bg1"/>
                  </a:solidFill>
                </a:ln>
              </a:rPr>
              <a:t>a belief in something when there is either no evidence for it or </a:t>
            </a:r>
          </a:p>
          <a:p>
            <a:pPr lvl="1" algn="ctr" eaLnBrk="1" fontAlgn="auto" hangingPunct="1">
              <a:spcBef>
                <a:spcPts val="0"/>
              </a:spcBef>
              <a:spcAft>
                <a:spcPts val="0"/>
              </a:spcAft>
              <a:defRPr/>
            </a:pPr>
            <a:r>
              <a:rPr lang="en-US" sz="4000" b="1" dirty="0">
                <a:ln w="19050">
                  <a:solidFill>
                    <a:schemeClr val="bg1"/>
                  </a:solidFill>
                </a:ln>
              </a:rPr>
              <a:t>in spite of any evidence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152400"/>
            <a:ext cx="7848600" cy="830263"/>
          </a:xfrm>
          <a:prstGeom prst="rect">
            <a:avLst/>
          </a:prstGeom>
          <a:noFill/>
        </p:spPr>
        <p:txBody>
          <a:bodyPr>
            <a:spAutoFit/>
          </a:bodyPr>
          <a:lstStyle/>
          <a:p>
            <a:pPr algn="ctr" eaLnBrk="1" fontAlgn="auto" hangingPunct="1">
              <a:spcBef>
                <a:spcPts val="0"/>
              </a:spcBef>
              <a:spcAft>
                <a:spcPts val="0"/>
              </a:spcAft>
              <a:defRPr/>
            </a:pPr>
            <a:endParaRPr lang="en-US" sz="4800" b="1" dirty="0">
              <a:ln w="19050">
                <a:solidFill>
                  <a:schemeClr val="bg1"/>
                </a:solidFill>
              </a:ln>
              <a:solidFill>
                <a:srgbClr val="FF0000"/>
              </a:solidFill>
              <a:latin typeface="+mn-lt"/>
            </a:endParaRPr>
          </a:p>
        </p:txBody>
      </p:sp>
      <p:sp>
        <p:nvSpPr>
          <p:cNvPr id="6" name="TextBox 5"/>
          <p:cNvSpPr txBox="1"/>
          <p:nvPr/>
        </p:nvSpPr>
        <p:spPr>
          <a:xfrm>
            <a:off x="304800" y="210026"/>
            <a:ext cx="8586158" cy="5262979"/>
          </a:xfrm>
          <a:prstGeom prst="rect">
            <a:avLst/>
          </a:prstGeom>
          <a:noFill/>
        </p:spPr>
        <p:txBody>
          <a:bodyPr>
            <a:spAutoFit/>
          </a:bodyPr>
          <a:lstStyle/>
          <a:p>
            <a:pPr algn="ctr" eaLnBrk="1" fontAlgn="auto" hangingPunct="1">
              <a:spcBef>
                <a:spcPts val="0"/>
              </a:spcBef>
              <a:spcAft>
                <a:spcPts val="0"/>
              </a:spcAft>
              <a:defRPr/>
            </a:pPr>
            <a:r>
              <a:rPr lang="en-US" sz="4800" b="1" dirty="0">
                <a:ln w="19050">
                  <a:solidFill>
                    <a:schemeClr val="bg1"/>
                  </a:solidFill>
                </a:ln>
                <a:solidFill>
                  <a:srgbClr val="FF0000"/>
                </a:solidFill>
                <a:latin typeface="Book Antiqua" pitchFamily="18" charset="0"/>
              </a:rPr>
              <a:t>MULTIVERSE?</a:t>
            </a:r>
          </a:p>
          <a:p>
            <a:pPr algn="ctr" eaLnBrk="1" fontAlgn="auto" hangingPunct="1">
              <a:spcBef>
                <a:spcPts val="0"/>
              </a:spcBef>
              <a:spcAft>
                <a:spcPts val="0"/>
              </a:spcAft>
              <a:defRPr/>
            </a:pPr>
            <a:endParaRPr lang="en-US" sz="3200" b="1" dirty="0">
              <a:ln w="19050">
                <a:solidFill>
                  <a:schemeClr val="bg1"/>
                </a:solidFill>
              </a:ln>
              <a:solidFill>
                <a:srgbClr val="FF0000"/>
              </a:solidFill>
              <a:latin typeface="+mn-lt"/>
            </a:endParaRPr>
          </a:p>
          <a:p>
            <a:pPr lvl="1" eaLnBrk="1" fontAlgn="auto" hangingPunct="1">
              <a:spcBef>
                <a:spcPts val="0"/>
              </a:spcBef>
              <a:spcAft>
                <a:spcPts val="0"/>
              </a:spcAft>
              <a:buFont typeface="Arial" pitchFamily="34" charset="0"/>
              <a:buChar char="•"/>
              <a:defRPr/>
            </a:pPr>
            <a:r>
              <a:rPr lang="en-US" sz="4000" b="1" dirty="0">
                <a:ln w="19050">
                  <a:solidFill>
                    <a:schemeClr val="bg1"/>
                  </a:solidFill>
                </a:ln>
              </a:rPr>
              <a:t>More importantly, it contradicts</a:t>
            </a:r>
          </a:p>
          <a:p>
            <a:pPr lvl="1" eaLnBrk="1" fontAlgn="auto" hangingPunct="1">
              <a:spcBef>
                <a:spcPts val="0"/>
              </a:spcBef>
              <a:spcAft>
                <a:spcPts val="0"/>
              </a:spcAft>
              <a:defRPr/>
            </a:pPr>
            <a:r>
              <a:rPr lang="en-US" sz="4000" b="1" dirty="0">
                <a:ln w="19050">
                  <a:solidFill>
                    <a:schemeClr val="bg1"/>
                  </a:solidFill>
                </a:ln>
              </a:rPr>
              <a:t>  the 2</a:t>
            </a:r>
            <a:r>
              <a:rPr lang="en-US" sz="4000" b="1" baseline="30000" dirty="0">
                <a:ln w="19050">
                  <a:solidFill>
                    <a:schemeClr val="bg1"/>
                  </a:solidFill>
                </a:ln>
              </a:rPr>
              <a:t>nd</a:t>
            </a:r>
            <a:r>
              <a:rPr lang="en-US" sz="4000" b="1" dirty="0">
                <a:ln w="19050">
                  <a:solidFill>
                    <a:schemeClr val="bg1"/>
                  </a:solidFill>
                </a:ln>
              </a:rPr>
              <a:t> law of thermodynamics,</a:t>
            </a:r>
          </a:p>
          <a:p>
            <a:pPr lvl="1" eaLnBrk="1" fontAlgn="auto" hangingPunct="1">
              <a:spcBef>
                <a:spcPts val="0"/>
              </a:spcBef>
              <a:spcAft>
                <a:spcPts val="0"/>
              </a:spcAft>
              <a:defRPr/>
            </a:pPr>
            <a:r>
              <a:rPr lang="en-US" sz="4000" b="1" dirty="0">
                <a:ln w="19050">
                  <a:solidFill>
                    <a:schemeClr val="bg1"/>
                  </a:solidFill>
                </a:ln>
              </a:rPr>
              <a:t>  which says everything must </a:t>
            </a:r>
          </a:p>
          <a:p>
            <a:pPr lvl="1" eaLnBrk="1" fontAlgn="auto" hangingPunct="1">
              <a:spcBef>
                <a:spcPts val="0"/>
              </a:spcBef>
              <a:spcAft>
                <a:spcPts val="0"/>
              </a:spcAft>
              <a:defRPr/>
            </a:pPr>
            <a:r>
              <a:rPr lang="en-US" sz="4000" b="1" dirty="0">
                <a:ln w="19050">
                  <a:solidFill>
                    <a:schemeClr val="bg1"/>
                  </a:solidFill>
                </a:ln>
              </a:rPr>
              <a:t>  “wear out.”  Therefore, nothing</a:t>
            </a:r>
          </a:p>
          <a:p>
            <a:pPr lvl="1" eaLnBrk="1" fontAlgn="auto" hangingPunct="1">
              <a:spcBef>
                <a:spcPts val="0"/>
              </a:spcBef>
              <a:spcAft>
                <a:spcPts val="0"/>
              </a:spcAft>
              <a:defRPr/>
            </a:pPr>
            <a:r>
              <a:rPr lang="en-US" sz="4000" b="1" dirty="0">
                <a:ln w="19050">
                  <a:solidFill>
                    <a:schemeClr val="bg1"/>
                  </a:solidFill>
                </a:ln>
              </a:rPr>
              <a:t>  can be infinitely old.  </a:t>
            </a:r>
          </a:p>
          <a:p>
            <a:pPr lvl="1" eaLnBrk="1" fontAlgn="auto" hangingPunct="1">
              <a:spcBef>
                <a:spcPts val="0"/>
              </a:spcBef>
              <a:spcAft>
                <a:spcPts val="0"/>
              </a:spcAft>
              <a:buFont typeface="Arial" pitchFamily="34" charset="0"/>
              <a:buChar char="•"/>
              <a:defRPr/>
            </a:pPr>
            <a:endParaRPr lang="en-US" sz="4000" b="1" dirty="0">
              <a:ln w="19050">
                <a:solidFill>
                  <a:schemeClr val="bg1"/>
                </a:solidFill>
              </a:ln>
            </a:endParaRPr>
          </a:p>
          <a:p>
            <a:pPr lvl="1" eaLnBrk="1" fontAlgn="auto" hangingPunct="1">
              <a:spcBef>
                <a:spcPts val="0"/>
              </a:spcBef>
              <a:spcAft>
                <a:spcPts val="0"/>
              </a:spcAft>
              <a:defRPr/>
            </a:pPr>
            <a:endParaRPr lang="en-US" sz="1600" b="1" dirty="0">
              <a:ln w="19050">
                <a:solidFill>
                  <a:schemeClr val="bg1"/>
                </a:solidFill>
              </a:ln>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152400"/>
            <a:ext cx="7848600" cy="830263"/>
          </a:xfrm>
          <a:prstGeom prst="rect">
            <a:avLst/>
          </a:prstGeom>
          <a:noFill/>
        </p:spPr>
        <p:txBody>
          <a:bodyPr>
            <a:spAutoFit/>
          </a:bodyPr>
          <a:lstStyle/>
          <a:p>
            <a:pPr algn="ctr" eaLnBrk="1" fontAlgn="auto" hangingPunct="1">
              <a:spcBef>
                <a:spcPts val="0"/>
              </a:spcBef>
              <a:spcAft>
                <a:spcPts val="0"/>
              </a:spcAft>
              <a:defRPr/>
            </a:pPr>
            <a:endParaRPr lang="en-US" sz="4800" b="1" dirty="0">
              <a:ln w="19050">
                <a:solidFill>
                  <a:schemeClr val="bg1"/>
                </a:solidFill>
              </a:ln>
              <a:solidFill>
                <a:srgbClr val="FF0000"/>
              </a:solidFill>
              <a:latin typeface="+mn-lt"/>
            </a:endParaRPr>
          </a:p>
        </p:txBody>
      </p:sp>
      <p:sp>
        <p:nvSpPr>
          <p:cNvPr id="6" name="TextBox 5"/>
          <p:cNvSpPr txBox="1"/>
          <p:nvPr/>
        </p:nvSpPr>
        <p:spPr>
          <a:xfrm>
            <a:off x="381000" y="210026"/>
            <a:ext cx="8509958" cy="4647426"/>
          </a:xfrm>
          <a:prstGeom prst="rect">
            <a:avLst/>
          </a:prstGeom>
          <a:noFill/>
        </p:spPr>
        <p:txBody>
          <a:bodyPr>
            <a:spAutoFit/>
          </a:bodyPr>
          <a:lstStyle/>
          <a:p>
            <a:pPr algn="ctr" eaLnBrk="1" fontAlgn="auto" hangingPunct="1">
              <a:spcBef>
                <a:spcPts val="0"/>
              </a:spcBef>
              <a:spcAft>
                <a:spcPts val="0"/>
              </a:spcAft>
              <a:defRPr/>
            </a:pPr>
            <a:r>
              <a:rPr lang="en-US" sz="4800" b="1" dirty="0">
                <a:ln w="19050">
                  <a:solidFill>
                    <a:schemeClr val="bg1"/>
                  </a:solidFill>
                </a:ln>
                <a:solidFill>
                  <a:srgbClr val="FF0000"/>
                </a:solidFill>
                <a:latin typeface="Book Antiqua" pitchFamily="18" charset="0"/>
              </a:rPr>
              <a:t>MULTIVERSE?</a:t>
            </a:r>
          </a:p>
          <a:p>
            <a:pPr lvl="1" eaLnBrk="1" fontAlgn="auto" hangingPunct="1">
              <a:spcBef>
                <a:spcPts val="0"/>
              </a:spcBef>
              <a:spcAft>
                <a:spcPts val="0"/>
              </a:spcAft>
              <a:defRPr/>
            </a:pPr>
            <a:endParaRPr lang="en-US" sz="3200" b="1" dirty="0">
              <a:ln w="19050">
                <a:solidFill>
                  <a:schemeClr val="bg1"/>
                </a:solidFill>
              </a:ln>
            </a:endParaRPr>
          </a:p>
          <a:p>
            <a:pPr lvl="1" eaLnBrk="1" fontAlgn="auto" hangingPunct="1">
              <a:spcBef>
                <a:spcPts val="0"/>
              </a:spcBef>
              <a:spcAft>
                <a:spcPts val="0"/>
              </a:spcAft>
              <a:buFont typeface="Arial" pitchFamily="34" charset="0"/>
              <a:buChar char="•"/>
              <a:defRPr/>
            </a:pPr>
            <a:r>
              <a:rPr lang="en-US" sz="4000" b="1" dirty="0">
                <a:ln w="19050">
                  <a:solidFill>
                    <a:schemeClr val="bg1"/>
                  </a:solidFill>
                </a:ln>
              </a:rPr>
              <a:t>Henceforth, cannot have an</a:t>
            </a:r>
          </a:p>
          <a:p>
            <a:pPr lvl="1" eaLnBrk="1" fontAlgn="auto" hangingPunct="1">
              <a:spcBef>
                <a:spcPts val="0"/>
              </a:spcBef>
              <a:spcAft>
                <a:spcPts val="0"/>
              </a:spcAft>
              <a:defRPr/>
            </a:pPr>
            <a:r>
              <a:rPr lang="en-US" sz="4000" b="1" dirty="0">
                <a:ln w="19050">
                  <a:solidFill>
                    <a:schemeClr val="bg1"/>
                  </a:solidFill>
                </a:ln>
              </a:rPr>
              <a:t>  infinitely long-lived “generator”</a:t>
            </a:r>
          </a:p>
          <a:p>
            <a:pPr lvl="1" eaLnBrk="1" fontAlgn="auto" hangingPunct="1">
              <a:spcBef>
                <a:spcPts val="0"/>
              </a:spcBef>
              <a:spcAft>
                <a:spcPts val="0"/>
              </a:spcAft>
              <a:defRPr/>
            </a:pPr>
            <a:r>
              <a:rPr lang="en-US" sz="4000" b="1" dirty="0">
                <a:ln w="19050">
                  <a:solidFill>
                    <a:schemeClr val="bg1"/>
                  </a:solidFill>
                </a:ln>
              </a:rPr>
              <a:t>  producing an infinite no. of </a:t>
            </a:r>
          </a:p>
          <a:p>
            <a:pPr lvl="1" eaLnBrk="1" fontAlgn="auto" hangingPunct="1">
              <a:spcBef>
                <a:spcPts val="0"/>
              </a:spcBef>
              <a:spcAft>
                <a:spcPts val="0"/>
              </a:spcAft>
              <a:defRPr/>
            </a:pPr>
            <a:r>
              <a:rPr lang="en-US" sz="4000" b="1" dirty="0">
                <a:ln w="19050">
                  <a:solidFill>
                    <a:schemeClr val="bg1"/>
                  </a:solidFill>
                </a:ln>
              </a:rPr>
              <a:t>  universes.  Therefore, it must </a:t>
            </a:r>
          </a:p>
          <a:p>
            <a:pPr lvl="1" eaLnBrk="1" fontAlgn="auto" hangingPunct="1">
              <a:spcBef>
                <a:spcPts val="0"/>
              </a:spcBef>
              <a:spcAft>
                <a:spcPts val="0"/>
              </a:spcAft>
              <a:defRPr/>
            </a:pPr>
            <a:r>
              <a:rPr lang="en-US" sz="4000" b="1" dirty="0">
                <a:ln w="19050">
                  <a:solidFill>
                    <a:schemeClr val="bg1"/>
                  </a:solidFill>
                </a:ln>
              </a:rPr>
              <a:t>  have a beginning, too.</a:t>
            </a:r>
          </a:p>
          <a:p>
            <a:pPr lvl="1" eaLnBrk="1" fontAlgn="auto" hangingPunct="1">
              <a:spcBef>
                <a:spcPts val="0"/>
              </a:spcBef>
              <a:spcAft>
                <a:spcPts val="0"/>
              </a:spcAft>
              <a:defRPr/>
            </a:pPr>
            <a:endParaRPr lang="en-US" sz="1600" b="1" dirty="0">
              <a:ln w="19050">
                <a:solidFill>
                  <a:schemeClr val="bg1"/>
                </a:solidFill>
              </a:ln>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152400"/>
            <a:ext cx="7848600" cy="830263"/>
          </a:xfrm>
          <a:prstGeom prst="rect">
            <a:avLst/>
          </a:prstGeom>
          <a:noFill/>
        </p:spPr>
        <p:txBody>
          <a:bodyPr>
            <a:spAutoFit/>
          </a:bodyPr>
          <a:lstStyle/>
          <a:p>
            <a:pPr algn="ctr" eaLnBrk="1" fontAlgn="auto" hangingPunct="1">
              <a:spcBef>
                <a:spcPts val="0"/>
              </a:spcBef>
              <a:spcAft>
                <a:spcPts val="0"/>
              </a:spcAft>
              <a:defRPr/>
            </a:pPr>
            <a:endParaRPr lang="en-US" sz="4800" b="1" dirty="0">
              <a:ln w="19050">
                <a:solidFill>
                  <a:schemeClr val="bg1"/>
                </a:solidFill>
              </a:ln>
              <a:solidFill>
                <a:srgbClr val="FF0000"/>
              </a:solidFill>
              <a:latin typeface="+mn-lt"/>
            </a:endParaRPr>
          </a:p>
        </p:txBody>
      </p:sp>
      <p:sp>
        <p:nvSpPr>
          <p:cNvPr id="6" name="TextBox 5"/>
          <p:cNvSpPr txBox="1"/>
          <p:nvPr/>
        </p:nvSpPr>
        <p:spPr>
          <a:xfrm>
            <a:off x="228600" y="210026"/>
            <a:ext cx="8610600" cy="6001643"/>
          </a:xfrm>
          <a:prstGeom prst="rect">
            <a:avLst/>
          </a:prstGeom>
          <a:noFill/>
        </p:spPr>
        <p:txBody>
          <a:bodyPr>
            <a:spAutoFit/>
          </a:bodyPr>
          <a:lstStyle/>
          <a:p>
            <a:pPr algn="ctr" eaLnBrk="1" fontAlgn="auto" hangingPunct="1">
              <a:spcBef>
                <a:spcPts val="0"/>
              </a:spcBef>
              <a:spcAft>
                <a:spcPts val="0"/>
              </a:spcAft>
              <a:defRPr/>
            </a:pPr>
            <a:r>
              <a:rPr lang="en-US" sz="4800" b="1" dirty="0">
                <a:ln w="19050">
                  <a:solidFill>
                    <a:schemeClr val="bg1"/>
                  </a:solidFill>
                </a:ln>
                <a:solidFill>
                  <a:srgbClr val="FF0000"/>
                </a:solidFill>
                <a:latin typeface="Book Antiqua" pitchFamily="18" charset="0"/>
              </a:rPr>
              <a:t>MULTIVERSE?</a:t>
            </a:r>
          </a:p>
          <a:p>
            <a:pPr lvl="1" eaLnBrk="1" fontAlgn="auto" hangingPunct="1">
              <a:spcBef>
                <a:spcPts val="0"/>
              </a:spcBef>
              <a:spcAft>
                <a:spcPts val="0"/>
              </a:spcAft>
              <a:defRPr/>
            </a:pPr>
            <a:endParaRPr lang="en-US" sz="3200" b="1" dirty="0">
              <a:ln w="19050">
                <a:solidFill>
                  <a:schemeClr val="bg1"/>
                </a:solidFill>
              </a:ln>
            </a:endParaRPr>
          </a:p>
          <a:p>
            <a:pPr lvl="1" eaLnBrk="1" fontAlgn="auto" hangingPunct="1">
              <a:spcBef>
                <a:spcPts val="0"/>
              </a:spcBef>
              <a:spcAft>
                <a:spcPts val="0"/>
              </a:spcAft>
              <a:defRPr/>
            </a:pPr>
            <a:r>
              <a:rPr lang="en-US" sz="4000" b="1" dirty="0">
                <a:ln w="19050">
                  <a:solidFill>
                    <a:schemeClr val="bg1"/>
                  </a:solidFill>
                </a:ln>
              </a:rPr>
              <a:t>As a result, it begs the obvious question:</a:t>
            </a:r>
          </a:p>
          <a:p>
            <a:pPr lvl="1" eaLnBrk="1" fontAlgn="auto" hangingPunct="1">
              <a:spcBef>
                <a:spcPts val="0"/>
              </a:spcBef>
              <a:spcAft>
                <a:spcPts val="0"/>
              </a:spcAft>
              <a:defRPr/>
            </a:pPr>
            <a:endParaRPr lang="en-US" sz="2400" b="1" dirty="0">
              <a:ln w="19050">
                <a:solidFill>
                  <a:schemeClr val="bg1"/>
                </a:solidFill>
              </a:ln>
            </a:endParaRPr>
          </a:p>
          <a:p>
            <a:pPr lvl="1" algn="ctr" eaLnBrk="1" fontAlgn="auto" hangingPunct="1">
              <a:spcBef>
                <a:spcPts val="0"/>
              </a:spcBef>
              <a:spcAft>
                <a:spcPts val="0"/>
              </a:spcAft>
              <a:defRPr/>
            </a:pPr>
            <a:r>
              <a:rPr lang="en-US" sz="4000" b="1" i="1" dirty="0">
                <a:ln w="19050">
                  <a:solidFill>
                    <a:schemeClr val="bg1"/>
                  </a:solidFill>
                </a:ln>
              </a:rPr>
              <a:t>“Who designed the bubble/universe generator/machine?” </a:t>
            </a:r>
            <a:r>
              <a:rPr lang="en-US" sz="4000" b="1" dirty="0">
                <a:ln w="19050">
                  <a:solidFill>
                    <a:schemeClr val="bg1"/>
                  </a:solidFill>
                </a:ln>
              </a:rPr>
              <a:t>since it would have to have a beginning.  Any such mechanism would require a lot of design itself.</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152400"/>
            <a:ext cx="7848600" cy="830263"/>
          </a:xfrm>
          <a:prstGeom prst="rect">
            <a:avLst/>
          </a:prstGeom>
          <a:noFill/>
        </p:spPr>
        <p:txBody>
          <a:bodyPr>
            <a:spAutoFit/>
          </a:bodyPr>
          <a:lstStyle/>
          <a:p>
            <a:pPr algn="ctr" eaLnBrk="1" fontAlgn="auto" hangingPunct="1">
              <a:spcBef>
                <a:spcPts val="0"/>
              </a:spcBef>
              <a:spcAft>
                <a:spcPts val="0"/>
              </a:spcAft>
              <a:defRPr/>
            </a:pPr>
            <a:endParaRPr lang="en-US" sz="4800" b="1" dirty="0">
              <a:ln w="19050">
                <a:solidFill>
                  <a:schemeClr val="bg1"/>
                </a:solidFill>
              </a:ln>
              <a:solidFill>
                <a:srgbClr val="FF0000"/>
              </a:solidFill>
              <a:latin typeface="+mn-lt"/>
            </a:endParaRPr>
          </a:p>
        </p:txBody>
      </p:sp>
      <p:sp>
        <p:nvSpPr>
          <p:cNvPr id="6" name="TextBox 5"/>
          <p:cNvSpPr txBox="1"/>
          <p:nvPr/>
        </p:nvSpPr>
        <p:spPr>
          <a:xfrm>
            <a:off x="381000" y="210026"/>
            <a:ext cx="8458200" cy="3785652"/>
          </a:xfrm>
          <a:prstGeom prst="rect">
            <a:avLst/>
          </a:prstGeom>
          <a:noFill/>
        </p:spPr>
        <p:txBody>
          <a:bodyPr>
            <a:spAutoFit/>
          </a:bodyPr>
          <a:lstStyle/>
          <a:p>
            <a:pPr algn="ctr" eaLnBrk="1" fontAlgn="auto" hangingPunct="1">
              <a:spcBef>
                <a:spcPts val="0"/>
              </a:spcBef>
              <a:spcAft>
                <a:spcPts val="0"/>
              </a:spcAft>
              <a:defRPr/>
            </a:pPr>
            <a:r>
              <a:rPr lang="en-US" sz="4800" b="1" dirty="0">
                <a:ln w="19050">
                  <a:solidFill>
                    <a:schemeClr val="bg1"/>
                  </a:solidFill>
                </a:ln>
                <a:solidFill>
                  <a:srgbClr val="FF0000"/>
                </a:solidFill>
                <a:latin typeface="Book Antiqua" pitchFamily="18" charset="0"/>
              </a:rPr>
              <a:t>MULTIVERSE?</a:t>
            </a:r>
          </a:p>
          <a:p>
            <a:pPr lvl="1" eaLnBrk="1" fontAlgn="auto" hangingPunct="1">
              <a:spcBef>
                <a:spcPts val="0"/>
              </a:spcBef>
              <a:spcAft>
                <a:spcPts val="0"/>
              </a:spcAft>
              <a:defRPr/>
            </a:pPr>
            <a:endParaRPr lang="en-US" sz="3200" b="1" dirty="0">
              <a:ln w="19050">
                <a:solidFill>
                  <a:schemeClr val="bg1"/>
                </a:solidFill>
              </a:ln>
            </a:endParaRPr>
          </a:p>
          <a:p>
            <a:pPr lvl="1" algn="ctr" eaLnBrk="1" fontAlgn="auto" hangingPunct="1">
              <a:spcBef>
                <a:spcPts val="0"/>
              </a:spcBef>
              <a:spcAft>
                <a:spcPts val="0"/>
              </a:spcAft>
              <a:defRPr/>
            </a:pPr>
            <a:r>
              <a:rPr lang="en-US" sz="4000" b="1" dirty="0">
                <a:ln w="19050">
                  <a:solidFill>
                    <a:schemeClr val="bg1"/>
                  </a:solidFill>
                </a:ln>
              </a:rPr>
              <a:t>So, let us look at some hard science and not on philosophically-biased suppositions which have absolutely no supporting evidence.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GC 6302-Bug Nebula     CR-A. Zijlstra (UMIST) et al_ESA_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3" y="7938"/>
            <a:ext cx="9307513" cy="691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Box 2"/>
          <p:cNvSpPr txBox="1">
            <a:spLocks noChangeArrowheads="1"/>
          </p:cNvSpPr>
          <p:nvPr/>
        </p:nvSpPr>
        <p:spPr bwMode="auto">
          <a:xfrm>
            <a:off x="304800" y="6172200"/>
            <a:ext cx="868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b="1"/>
              <a:t>NGC 6302 BUG NEBULA:   Credit – A. Zijlstra (UMIST) et al, ESA, NASA</a:t>
            </a:r>
          </a:p>
        </p:txBody>
      </p:sp>
      <p:sp>
        <p:nvSpPr>
          <p:cNvPr id="4" name="TextBox 3"/>
          <p:cNvSpPr txBox="1"/>
          <p:nvPr/>
        </p:nvSpPr>
        <p:spPr>
          <a:xfrm>
            <a:off x="-1" y="228600"/>
            <a:ext cx="9144001" cy="4647426"/>
          </a:xfrm>
          <a:prstGeom prst="rect">
            <a:avLst/>
          </a:prstGeom>
          <a:noFill/>
          <a:ln w="28575">
            <a:noFill/>
          </a:ln>
        </p:spPr>
        <p:txBody>
          <a:bodyPr>
            <a:spAutoFit/>
          </a:bodyPr>
          <a:lstStyle/>
          <a:p>
            <a:pPr algn="ctr" eaLnBrk="1" fontAlgn="auto" hangingPunct="1">
              <a:spcBef>
                <a:spcPts val="0"/>
              </a:spcBef>
              <a:spcAft>
                <a:spcPts val="0"/>
              </a:spcAft>
              <a:defRPr/>
            </a:pPr>
            <a:r>
              <a:rPr lang="en-US" sz="4800" b="1" dirty="0">
                <a:ln w="19050">
                  <a:solidFill>
                    <a:schemeClr val="bg1"/>
                  </a:solidFill>
                </a:ln>
                <a:solidFill>
                  <a:srgbClr val="FF0000"/>
                </a:solidFill>
                <a:latin typeface="+mn-lt"/>
              </a:rPr>
              <a:t>THE</a:t>
            </a:r>
            <a:r>
              <a:rPr lang="en-US" sz="4800" dirty="0">
                <a:ln w="19050">
                  <a:solidFill>
                    <a:schemeClr val="bg1"/>
                  </a:solidFill>
                </a:ln>
                <a:solidFill>
                  <a:srgbClr val="FF0000"/>
                </a:solidFill>
                <a:latin typeface="+mn-lt"/>
              </a:rPr>
              <a:t> </a:t>
            </a:r>
            <a:r>
              <a:rPr lang="en-US" sz="4800" b="1" dirty="0">
                <a:ln w="19050">
                  <a:solidFill>
                    <a:schemeClr val="bg1"/>
                  </a:solidFill>
                </a:ln>
                <a:solidFill>
                  <a:srgbClr val="FF0000"/>
                </a:solidFill>
                <a:latin typeface="+mn-lt"/>
              </a:rPr>
              <a:t>DESIGNED UNIVERSE</a:t>
            </a:r>
          </a:p>
          <a:p>
            <a:pPr algn="ctr" eaLnBrk="1" fontAlgn="auto" hangingPunct="1">
              <a:spcBef>
                <a:spcPts val="0"/>
              </a:spcBef>
              <a:spcAft>
                <a:spcPts val="0"/>
              </a:spcAft>
              <a:defRPr/>
            </a:pPr>
            <a:endParaRPr lang="en-US" sz="3200" b="1" dirty="0">
              <a:ln w="19050">
                <a:solidFill>
                  <a:schemeClr val="bg1"/>
                </a:solidFill>
              </a:ln>
              <a:solidFill>
                <a:srgbClr val="FF0000"/>
              </a:solidFill>
              <a:latin typeface="+mn-lt"/>
            </a:endParaRPr>
          </a:p>
          <a:p>
            <a:pPr marL="285750" indent="-285750" eaLnBrk="1" fontAlgn="auto" hangingPunct="1">
              <a:spcBef>
                <a:spcPts val="0"/>
              </a:spcBef>
              <a:spcAft>
                <a:spcPts val="0"/>
              </a:spcAft>
              <a:buFont typeface="Wingdings" pitchFamily="2" charset="2"/>
              <a:buChar char="§"/>
              <a:defRPr/>
            </a:pPr>
            <a:r>
              <a:rPr lang="en-US" sz="4000" b="1" dirty="0">
                <a:ln w="19050">
                  <a:solidFill>
                    <a:schemeClr val="bg1"/>
                  </a:solidFill>
                </a:ln>
              </a:rPr>
              <a:t>If something is “designed” it has two primary features: </a:t>
            </a:r>
          </a:p>
          <a:p>
            <a:pPr marL="742950" lvl="1" indent="-285750" eaLnBrk="1" fontAlgn="auto" hangingPunct="1">
              <a:spcBef>
                <a:spcPts val="0"/>
              </a:spcBef>
              <a:spcAft>
                <a:spcPts val="0"/>
              </a:spcAft>
              <a:buFont typeface="Wingdings" pitchFamily="2" charset="2"/>
              <a:buChar char="§"/>
              <a:defRPr/>
            </a:pPr>
            <a:r>
              <a:rPr lang="en-US" sz="4000" b="1" dirty="0">
                <a:ln w="19050">
                  <a:solidFill>
                    <a:schemeClr val="bg1"/>
                  </a:solidFill>
                </a:ln>
              </a:rPr>
              <a:t>Complex pattern(s)</a:t>
            </a:r>
          </a:p>
          <a:p>
            <a:pPr marL="742950" lvl="1" indent="-285750" eaLnBrk="1" fontAlgn="auto" hangingPunct="1">
              <a:spcBef>
                <a:spcPts val="0"/>
              </a:spcBef>
              <a:spcAft>
                <a:spcPts val="0"/>
              </a:spcAft>
              <a:buFont typeface="Wingdings" pitchFamily="2" charset="2"/>
              <a:buChar char="§"/>
              <a:defRPr/>
            </a:pPr>
            <a:r>
              <a:rPr lang="en-US" sz="4000" b="1" dirty="0">
                <a:ln w="19050">
                  <a:solidFill>
                    <a:schemeClr val="bg1"/>
                  </a:solidFill>
                </a:ln>
              </a:rPr>
              <a:t>The pattern (s) convey specific information or meaning/purpose.</a:t>
            </a:r>
          </a:p>
          <a:p>
            <a:pPr eaLnBrk="1" fontAlgn="auto" hangingPunct="1">
              <a:spcBef>
                <a:spcPts val="0"/>
              </a:spcBef>
              <a:spcAft>
                <a:spcPts val="0"/>
              </a:spcAft>
              <a:defRPr/>
            </a:pPr>
            <a:endParaRPr lang="en-US" sz="1600" dirty="0">
              <a:ln>
                <a:solidFill>
                  <a:schemeClr val="tx1"/>
                </a:solidFill>
              </a:ln>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GC 6302-Bug Nebula     CR-A. Zijlstra (UMIST) et al_ESA_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3" y="7938"/>
            <a:ext cx="9307513" cy="691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Box 2"/>
          <p:cNvSpPr txBox="1">
            <a:spLocks noChangeArrowheads="1"/>
          </p:cNvSpPr>
          <p:nvPr/>
        </p:nvSpPr>
        <p:spPr bwMode="auto">
          <a:xfrm>
            <a:off x="304800" y="6172200"/>
            <a:ext cx="868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b="1"/>
              <a:t>NGC 6302 BUG NEBULA:   Credit – A. Zijlstra (UMIST) et al, ESA, NASA</a:t>
            </a:r>
          </a:p>
        </p:txBody>
      </p:sp>
      <p:sp>
        <p:nvSpPr>
          <p:cNvPr id="4" name="TextBox 3"/>
          <p:cNvSpPr txBox="1"/>
          <p:nvPr/>
        </p:nvSpPr>
        <p:spPr>
          <a:xfrm>
            <a:off x="-1" y="228600"/>
            <a:ext cx="9144001" cy="5386090"/>
          </a:xfrm>
          <a:prstGeom prst="rect">
            <a:avLst/>
          </a:prstGeom>
          <a:noFill/>
          <a:ln w="28575">
            <a:noFill/>
          </a:ln>
        </p:spPr>
        <p:txBody>
          <a:bodyPr>
            <a:spAutoFit/>
          </a:bodyPr>
          <a:lstStyle/>
          <a:p>
            <a:pPr algn="ctr" eaLnBrk="1" fontAlgn="auto" hangingPunct="1">
              <a:spcBef>
                <a:spcPts val="0"/>
              </a:spcBef>
              <a:spcAft>
                <a:spcPts val="0"/>
              </a:spcAft>
              <a:defRPr/>
            </a:pPr>
            <a:r>
              <a:rPr lang="en-US" sz="4800" b="1" dirty="0">
                <a:ln w="19050">
                  <a:solidFill>
                    <a:schemeClr val="bg1"/>
                  </a:solidFill>
                </a:ln>
                <a:solidFill>
                  <a:srgbClr val="FF0000"/>
                </a:solidFill>
                <a:latin typeface="+mn-lt"/>
              </a:rPr>
              <a:t>THE</a:t>
            </a:r>
            <a:r>
              <a:rPr lang="en-US" sz="4800" dirty="0">
                <a:ln w="19050">
                  <a:solidFill>
                    <a:schemeClr val="bg1"/>
                  </a:solidFill>
                </a:ln>
                <a:solidFill>
                  <a:srgbClr val="FF0000"/>
                </a:solidFill>
                <a:latin typeface="+mn-lt"/>
              </a:rPr>
              <a:t> </a:t>
            </a:r>
            <a:r>
              <a:rPr lang="en-US" sz="4800" b="1" dirty="0">
                <a:ln w="19050">
                  <a:solidFill>
                    <a:schemeClr val="bg1"/>
                  </a:solidFill>
                </a:ln>
                <a:solidFill>
                  <a:srgbClr val="FF0000"/>
                </a:solidFill>
                <a:latin typeface="+mn-lt"/>
              </a:rPr>
              <a:t>DESIGNED UNIVERSE</a:t>
            </a:r>
          </a:p>
          <a:p>
            <a:pPr algn="ctr" eaLnBrk="1" fontAlgn="auto" hangingPunct="1">
              <a:spcBef>
                <a:spcPts val="0"/>
              </a:spcBef>
              <a:spcAft>
                <a:spcPts val="0"/>
              </a:spcAft>
              <a:defRPr/>
            </a:pPr>
            <a:endParaRPr lang="en-US" sz="4800" b="1" dirty="0">
              <a:ln w="19050">
                <a:solidFill>
                  <a:schemeClr val="bg1"/>
                </a:solidFill>
              </a:ln>
              <a:solidFill>
                <a:srgbClr val="FF0000"/>
              </a:solidFill>
              <a:latin typeface="+mn-lt"/>
            </a:endParaRPr>
          </a:p>
          <a:p>
            <a:pPr marL="685800" indent="-685800" eaLnBrk="1" fontAlgn="auto" hangingPunct="1">
              <a:spcBef>
                <a:spcPts val="0"/>
              </a:spcBef>
              <a:spcAft>
                <a:spcPts val="0"/>
              </a:spcAft>
              <a:buFont typeface="Wingdings" panose="05000000000000000000" pitchFamily="2" charset="2"/>
              <a:buChar char="§"/>
              <a:defRPr/>
            </a:pPr>
            <a:r>
              <a:rPr lang="en-US" sz="4000" b="1" dirty="0">
                <a:ln w="19050">
                  <a:solidFill>
                    <a:schemeClr val="bg1"/>
                  </a:solidFill>
                </a:ln>
                <a:solidFill>
                  <a:srgbClr val="F8F8F8"/>
                </a:solidFill>
                <a:latin typeface="+mn-lt"/>
              </a:rPr>
              <a:t>Is the side of a mountain “designed?”</a:t>
            </a:r>
          </a:p>
          <a:p>
            <a:pPr eaLnBrk="1" fontAlgn="auto" hangingPunct="1">
              <a:spcBef>
                <a:spcPts val="0"/>
              </a:spcBef>
              <a:spcAft>
                <a:spcPts val="0"/>
              </a:spcAft>
              <a:defRPr/>
            </a:pPr>
            <a:endParaRPr lang="en-US" sz="4000" b="1" dirty="0">
              <a:ln w="19050">
                <a:solidFill>
                  <a:schemeClr val="bg1"/>
                </a:solidFill>
              </a:ln>
              <a:solidFill>
                <a:srgbClr val="F8F8F8"/>
              </a:solidFill>
              <a:latin typeface="+mn-lt"/>
            </a:endParaRPr>
          </a:p>
          <a:p>
            <a:pPr marL="685800" indent="-685800" eaLnBrk="1" fontAlgn="auto" hangingPunct="1">
              <a:spcBef>
                <a:spcPts val="0"/>
              </a:spcBef>
              <a:spcAft>
                <a:spcPts val="0"/>
              </a:spcAft>
              <a:buFont typeface="Wingdings" panose="05000000000000000000" pitchFamily="2" charset="2"/>
              <a:buChar char="§"/>
              <a:defRPr/>
            </a:pPr>
            <a:r>
              <a:rPr lang="en-US" sz="4000" b="1" dirty="0">
                <a:ln w="19050">
                  <a:solidFill>
                    <a:schemeClr val="bg1"/>
                  </a:solidFill>
                </a:ln>
                <a:solidFill>
                  <a:srgbClr val="F8F8F8"/>
                </a:solidFill>
                <a:latin typeface="+mn-lt"/>
              </a:rPr>
              <a:t>It may have complex patterns to it, but the patterns do not convey any sort of information or purpose</a:t>
            </a:r>
          </a:p>
          <a:p>
            <a:pPr algn="ctr" eaLnBrk="1" fontAlgn="auto" hangingPunct="1">
              <a:spcBef>
                <a:spcPts val="0"/>
              </a:spcBef>
              <a:spcAft>
                <a:spcPts val="0"/>
              </a:spcAft>
              <a:defRPr/>
            </a:pPr>
            <a:endParaRPr lang="en-US" sz="3200" b="1" dirty="0">
              <a:ln w="19050">
                <a:solidFill>
                  <a:schemeClr val="bg1"/>
                </a:solidFill>
              </a:ln>
              <a:solidFill>
                <a:srgbClr val="FF0000"/>
              </a:solidFill>
              <a:latin typeface="+mn-lt"/>
            </a:endParaRPr>
          </a:p>
          <a:p>
            <a:pPr eaLnBrk="1" fontAlgn="auto" hangingPunct="1">
              <a:spcBef>
                <a:spcPts val="0"/>
              </a:spcBef>
              <a:spcAft>
                <a:spcPts val="0"/>
              </a:spcAft>
              <a:defRPr/>
            </a:pPr>
            <a:endParaRPr lang="en-US" sz="1600" dirty="0">
              <a:ln>
                <a:solidFill>
                  <a:schemeClr val="tx1"/>
                </a:solidFill>
              </a:ln>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2"/>
          <p:cNvSpPr txBox="1">
            <a:spLocks noChangeArrowheads="1"/>
          </p:cNvSpPr>
          <p:nvPr/>
        </p:nvSpPr>
        <p:spPr bwMode="auto">
          <a:xfrm>
            <a:off x="304800" y="6172200"/>
            <a:ext cx="868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b="1"/>
              <a:t>NGC 6302 BUG NEBULA:   Credit – A. Zijlstra (UMIST) et al, ESA, NASA</a:t>
            </a:r>
          </a:p>
        </p:txBody>
      </p:sp>
      <p:sp>
        <p:nvSpPr>
          <p:cNvPr id="4" name="TextBox 3"/>
          <p:cNvSpPr txBox="1"/>
          <p:nvPr/>
        </p:nvSpPr>
        <p:spPr>
          <a:xfrm>
            <a:off x="-1" y="228600"/>
            <a:ext cx="9144001" cy="5509200"/>
          </a:xfrm>
          <a:prstGeom prst="rect">
            <a:avLst/>
          </a:prstGeom>
          <a:noFill/>
          <a:ln w="28575">
            <a:noFill/>
          </a:ln>
        </p:spPr>
        <p:txBody>
          <a:bodyPr>
            <a:spAutoFit/>
          </a:bodyPr>
          <a:lstStyle/>
          <a:p>
            <a:pPr algn="ctr" eaLnBrk="1" fontAlgn="auto" hangingPunct="1">
              <a:spcBef>
                <a:spcPts val="0"/>
              </a:spcBef>
              <a:spcAft>
                <a:spcPts val="0"/>
              </a:spcAft>
              <a:defRPr/>
            </a:pPr>
            <a:r>
              <a:rPr lang="en-US" sz="4800" b="1" dirty="0">
                <a:ln w="19050">
                  <a:solidFill>
                    <a:schemeClr val="bg1"/>
                  </a:solidFill>
                </a:ln>
                <a:solidFill>
                  <a:srgbClr val="FF0000"/>
                </a:solidFill>
                <a:latin typeface="+mn-lt"/>
              </a:rPr>
              <a:t>THE</a:t>
            </a:r>
            <a:r>
              <a:rPr lang="en-US" sz="4800" dirty="0">
                <a:ln w="19050">
                  <a:solidFill>
                    <a:schemeClr val="bg1"/>
                  </a:solidFill>
                </a:ln>
                <a:solidFill>
                  <a:srgbClr val="FF0000"/>
                </a:solidFill>
                <a:latin typeface="+mn-lt"/>
              </a:rPr>
              <a:t> </a:t>
            </a:r>
            <a:r>
              <a:rPr lang="en-US" sz="4800" b="1" dirty="0">
                <a:ln w="19050">
                  <a:solidFill>
                    <a:schemeClr val="bg1"/>
                  </a:solidFill>
                </a:ln>
                <a:solidFill>
                  <a:srgbClr val="FF0000"/>
                </a:solidFill>
                <a:latin typeface="+mn-lt"/>
              </a:rPr>
              <a:t>DESIGNED UNIVERSE</a:t>
            </a:r>
          </a:p>
          <a:p>
            <a:pPr algn="ctr" eaLnBrk="1" fontAlgn="auto" hangingPunct="1">
              <a:spcBef>
                <a:spcPts val="0"/>
              </a:spcBef>
              <a:spcAft>
                <a:spcPts val="0"/>
              </a:spcAft>
              <a:defRPr/>
            </a:pPr>
            <a:endParaRPr lang="en-US" sz="4800" b="1" dirty="0">
              <a:ln w="19050">
                <a:solidFill>
                  <a:schemeClr val="bg1"/>
                </a:solidFill>
              </a:ln>
              <a:solidFill>
                <a:srgbClr val="FF0000"/>
              </a:solidFill>
              <a:latin typeface="+mn-lt"/>
            </a:endParaRPr>
          </a:p>
          <a:p>
            <a:pPr marL="685800" indent="-685800" eaLnBrk="1" fontAlgn="auto" hangingPunct="1">
              <a:spcBef>
                <a:spcPts val="0"/>
              </a:spcBef>
              <a:spcAft>
                <a:spcPts val="0"/>
              </a:spcAft>
              <a:buFont typeface="Wingdings" panose="05000000000000000000" pitchFamily="2" charset="2"/>
              <a:buChar char="§"/>
              <a:defRPr/>
            </a:pPr>
            <a:r>
              <a:rPr lang="en-US" sz="4800" b="1" dirty="0">
                <a:ln w="19050">
                  <a:solidFill>
                    <a:schemeClr val="bg1"/>
                  </a:solidFill>
                </a:ln>
                <a:solidFill>
                  <a:srgbClr val="FF0000"/>
                </a:solidFill>
                <a:latin typeface="+mn-lt"/>
              </a:rPr>
              <a:t>Does Mount Rushmore convey design?</a:t>
            </a:r>
          </a:p>
          <a:p>
            <a:pPr marL="685800" indent="-685800" eaLnBrk="1" fontAlgn="auto" hangingPunct="1">
              <a:spcBef>
                <a:spcPts val="0"/>
              </a:spcBef>
              <a:spcAft>
                <a:spcPts val="0"/>
              </a:spcAft>
              <a:buFont typeface="Wingdings" panose="05000000000000000000" pitchFamily="2" charset="2"/>
              <a:buChar char="§"/>
              <a:defRPr/>
            </a:pPr>
            <a:r>
              <a:rPr lang="en-US" sz="4800" b="1" dirty="0">
                <a:ln w="19050">
                  <a:solidFill>
                    <a:schemeClr val="bg1"/>
                  </a:solidFill>
                </a:ln>
                <a:solidFill>
                  <a:srgbClr val="FF0000"/>
                </a:solidFill>
                <a:latin typeface="+mn-lt"/>
              </a:rPr>
              <a:t>Yes, as it has complex patterns that convey information – the faces of four U.S. Presidents</a:t>
            </a:r>
            <a:endParaRPr lang="en-US" sz="3200" b="1" dirty="0">
              <a:ln w="19050">
                <a:solidFill>
                  <a:schemeClr val="bg1"/>
                </a:solidFill>
              </a:ln>
              <a:solidFill>
                <a:srgbClr val="FF0000"/>
              </a:solidFill>
              <a:latin typeface="+mn-lt"/>
            </a:endParaRPr>
          </a:p>
          <a:p>
            <a:pPr eaLnBrk="1" fontAlgn="auto" hangingPunct="1">
              <a:spcBef>
                <a:spcPts val="0"/>
              </a:spcBef>
              <a:spcAft>
                <a:spcPts val="0"/>
              </a:spcAft>
              <a:defRPr/>
            </a:pPr>
            <a:endParaRPr lang="en-US" sz="1600" dirty="0">
              <a:ln>
                <a:solidFill>
                  <a:schemeClr val="tx1"/>
                </a:solidFill>
              </a:ln>
              <a:solidFill>
                <a:schemeClr val="bg1"/>
              </a:solidFill>
            </a:endParaRPr>
          </a:p>
        </p:txBody>
      </p:sp>
      <p:pic>
        <p:nvPicPr>
          <p:cNvPr id="60420" name="Picture 6" descr="https://encrypted-tbn3.gstatic.com/images?q=tbn:ANd9GcTAOlLX1f9by19Yz7bzLsTOu65DxRC9NzFg5iiV2_Dl93KDGkzXq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0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6199" y="457200"/>
            <a:ext cx="9144001" cy="5139869"/>
          </a:xfrm>
          <a:prstGeom prst="rect">
            <a:avLst/>
          </a:prstGeom>
        </p:spPr>
        <p:txBody>
          <a:bodyPr>
            <a:spAutoFit/>
          </a:bodyPr>
          <a:lstStyle/>
          <a:p>
            <a:pPr algn="ctr" eaLnBrk="1" fontAlgn="auto" hangingPunct="1">
              <a:spcBef>
                <a:spcPts val="0"/>
              </a:spcBef>
              <a:spcAft>
                <a:spcPts val="0"/>
              </a:spcAft>
              <a:defRPr/>
            </a:pPr>
            <a:r>
              <a:rPr lang="en-US" sz="4400" b="1" dirty="0">
                <a:ln w="19050">
                  <a:solidFill>
                    <a:schemeClr val="bg1"/>
                  </a:solidFill>
                </a:ln>
                <a:solidFill>
                  <a:srgbClr val="FF0000"/>
                </a:solidFill>
              </a:rPr>
              <a:t>THE</a:t>
            </a:r>
            <a:r>
              <a:rPr lang="en-US" sz="4400" dirty="0">
                <a:ln w="19050">
                  <a:solidFill>
                    <a:schemeClr val="bg1"/>
                  </a:solidFill>
                </a:ln>
                <a:solidFill>
                  <a:srgbClr val="FF0000"/>
                </a:solidFill>
              </a:rPr>
              <a:t> </a:t>
            </a:r>
            <a:r>
              <a:rPr lang="en-US" sz="4400" b="1" dirty="0">
                <a:ln w="19050">
                  <a:solidFill>
                    <a:schemeClr val="bg1"/>
                  </a:solidFill>
                </a:ln>
                <a:solidFill>
                  <a:srgbClr val="FF0000"/>
                </a:solidFill>
              </a:rPr>
              <a:t>DESIGNED UNIVERSE</a:t>
            </a:r>
          </a:p>
          <a:p>
            <a:pPr algn="ctr" eaLnBrk="1" fontAlgn="auto" hangingPunct="1">
              <a:spcBef>
                <a:spcPts val="0"/>
              </a:spcBef>
              <a:spcAft>
                <a:spcPts val="0"/>
              </a:spcAft>
              <a:defRPr/>
            </a:pPr>
            <a:endParaRPr lang="en-US" sz="4400" b="1" dirty="0">
              <a:ln w="19050">
                <a:solidFill>
                  <a:schemeClr val="bg1"/>
                </a:solidFill>
              </a:ln>
              <a:solidFill>
                <a:srgbClr val="FF0000"/>
              </a:solidFill>
            </a:endParaRPr>
          </a:p>
          <a:p>
            <a:pPr marL="685800" indent="-685800" eaLnBrk="1" fontAlgn="auto" hangingPunct="1">
              <a:spcBef>
                <a:spcPts val="0"/>
              </a:spcBef>
              <a:spcAft>
                <a:spcPts val="0"/>
              </a:spcAft>
              <a:buFont typeface="Wingdings" panose="05000000000000000000" pitchFamily="2" charset="2"/>
              <a:buChar char="§"/>
              <a:defRPr/>
            </a:pPr>
            <a:r>
              <a:rPr lang="en-US" sz="4000" b="1" dirty="0">
                <a:ln w="19050">
                  <a:solidFill>
                    <a:schemeClr val="bg1"/>
                  </a:solidFill>
                </a:ln>
                <a:solidFill>
                  <a:srgbClr val="FFFF66"/>
                </a:solidFill>
              </a:rPr>
              <a:t>Does Mount Rushmore convey design?</a:t>
            </a:r>
          </a:p>
          <a:p>
            <a:pPr eaLnBrk="1" fontAlgn="auto" hangingPunct="1">
              <a:spcBef>
                <a:spcPts val="0"/>
              </a:spcBef>
              <a:spcAft>
                <a:spcPts val="0"/>
              </a:spcAft>
              <a:defRPr/>
            </a:pPr>
            <a:endParaRPr lang="en-US" sz="4000" b="1" dirty="0">
              <a:ln w="19050">
                <a:solidFill>
                  <a:schemeClr val="bg1"/>
                </a:solidFill>
              </a:ln>
              <a:solidFill>
                <a:srgbClr val="FFFF66"/>
              </a:solidFill>
            </a:endParaRPr>
          </a:p>
          <a:p>
            <a:pPr marL="685800" indent="-685800" eaLnBrk="1" fontAlgn="auto" hangingPunct="1">
              <a:spcBef>
                <a:spcPts val="0"/>
              </a:spcBef>
              <a:spcAft>
                <a:spcPts val="0"/>
              </a:spcAft>
              <a:buFont typeface="Wingdings" panose="05000000000000000000" pitchFamily="2" charset="2"/>
              <a:buChar char="§"/>
              <a:defRPr/>
            </a:pPr>
            <a:r>
              <a:rPr lang="en-US" sz="4000" b="1" dirty="0">
                <a:ln w="19050">
                  <a:solidFill>
                    <a:schemeClr val="bg1"/>
                  </a:solidFill>
                </a:ln>
                <a:solidFill>
                  <a:srgbClr val="FFFF66"/>
                </a:solidFill>
              </a:rPr>
              <a:t>Yes, as it has complex patterns that convey information – the faces of four U.S. Presidents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54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900"/>
                            </p:stCondLst>
                            <p:childTnLst>
                              <p:par>
                                <p:cTn id="9" presetID="21"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GC 6302-Bug Nebula     CR-A. Zijlstra (UMIST) et al_ESA_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3" y="7938"/>
            <a:ext cx="9307513" cy="691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Box 2"/>
          <p:cNvSpPr txBox="1">
            <a:spLocks noChangeArrowheads="1"/>
          </p:cNvSpPr>
          <p:nvPr/>
        </p:nvSpPr>
        <p:spPr bwMode="auto">
          <a:xfrm>
            <a:off x="304800" y="6172200"/>
            <a:ext cx="868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b="1"/>
              <a:t>NGC 6302 BUG NEBULA:   Credit – A. Zijlstra (UMIST) et al, ESA, NASA</a:t>
            </a:r>
          </a:p>
        </p:txBody>
      </p:sp>
      <p:sp>
        <p:nvSpPr>
          <p:cNvPr id="4" name="TextBox 3"/>
          <p:cNvSpPr txBox="1"/>
          <p:nvPr/>
        </p:nvSpPr>
        <p:spPr>
          <a:xfrm>
            <a:off x="-1" y="228600"/>
            <a:ext cx="9144001" cy="6247864"/>
          </a:xfrm>
          <a:prstGeom prst="rect">
            <a:avLst/>
          </a:prstGeom>
          <a:noFill/>
          <a:ln w="28575">
            <a:noFill/>
          </a:ln>
        </p:spPr>
        <p:txBody>
          <a:bodyPr>
            <a:spAutoFit/>
          </a:bodyPr>
          <a:lstStyle/>
          <a:p>
            <a:pPr algn="ctr" eaLnBrk="1" fontAlgn="auto" hangingPunct="1">
              <a:spcBef>
                <a:spcPts val="0"/>
              </a:spcBef>
              <a:spcAft>
                <a:spcPts val="0"/>
              </a:spcAft>
              <a:defRPr/>
            </a:pPr>
            <a:r>
              <a:rPr lang="en-US" sz="4800" b="1" dirty="0">
                <a:ln w="19050">
                  <a:solidFill>
                    <a:schemeClr val="bg1"/>
                  </a:solidFill>
                </a:ln>
                <a:solidFill>
                  <a:srgbClr val="FF0000"/>
                </a:solidFill>
                <a:latin typeface="+mn-lt"/>
              </a:rPr>
              <a:t>THE</a:t>
            </a:r>
            <a:r>
              <a:rPr lang="en-US" sz="4800" dirty="0">
                <a:ln w="19050">
                  <a:solidFill>
                    <a:schemeClr val="bg1"/>
                  </a:solidFill>
                </a:ln>
                <a:solidFill>
                  <a:srgbClr val="FF0000"/>
                </a:solidFill>
                <a:latin typeface="+mn-lt"/>
              </a:rPr>
              <a:t> </a:t>
            </a:r>
            <a:r>
              <a:rPr lang="en-US" sz="4800" b="1" dirty="0">
                <a:ln w="19050">
                  <a:solidFill>
                    <a:schemeClr val="bg1"/>
                  </a:solidFill>
                </a:ln>
                <a:solidFill>
                  <a:srgbClr val="FF0000"/>
                </a:solidFill>
                <a:latin typeface="+mn-lt"/>
              </a:rPr>
              <a:t>DESIGNED UNIVERSE</a:t>
            </a:r>
          </a:p>
          <a:p>
            <a:pPr algn="ctr" eaLnBrk="1" fontAlgn="auto" hangingPunct="1">
              <a:spcBef>
                <a:spcPts val="0"/>
              </a:spcBef>
              <a:spcAft>
                <a:spcPts val="0"/>
              </a:spcAft>
              <a:defRPr/>
            </a:pPr>
            <a:endParaRPr lang="en-US" sz="4800" b="1" dirty="0">
              <a:ln w="19050">
                <a:solidFill>
                  <a:schemeClr val="bg1"/>
                </a:solidFill>
              </a:ln>
              <a:solidFill>
                <a:srgbClr val="FF0000"/>
              </a:solidFill>
              <a:latin typeface="+mn-lt"/>
            </a:endParaRPr>
          </a:p>
          <a:p>
            <a:pPr marL="685800" indent="-685800" eaLnBrk="1" fontAlgn="auto" hangingPunct="1">
              <a:spcBef>
                <a:spcPts val="0"/>
              </a:spcBef>
              <a:spcAft>
                <a:spcPts val="0"/>
              </a:spcAft>
              <a:buFont typeface="Wingdings" panose="05000000000000000000" pitchFamily="2" charset="2"/>
              <a:buChar char="§"/>
              <a:defRPr/>
            </a:pPr>
            <a:r>
              <a:rPr lang="en-US" sz="4000" b="1" dirty="0">
                <a:ln w="19050">
                  <a:solidFill>
                    <a:schemeClr val="bg1"/>
                  </a:solidFill>
                </a:ln>
                <a:solidFill>
                  <a:srgbClr val="F8F8F8"/>
                </a:solidFill>
                <a:latin typeface="+mn-lt"/>
              </a:rPr>
              <a:t>Does a complex machine show design?</a:t>
            </a:r>
          </a:p>
          <a:p>
            <a:pPr eaLnBrk="1" fontAlgn="auto" hangingPunct="1">
              <a:spcBef>
                <a:spcPts val="0"/>
              </a:spcBef>
              <a:spcAft>
                <a:spcPts val="0"/>
              </a:spcAft>
              <a:defRPr/>
            </a:pPr>
            <a:endParaRPr lang="en-US" sz="4000" b="1" dirty="0">
              <a:ln w="19050">
                <a:solidFill>
                  <a:schemeClr val="bg1"/>
                </a:solidFill>
              </a:ln>
              <a:solidFill>
                <a:srgbClr val="F8F8F8"/>
              </a:solidFill>
              <a:latin typeface="+mn-lt"/>
            </a:endParaRPr>
          </a:p>
          <a:p>
            <a:pPr marL="685800" indent="-685800" eaLnBrk="1" fontAlgn="auto" hangingPunct="1">
              <a:spcBef>
                <a:spcPts val="0"/>
              </a:spcBef>
              <a:spcAft>
                <a:spcPts val="0"/>
              </a:spcAft>
              <a:buFont typeface="Wingdings" panose="05000000000000000000" pitchFamily="2" charset="2"/>
              <a:buChar char="§"/>
              <a:defRPr/>
            </a:pPr>
            <a:r>
              <a:rPr lang="en-US" sz="4000" b="1" dirty="0">
                <a:ln w="19050">
                  <a:solidFill>
                    <a:schemeClr val="bg1"/>
                  </a:solidFill>
                </a:ln>
                <a:solidFill>
                  <a:srgbClr val="F8F8F8"/>
                </a:solidFill>
                <a:latin typeface="+mn-lt"/>
              </a:rPr>
              <a:t>Yes, as the machine contains many complex patterns or parts that all work together for a given purpose.</a:t>
            </a:r>
          </a:p>
          <a:p>
            <a:pPr marL="685800" indent="-685800" eaLnBrk="1" fontAlgn="auto" hangingPunct="1">
              <a:spcBef>
                <a:spcPts val="0"/>
              </a:spcBef>
              <a:spcAft>
                <a:spcPts val="0"/>
              </a:spcAft>
              <a:buFont typeface="Wingdings" panose="05000000000000000000" pitchFamily="2" charset="2"/>
              <a:buChar char="§"/>
              <a:defRPr/>
            </a:pPr>
            <a:endParaRPr lang="en-US" sz="4800" b="1" dirty="0">
              <a:ln w="19050">
                <a:solidFill>
                  <a:schemeClr val="bg1"/>
                </a:solidFill>
              </a:ln>
              <a:solidFill>
                <a:srgbClr val="FF0000"/>
              </a:solidFill>
            </a:endParaRPr>
          </a:p>
          <a:p>
            <a:pPr marL="685800" indent="-685800" eaLnBrk="1" fontAlgn="auto" hangingPunct="1">
              <a:spcBef>
                <a:spcPts val="0"/>
              </a:spcBef>
              <a:spcAft>
                <a:spcPts val="0"/>
              </a:spcAft>
              <a:buFont typeface="Wingdings" panose="05000000000000000000" pitchFamily="2" charset="2"/>
              <a:buChar char="§"/>
              <a:defRPr/>
            </a:pPr>
            <a:endParaRPr lang="en-US" sz="1600" dirty="0">
              <a:ln>
                <a:solidFill>
                  <a:schemeClr val="tx1"/>
                </a:solidFill>
              </a:ln>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1"/>
            <a:ext cx="8305800" cy="5909310"/>
          </a:xfrm>
          <a:prstGeom prst="rect">
            <a:avLst/>
          </a:prstGeom>
          <a:noFill/>
        </p:spPr>
        <p:txBody>
          <a:bodyPr>
            <a:spAutoFit/>
          </a:bodyPr>
          <a:lstStyle/>
          <a:p>
            <a:pPr eaLnBrk="1" fontAlgn="auto" hangingPunct="1">
              <a:spcBef>
                <a:spcPts val="0"/>
              </a:spcBef>
              <a:spcAft>
                <a:spcPts val="0"/>
              </a:spcAft>
              <a:defRPr/>
            </a:pPr>
            <a:endParaRPr lang="en-US" dirty="0">
              <a:latin typeface="Book Antiqua" pitchFamily="18" charset="0"/>
            </a:endParaRPr>
          </a:p>
          <a:p>
            <a:pPr eaLnBrk="1" fontAlgn="auto" hangingPunct="1">
              <a:spcBef>
                <a:spcPts val="0"/>
              </a:spcBef>
              <a:spcAft>
                <a:spcPts val="0"/>
              </a:spcAft>
              <a:defRPr/>
            </a:pPr>
            <a:r>
              <a:rPr lang="en-US" sz="36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Book Antiqua" pitchFamily="18" charset="0"/>
              </a:rPr>
              <a:t>Main Presentation:</a:t>
            </a:r>
          </a:p>
          <a:p>
            <a:pPr eaLnBrk="1" fontAlgn="auto" hangingPunct="1">
              <a:spcBef>
                <a:spcPts val="0"/>
              </a:spcBef>
              <a:spcAft>
                <a:spcPts val="0"/>
              </a:spcAft>
              <a:buFont typeface="Arial" pitchFamily="34" charset="0"/>
              <a:buChar char="•"/>
              <a:defRPr/>
            </a:pPr>
            <a:r>
              <a:rPr lang="en-US" sz="3600" dirty="0">
                <a:latin typeface="Book Antiqua" pitchFamily="18" charset="0"/>
              </a:rPr>
              <a:t>The Designed Universe</a:t>
            </a:r>
          </a:p>
          <a:p>
            <a:pPr lvl="1" eaLnBrk="1" fontAlgn="auto" hangingPunct="1">
              <a:spcBef>
                <a:spcPts val="0"/>
              </a:spcBef>
              <a:spcAft>
                <a:spcPts val="0"/>
              </a:spcAft>
              <a:buFont typeface="Arial" pitchFamily="34" charset="0"/>
              <a:buChar char="•"/>
              <a:defRPr/>
            </a:pPr>
            <a:r>
              <a:rPr lang="en-US" sz="3600" dirty="0">
                <a:latin typeface="Book Antiqua" pitchFamily="18" charset="0"/>
              </a:rPr>
              <a:t>Universe’s Fine Tuning = Design:</a:t>
            </a:r>
          </a:p>
          <a:p>
            <a:pPr lvl="2" eaLnBrk="1" fontAlgn="auto" hangingPunct="1">
              <a:spcBef>
                <a:spcPts val="0"/>
              </a:spcBef>
              <a:spcAft>
                <a:spcPts val="0"/>
              </a:spcAft>
              <a:buFont typeface="Arial" pitchFamily="34" charset="0"/>
              <a:buChar char="•"/>
              <a:defRPr/>
            </a:pPr>
            <a:r>
              <a:rPr lang="en-US" sz="3600" dirty="0">
                <a:latin typeface="Book Antiqua" pitchFamily="18" charset="0"/>
              </a:rPr>
              <a:t>Initial Factors </a:t>
            </a:r>
          </a:p>
          <a:p>
            <a:pPr lvl="2" eaLnBrk="1" fontAlgn="auto" hangingPunct="1">
              <a:spcBef>
                <a:spcPts val="0"/>
              </a:spcBef>
              <a:spcAft>
                <a:spcPts val="0"/>
              </a:spcAft>
              <a:buFont typeface="Arial" pitchFamily="34" charset="0"/>
              <a:buChar char="•"/>
              <a:defRPr/>
            </a:pPr>
            <a:r>
              <a:rPr lang="en-US" sz="3600" dirty="0">
                <a:latin typeface="Book Antiqua" pitchFamily="18" charset="0"/>
              </a:rPr>
              <a:t>The Atom</a:t>
            </a:r>
          </a:p>
          <a:p>
            <a:pPr lvl="2" eaLnBrk="1" fontAlgn="auto" hangingPunct="1">
              <a:spcBef>
                <a:spcPts val="0"/>
              </a:spcBef>
              <a:spcAft>
                <a:spcPts val="0"/>
              </a:spcAft>
              <a:buFont typeface="Arial" pitchFamily="34" charset="0"/>
              <a:buChar char="•"/>
              <a:defRPr/>
            </a:pPr>
            <a:r>
              <a:rPr lang="en-US" sz="3600" dirty="0">
                <a:latin typeface="Book Antiqua" pitchFamily="18" charset="0"/>
              </a:rPr>
              <a:t>Galaxies</a:t>
            </a:r>
          </a:p>
          <a:p>
            <a:pPr lvl="2" eaLnBrk="1" fontAlgn="auto" hangingPunct="1">
              <a:spcBef>
                <a:spcPts val="0"/>
              </a:spcBef>
              <a:spcAft>
                <a:spcPts val="0"/>
              </a:spcAft>
              <a:buFont typeface="Arial" pitchFamily="34" charset="0"/>
              <a:buChar char="•"/>
              <a:defRPr/>
            </a:pPr>
            <a:r>
              <a:rPr lang="en-US" sz="3600" dirty="0">
                <a:latin typeface="Book Antiqua" pitchFamily="18" charset="0"/>
              </a:rPr>
              <a:t>The Sun</a:t>
            </a:r>
          </a:p>
          <a:p>
            <a:pPr lvl="2" eaLnBrk="1" fontAlgn="auto" hangingPunct="1">
              <a:spcBef>
                <a:spcPts val="0"/>
              </a:spcBef>
              <a:spcAft>
                <a:spcPts val="0"/>
              </a:spcAft>
              <a:buFont typeface="Arial" pitchFamily="34" charset="0"/>
              <a:buChar char="•"/>
              <a:defRPr/>
            </a:pPr>
            <a:r>
              <a:rPr lang="en-US" sz="3600" dirty="0">
                <a:latin typeface="Book Antiqua" pitchFamily="18" charset="0"/>
              </a:rPr>
              <a:t>Solar System - Planets</a:t>
            </a:r>
          </a:p>
          <a:p>
            <a:pPr lvl="2" eaLnBrk="1" fontAlgn="auto" hangingPunct="1">
              <a:spcBef>
                <a:spcPts val="0"/>
              </a:spcBef>
              <a:spcAft>
                <a:spcPts val="0"/>
              </a:spcAft>
              <a:buFont typeface="Arial" pitchFamily="34" charset="0"/>
              <a:buChar char="•"/>
              <a:defRPr/>
            </a:pPr>
            <a:r>
              <a:rPr lang="en-US" sz="3600" dirty="0">
                <a:latin typeface="Book Antiqua" pitchFamily="18" charset="0"/>
              </a:rPr>
              <a:t>Earth-Moon</a:t>
            </a:r>
          </a:p>
          <a:p>
            <a:pPr lvl="1" eaLnBrk="1" fontAlgn="auto" hangingPunct="1">
              <a:spcBef>
                <a:spcPts val="0"/>
              </a:spcBef>
              <a:spcAft>
                <a:spcPts val="0"/>
              </a:spcAft>
              <a:buFont typeface="Arial" pitchFamily="34" charset="0"/>
              <a:buChar char="•"/>
              <a:defRPr/>
            </a:pPr>
            <a:r>
              <a:rPr lang="en-US" sz="3600" dirty="0">
                <a:latin typeface="Book Antiqua" pitchFamily="18" charset="0"/>
              </a:rPr>
              <a:t>Opinions of Astronomers/Physicists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GC 6302-Bug Nebula     CR-A. Zijlstra (UMIST) et al_ESA_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3" y="7938"/>
            <a:ext cx="9307513" cy="691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Box 2"/>
          <p:cNvSpPr txBox="1">
            <a:spLocks noChangeArrowheads="1"/>
          </p:cNvSpPr>
          <p:nvPr/>
        </p:nvSpPr>
        <p:spPr bwMode="auto">
          <a:xfrm>
            <a:off x="304800" y="6172200"/>
            <a:ext cx="868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b="1"/>
              <a:t>NGC 6302 BUG NEBULA:   Credit – A. Zijlstra (UMIST) et al, ESA, NASA</a:t>
            </a:r>
          </a:p>
        </p:txBody>
      </p:sp>
      <p:sp>
        <p:nvSpPr>
          <p:cNvPr id="4" name="TextBox 3"/>
          <p:cNvSpPr txBox="1"/>
          <p:nvPr/>
        </p:nvSpPr>
        <p:spPr>
          <a:xfrm>
            <a:off x="-1" y="228600"/>
            <a:ext cx="9144001" cy="5878532"/>
          </a:xfrm>
          <a:prstGeom prst="rect">
            <a:avLst/>
          </a:prstGeom>
          <a:noFill/>
          <a:ln w="28575">
            <a:noFill/>
          </a:ln>
        </p:spPr>
        <p:txBody>
          <a:bodyPr>
            <a:spAutoFit/>
          </a:bodyPr>
          <a:lstStyle/>
          <a:p>
            <a:pPr algn="ctr" eaLnBrk="1" fontAlgn="auto" hangingPunct="1">
              <a:spcBef>
                <a:spcPts val="0"/>
              </a:spcBef>
              <a:spcAft>
                <a:spcPts val="0"/>
              </a:spcAft>
              <a:defRPr/>
            </a:pPr>
            <a:r>
              <a:rPr lang="en-US" sz="4800" b="1" dirty="0">
                <a:ln w="19050">
                  <a:solidFill>
                    <a:schemeClr val="bg1"/>
                  </a:solidFill>
                </a:ln>
                <a:solidFill>
                  <a:srgbClr val="FF0000"/>
                </a:solidFill>
                <a:latin typeface="+mn-lt"/>
              </a:rPr>
              <a:t>THE</a:t>
            </a:r>
            <a:r>
              <a:rPr lang="en-US" sz="4800" dirty="0">
                <a:ln w="19050">
                  <a:solidFill>
                    <a:schemeClr val="bg1"/>
                  </a:solidFill>
                </a:ln>
                <a:solidFill>
                  <a:srgbClr val="FF0000"/>
                </a:solidFill>
                <a:latin typeface="+mn-lt"/>
              </a:rPr>
              <a:t> </a:t>
            </a:r>
            <a:r>
              <a:rPr lang="en-US" sz="4800" b="1" dirty="0">
                <a:ln w="19050">
                  <a:solidFill>
                    <a:schemeClr val="bg1"/>
                  </a:solidFill>
                </a:ln>
                <a:solidFill>
                  <a:srgbClr val="FF0000"/>
                </a:solidFill>
                <a:latin typeface="+mn-lt"/>
              </a:rPr>
              <a:t>DESIGNED UNIVERSE</a:t>
            </a:r>
          </a:p>
          <a:p>
            <a:pPr algn="ctr" eaLnBrk="1" fontAlgn="auto" hangingPunct="1">
              <a:spcBef>
                <a:spcPts val="0"/>
              </a:spcBef>
              <a:spcAft>
                <a:spcPts val="0"/>
              </a:spcAft>
              <a:defRPr/>
            </a:pPr>
            <a:endParaRPr lang="en-US" sz="4800" b="1" dirty="0">
              <a:ln w="19050">
                <a:solidFill>
                  <a:schemeClr val="bg1"/>
                </a:solidFill>
              </a:ln>
              <a:solidFill>
                <a:srgbClr val="FF0000"/>
              </a:solidFill>
              <a:latin typeface="+mn-lt"/>
            </a:endParaRPr>
          </a:p>
          <a:p>
            <a:pPr marL="685800" indent="-685800" eaLnBrk="1" fontAlgn="auto" hangingPunct="1">
              <a:spcBef>
                <a:spcPts val="0"/>
              </a:spcBef>
              <a:spcAft>
                <a:spcPts val="0"/>
              </a:spcAft>
              <a:buFont typeface="Wingdings" panose="05000000000000000000" pitchFamily="2" charset="2"/>
              <a:buChar char="§"/>
              <a:defRPr/>
            </a:pPr>
            <a:r>
              <a:rPr lang="en-US" sz="4000" b="1" dirty="0">
                <a:ln w="19050">
                  <a:solidFill>
                    <a:schemeClr val="bg1"/>
                  </a:solidFill>
                </a:ln>
                <a:solidFill>
                  <a:srgbClr val="FFFFFF"/>
                </a:solidFill>
                <a:latin typeface="+mn-lt"/>
              </a:rPr>
              <a:t>Does “I love you” written on the seashore convey design?</a:t>
            </a:r>
          </a:p>
          <a:p>
            <a:pPr eaLnBrk="1" fontAlgn="auto" hangingPunct="1">
              <a:spcBef>
                <a:spcPts val="0"/>
              </a:spcBef>
              <a:spcAft>
                <a:spcPts val="0"/>
              </a:spcAft>
              <a:defRPr/>
            </a:pPr>
            <a:endParaRPr lang="en-US" sz="4000" b="1" dirty="0">
              <a:ln w="19050">
                <a:solidFill>
                  <a:schemeClr val="bg1"/>
                </a:solidFill>
              </a:ln>
              <a:solidFill>
                <a:srgbClr val="FFFFFF"/>
              </a:solidFill>
              <a:latin typeface="+mn-lt"/>
            </a:endParaRPr>
          </a:p>
          <a:p>
            <a:pPr marL="685800" indent="-685800" eaLnBrk="1" fontAlgn="auto" hangingPunct="1">
              <a:spcBef>
                <a:spcPts val="0"/>
              </a:spcBef>
              <a:spcAft>
                <a:spcPts val="0"/>
              </a:spcAft>
              <a:buFont typeface="Wingdings" panose="05000000000000000000" pitchFamily="2" charset="2"/>
              <a:buChar char="§"/>
              <a:defRPr/>
            </a:pPr>
            <a:r>
              <a:rPr lang="en-US" sz="4000" b="1" dirty="0">
                <a:ln w="19050">
                  <a:solidFill>
                    <a:schemeClr val="bg1"/>
                  </a:solidFill>
                </a:ln>
                <a:solidFill>
                  <a:srgbClr val="FFFFFF"/>
                </a:solidFill>
              </a:rPr>
              <a:t>Yes, as the complex letter patterns convey specific information or purpose. </a:t>
            </a:r>
          </a:p>
          <a:p>
            <a:pPr marL="685800" indent="-685800" eaLnBrk="1" fontAlgn="auto" hangingPunct="1">
              <a:spcBef>
                <a:spcPts val="0"/>
              </a:spcBef>
              <a:spcAft>
                <a:spcPts val="0"/>
              </a:spcAft>
              <a:buFont typeface="Wingdings" panose="05000000000000000000" pitchFamily="2" charset="2"/>
              <a:buChar char="§"/>
              <a:defRPr/>
            </a:pPr>
            <a:endParaRPr lang="en-US" sz="4000" dirty="0">
              <a:ln>
                <a:solidFill>
                  <a:schemeClr val="tx1"/>
                </a:solidFill>
              </a:ln>
              <a:solidFill>
                <a:srgbClr val="FFFF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ssive Stars in Open Cluster Pismis 24    Cr-  NASA, ESA, J.M. Apellaniz (LAAA, Spa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5725"/>
            <a:ext cx="9264650" cy="694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38200" y="152400"/>
            <a:ext cx="7848600" cy="830263"/>
          </a:xfrm>
          <a:prstGeom prst="rect">
            <a:avLst/>
          </a:prstGeom>
          <a:noFill/>
        </p:spPr>
        <p:txBody>
          <a:bodyPr>
            <a:spAutoFit/>
          </a:bodyPr>
          <a:lstStyle/>
          <a:p>
            <a:pPr algn="ctr" eaLnBrk="1" fontAlgn="auto" hangingPunct="1">
              <a:spcBef>
                <a:spcPts val="0"/>
              </a:spcBef>
              <a:spcAft>
                <a:spcPts val="0"/>
              </a:spcAft>
              <a:defRPr/>
            </a:pPr>
            <a:endParaRPr lang="en-US" sz="4800" b="1" dirty="0">
              <a:ln w="19050">
                <a:solidFill>
                  <a:schemeClr val="bg1"/>
                </a:solidFill>
              </a:ln>
              <a:solidFill>
                <a:srgbClr val="FF0000"/>
              </a:solidFill>
              <a:latin typeface="+mn-lt"/>
            </a:endParaRPr>
          </a:p>
        </p:txBody>
      </p:sp>
      <p:sp>
        <p:nvSpPr>
          <p:cNvPr id="6" name="TextBox 5"/>
          <p:cNvSpPr txBox="1"/>
          <p:nvPr/>
        </p:nvSpPr>
        <p:spPr>
          <a:xfrm>
            <a:off x="381000" y="210026"/>
            <a:ext cx="8509958" cy="5632311"/>
          </a:xfrm>
          <a:prstGeom prst="rect">
            <a:avLst/>
          </a:prstGeom>
          <a:noFill/>
        </p:spPr>
        <p:txBody>
          <a:bodyPr>
            <a:spAutoFit/>
          </a:bodyPr>
          <a:lstStyle/>
          <a:p>
            <a:pPr algn="ctr" eaLnBrk="1" fontAlgn="auto" hangingPunct="1">
              <a:spcBef>
                <a:spcPts val="0"/>
              </a:spcBef>
              <a:spcAft>
                <a:spcPts val="0"/>
              </a:spcAft>
              <a:defRPr/>
            </a:pPr>
            <a:r>
              <a:rPr lang="en-US" sz="4800" b="1" dirty="0">
                <a:ln w="19050">
                  <a:solidFill>
                    <a:schemeClr val="bg1"/>
                  </a:solidFill>
                </a:ln>
                <a:solidFill>
                  <a:srgbClr val="FF0000"/>
                </a:solidFill>
                <a:latin typeface="+mn-lt"/>
              </a:rPr>
              <a:t>THE</a:t>
            </a:r>
            <a:r>
              <a:rPr lang="en-US" sz="4800" dirty="0">
                <a:ln w="19050">
                  <a:solidFill>
                    <a:schemeClr val="bg1"/>
                  </a:solidFill>
                </a:ln>
                <a:solidFill>
                  <a:srgbClr val="FF0000"/>
                </a:solidFill>
                <a:latin typeface="+mn-lt"/>
              </a:rPr>
              <a:t> </a:t>
            </a:r>
            <a:r>
              <a:rPr lang="en-US" sz="4800" b="1" dirty="0">
                <a:ln w="19050">
                  <a:solidFill>
                    <a:schemeClr val="bg1"/>
                  </a:solidFill>
                </a:ln>
                <a:solidFill>
                  <a:srgbClr val="FF0000"/>
                </a:solidFill>
                <a:latin typeface="+mn-lt"/>
              </a:rPr>
              <a:t>DESIGNED UNIVERSE</a:t>
            </a:r>
          </a:p>
          <a:p>
            <a:pPr algn="ctr" eaLnBrk="1" fontAlgn="auto" hangingPunct="1">
              <a:spcBef>
                <a:spcPts val="0"/>
              </a:spcBef>
              <a:spcAft>
                <a:spcPts val="0"/>
              </a:spcAft>
              <a:defRPr/>
            </a:pPr>
            <a:endParaRPr lang="en-US" sz="3200" b="1" dirty="0">
              <a:ln w="19050">
                <a:solidFill>
                  <a:schemeClr val="bg1"/>
                </a:solidFill>
              </a:ln>
              <a:solidFill>
                <a:srgbClr val="FF0000"/>
              </a:solidFill>
              <a:latin typeface="+mn-lt"/>
            </a:endParaRPr>
          </a:p>
          <a:p>
            <a:pPr algn="ctr" eaLnBrk="1" fontAlgn="auto" hangingPunct="1">
              <a:spcBef>
                <a:spcPts val="0"/>
              </a:spcBef>
              <a:spcAft>
                <a:spcPts val="0"/>
              </a:spcAft>
              <a:defRPr/>
            </a:pPr>
            <a:r>
              <a:rPr lang="en-US" sz="4000" b="1" dirty="0">
                <a:ln w="19050">
                  <a:solidFill>
                    <a:schemeClr val="bg1"/>
                  </a:solidFill>
                </a:ln>
                <a:solidFill>
                  <a:srgbClr val="FFFF00"/>
                </a:solidFill>
              </a:rPr>
              <a:t>IT WILL BE SHOWN THAT </a:t>
            </a:r>
          </a:p>
          <a:p>
            <a:pPr algn="ctr" eaLnBrk="1" fontAlgn="auto" hangingPunct="1">
              <a:spcBef>
                <a:spcPts val="0"/>
              </a:spcBef>
              <a:spcAft>
                <a:spcPts val="0"/>
              </a:spcAft>
              <a:defRPr/>
            </a:pPr>
            <a:r>
              <a:rPr lang="en-US" sz="4000" b="1" dirty="0">
                <a:ln w="19050">
                  <a:solidFill>
                    <a:schemeClr val="bg1"/>
                  </a:solidFill>
                </a:ln>
                <a:solidFill>
                  <a:srgbClr val="FFFF00"/>
                </a:solidFill>
              </a:rPr>
              <a:t>THE  UNIVERSE’S INCREDIBLE COMPLEX SET OF PARAMETERS (OR “PARTS”) ARE ALL FINELY TUNED TO MAKE A HABITABLE PLANET </a:t>
            </a:r>
          </a:p>
          <a:p>
            <a:pPr algn="ctr" eaLnBrk="1" fontAlgn="auto" hangingPunct="1">
              <a:spcBef>
                <a:spcPts val="0"/>
              </a:spcBef>
              <a:spcAft>
                <a:spcPts val="0"/>
              </a:spcAft>
              <a:defRPr/>
            </a:pPr>
            <a:r>
              <a:rPr lang="en-US" sz="4000" b="1" dirty="0">
                <a:ln w="19050">
                  <a:solidFill>
                    <a:schemeClr val="bg1"/>
                  </a:solidFill>
                </a:ln>
                <a:solidFill>
                  <a:srgbClr val="FFFF00"/>
                </a:solidFill>
              </a:rPr>
              <a:t>LIKE  EARTH &amp; LIFE POSSIBLE, </a:t>
            </a:r>
          </a:p>
          <a:p>
            <a:pPr algn="ctr" eaLnBrk="1" fontAlgn="auto" hangingPunct="1">
              <a:spcBef>
                <a:spcPts val="0"/>
              </a:spcBef>
              <a:spcAft>
                <a:spcPts val="0"/>
              </a:spcAft>
              <a:defRPr/>
            </a:pPr>
            <a:r>
              <a:rPr lang="en-US" sz="4000" b="1" dirty="0">
                <a:ln w="19050">
                  <a:solidFill>
                    <a:schemeClr val="bg1"/>
                  </a:solidFill>
                </a:ln>
                <a:solidFill>
                  <a:srgbClr val="FFFF00"/>
                </a:solidFill>
              </a:rPr>
              <a:t>AND  THEREFORE IS DESIGNED</a:t>
            </a:r>
          </a:p>
        </p:txBody>
      </p:sp>
      <p:sp>
        <p:nvSpPr>
          <p:cNvPr id="63493" name="TextBox 7"/>
          <p:cNvSpPr txBox="1">
            <a:spLocks noChangeArrowheads="1"/>
          </p:cNvSpPr>
          <p:nvPr/>
        </p:nvSpPr>
        <p:spPr bwMode="auto">
          <a:xfrm>
            <a:off x="533400" y="5943600"/>
            <a:ext cx="822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b="1">
                <a:latin typeface="Book Antiqua" panose="02040602050305030304" pitchFamily="18" charset="0"/>
              </a:rPr>
              <a:t>STARS IN OPEN CUSTER PISMIS 24:   Credit-NASA, ESA, J.M. Apellaniz (LAAA, Spain)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ssive Stars in Open Cluster Pismis 24    Cr-  NASA, ESA, J.M. Apellaniz (LAAA, Spa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5725"/>
            <a:ext cx="9264650" cy="694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38200" y="152400"/>
            <a:ext cx="7848600" cy="830263"/>
          </a:xfrm>
          <a:prstGeom prst="rect">
            <a:avLst/>
          </a:prstGeom>
          <a:noFill/>
        </p:spPr>
        <p:txBody>
          <a:bodyPr>
            <a:spAutoFit/>
          </a:bodyPr>
          <a:lstStyle/>
          <a:p>
            <a:pPr algn="ctr" eaLnBrk="1" fontAlgn="auto" hangingPunct="1">
              <a:spcBef>
                <a:spcPts val="0"/>
              </a:spcBef>
              <a:spcAft>
                <a:spcPts val="0"/>
              </a:spcAft>
              <a:defRPr/>
            </a:pPr>
            <a:endParaRPr lang="en-US" sz="4800" b="1" dirty="0">
              <a:ln w="19050">
                <a:solidFill>
                  <a:schemeClr val="bg1"/>
                </a:solidFill>
              </a:ln>
              <a:solidFill>
                <a:srgbClr val="FF0000"/>
              </a:solidFill>
              <a:latin typeface="+mn-lt"/>
            </a:endParaRPr>
          </a:p>
        </p:txBody>
      </p:sp>
      <p:sp>
        <p:nvSpPr>
          <p:cNvPr id="6" name="TextBox 5"/>
          <p:cNvSpPr txBox="1"/>
          <p:nvPr/>
        </p:nvSpPr>
        <p:spPr>
          <a:xfrm>
            <a:off x="381000" y="210026"/>
            <a:ext cx="8509958" cy="5139869"/>
          </a:xfrm>
          <a:prstGeom prst="rect">
            <a:avLst/>
          </a:prstGeom>
          <a:noFill/>
        </p:spPr>
        <p:txBody>
          <a:bodyPr>
            <a:spAutoFit/>
          </a:bodyPr>
          <a:lstStyle/>
          <a:p>
            <a:pPr algn="ctr" eaLnBrk="1" fontAlgn="auto" hangingPunct="1">
              <a:spcBef>
                <a:spcPts val="0"/>
              </a:spcBef>
              <a:spcAft>
                <a:spcPts val="0"/>
              </a:spcAft>
              <a:defRPr/>
            </a:pPr>
            <a:r>
              <a:rPr lang="en-US" sz="4800" b="1" dirty="0">
                <a:ln w="19050">
                  <a:solidFill>
                    <a:schemeClr val="bg1"/>
                  </a:solidFill>
                </a:ln>
                <a:solidFill>
                  <a:srgbClr val="FF0000"/>
                </a:solidFill>
                <a:latin typeface="+mn-lt"/>
              </a:rPr>
              <a:t>THE</a:t>
            </a:r>
            <a:r>
              <a:rPr lang="en-US" sz="4800" dirty="0">
                <a:ln w="19050">
                  <a:solidFill>
                    <a:schemeClr val="bg1"/>
                  </a:solidFill>
                </a:ln>
                <a:solidFill>
                  <a:srgbClr val="FF0000"/>
                </a:solidFill>
                <a:latin typeface="+mn-lt"/>
              </a:rPr>
              <a:t> </a:t>
            </a:r>
            <a:r>
              <a:rPr lang="en-US" sz="4800" b="1" dirty="0">
                <a:ln w="19050">
                  <a:solidFill>
                    <a:schemeClr val="bg1"/>
                  </a:solidFill>
                </a:ln>
                <a:solidFill>
                  <a:srgbClr val="FF0000"/>
                </a:solidFill>
                <a:latin typeface="+mn-lt"/>
              </a:rPr>
              <a:t>DESIGNED UNIVERSE</a:t>
            </a:r>
          </a:p>
          <a:p>
            <a:pPr algn="ctr" eaLnBrk="1" fontAlgn="auto" hangingPunct="1">
              <a:spcBef>
                <a:spcPts val="0"/>
              </a:spcBef>
              <a:spcAft>
                <a:spcPts val="0"/>
              </a:spcAft>
              <a:defRPr/>
            </a:pPr>
            <a:endParaRPr lang="en-US" sz="4000" b="1" dirty="0">
              <a:ln w="19050">
                <a:solidFill>
                  <a:schemeClr val="bg1"/>
                </a:solidFill>
              </a:ln>
              <a:solidFill>
                <a:srgbClr val="FFFF00"/>
              </a:solidFill>
            </a:endParaRPr>
          </a:p>
          <a:p>
            <a:pPr algn="ctr" eaLnBrk="1" fontAlgn="auto" hangingPunct="1">
              <a:spcBef>
                <a:spcPts val="0"/>
              </a:spcBef>
              <a:spcAft>
                <a:spcPts val="0"/>
              </a:spcAft>
              <a:defRPr/>
            </a:pPr>
            <a:r>
              <a:rPr lang="en-US" sz="4000" b="1" dirty="0">
                <a:ln w="19050">
                  <a:solidFill>
                    <a:schemeClr val="bg1"/>
                  </a:solidFill>
                </a:ln>
                <a:solidFill>
                  <a:srgbClr val="F8F8F8"/>
                </a:solidFill>
              </a:rPr>
              <a:t>The hundreds of “parts” of the universe have at least one thing in common:  </a:t>
            </a:r>
          </a:p>
          <a:p>
            <a:pPr algn="ctr" eaLnBrk="1" fontAlgn="auto" hangingPunct="1">
              <a:spcBef>
                <a:spcPts val="0"/>
              </a:spcBef>
              <a:spcAft>
                <a:spcPts val="0"/>
              </a:spcAft>
              <a:defRPr/>
            </a:pPr>
            <a:endParaRPr lang="en-US" sz="4000" b="1" dirty="0">
              <a:ln w="19050">
                <a:solidFill>
                  <a:schemeClr val="bg1"/>
                </a:solidFill>
              </a:ln>
              <a:solidFill>
                <a:srgbClr val="FFFF00"/>
              </a:solidFill>
            </a:endParaRPr>
          </a:p>
          <a:p>
            <a:pPr algn="ctr" eaLnBrk="1" fontAlgn="auto" hangingPunct="1">
              <a:spcBef>
                <a:spcPts val="0"/>
              </a:spcBef>
              <a:spcAft>
                <a:spcPts val="0"/>
              </a:spcAft>
              <a:defRPr/>
            </a:pPr>
            <a:r>
              <a:rPr lang="en-US" sz="4000" b="1" i="1" u="sng" dirty="0">
                <a:ln w="19050">
                  <a:solidFill>
                    <a:schemeClr val="bg1"/>
                  </a:solidFill>
                </a:ln>
                <a:solidFill>
                  <a:srgbClr val="FFFF00"/>
                </a:solidFill>
              </a:rPr>
              <a:t>TO ENABLE AT LEAST ONE EARTH-LIKE PLANET  TO EXIST </a:t>
            </a:r>
            <a:endParaRPr lang="en-US" sz="4000" b="1" i="1" u="sng" dirty="0">
              <a:ln w="19050">
                <a:solidFill>
                  <a:schemeClr val="bg1"/>
                </a:solidFill>
              </a:ln>
              <a:latin typeface="+mn-lt"/>
            </a:endParaRPr>
          </a:p>
        </p:txBody>
      </p:sp>
      <p:sp>
        <p:nvSpPr>
          <p:cNvPr id="64517" name="TextBox 7"/>
          <p:cNvSpPr txBox="1">
            <a:spLocks noChangeArrowheads="1"/>
          </p:cNvSpPr>
          <p:nvPr/>
        </p:nvSpPr>
        <p:spPr bwMode="auto">
          <a:xfrm>
            <a:off x="533400" y="5943600"/>
            <a:ext cx="822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b="1">
                <a:latin typeface="Book Antiqua" panose="02040602050305030304" pitchFamily="18" charset="0"/>
              </a:rPr>
              <a:t>STARS IN OPEN CUSTER PISMIS 24:   Credit-NASA, ESA, J.M. Apellaniz (LAAA, Spain)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ssive Stars in Open Cluster Pismis 24    Cr-  NASA, ESA, J.M. Apellaniz (LAAA, Spa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5725"/>
            <a:ext cx="9264650" cy="694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38200" y="152400"/>
            <a:ext cx="7848600" cy="830263"/>
          </a:xfrm>
          <a:prstGeom prst="rect">
            <a:avLst/>
          </a:prstGeom>
          <a:noFill/>
        </p:spPr>
        <p:txBody>
          <a:bodyPr>
            <a:spAutoFit/>
          </a:bodyPr>
          <a:lstStyle/>
          <a:p>
            <a:pPr algn="ctr" eaLnBrk="1" fontAlgn="auto" hangingPunct="1">
              <a:spcBef>
                <a:spcPts val="0"/>
              </a:spcBef>
              <a:spcAft>
                <a:spcPts val="0"/>
              </a:spcAft>
              <a:defRPr/>
            </a:pPr>
            <a:endParaRPr lang="en-US" sz="4800" b="1" dirty="0">
              <a:ln w="19050">
                <a:solidFill>
                  <a:schemeClr val="bg1"/>
                </a:solidFill>
              </a:ln>
              <a:solidFill>
                <a:srgbClr val="FF0000"/>
              </a:solidFill>
              <a:latin typeface="+mn-lt"/>
            </a:endParaRPr>
          </a:p>
        </p:txBody>
      </p:sp>
      <p:sp>
        <p:nvSpPr>
          <p:cNvPr id="6" name="TextBox 5"/>
          <p:cNvSpPr txBox="1"/>
          <p:nvPr/>
        </p:nvSpPr>
        <p:spPr>
          <a:xfrm>
            <a:off x="381000" y="210026"/>
            <a:ext cx="8509958" cy="5755422"/>
          </a:xfrm>
          <a:prstGeom prst="rect">
            <a:avLst/>
          </a:prstGeom>
          <a:noFill/>
        </p:spPr>
        <p:txBody>
          <a:bodyPr>
            <a:spAutoFit/>
          </a:bodyPr>
          <a:lstStyle/>
          <a:p>
            <a:pPr algn="ctr" eaLnBrk="1" fontAlgn="auto" hangingPunct="1">
              <a:spcBef>
                <a:spcPts val="0"/>
              </a:spcBef>
              <a:spcAft>
                <a:spcPts val="0"/>
              </a:spcAft>
              <a:defRPr/>
            </a:pPr>
            <a:r>
              <a:rPr lang="en-US" sz="4800" b="1" dirty="0">
                <a:ln w="19050">
                  <a:solidFill>
                    <a:schemeClr val="bg1"/>
                  </a:solidFill>
                </a:ln>
                <a:solidFill>
                  <a:srgbClr val="FF0000"/>
                </a:solidFill>
                <a:latin typeface="+mn-lt"/>
              </a:rPr>
              <a:t>THE</a:t>
            </a:r>
            <a:r>
              <a:rPr lang="en-US" sz="4800" dirty="0">
                <a:ln w="19050">
                  <a:solidFill>
                    <a:schemeClr val="bg1"/>
                  </a:solidFill>
                </a:ln>
                <a:solidFill>
                  <a:srgbClr val="FF0000"/>
                </a:solidFill>
                <a:latin typeface="+mn-lt"/>
              </a:rPr>
              <a:t> </a:t>
            </a:r>
            <a:r>
              <a:rPr lang="en-US" sz="4800" b="1" dirty="0">
                <a:ln w="19050">
                  <a:solidFill>
                    <a:schemeClr val="bg1"/>
                  </a:solidFill>
                </a:ln>
                <a:solidFill>
                  <a:srgbClr val="FF0000"/>
                </a:solidFill>
                <a:latin typeface="+mn-lt"/>
              </a:rPr>
              <a:t>DESIGNED UNIVERSE</a:t>
            </a:r>
          </a:p>
          <a:p>
            <a:pPr algn="ctr" eaLnBrk="1" fontAlgn="auto" hangingPunct="1">
              <a:spcBef>
                <a:spcPts val="0"/>
              </a:spcBef>
              <a:spcAft>
                <a:spcPts val="0"/>
              </a:spcAft>
              <a:defRPr/>
            </a:pPr>
            <a:endParaRPr lang="en-US" sz="4000" b="1" dirty="0">
              <a:ln w="19050">
                <a:solidFill>
                  <a:schemeClr val="bg1"/>
                </a:solidFill>
              </a:ln>
              <a:solidFill>
                <a:srgbClr val="FFFF00"/>
              </a:solidFill>
            </a:endParaRPr>
          </a:p>
          <a:p>
            <a:pPr algn="ctr" eaLnBrk="1" fontAlgn="auto" hangingPunct="1">
              <a:spcBef>
                <a:spcPts val="0"/>
              </a:spcBef>
              <a:spcAft>
                <a:spcPts val="0"/>
              </a:spcAft>
              <a:defRPr/>
            </a:pPr>
            <a:r>
              <a:rPr lang="en-US" sz="4000" b="1" dirty="0">
                <a:ln w="19050">
                  <a:solidFill>
                    <a:schemeClr val="bg1"/>
                  </a:solidFill>
                </a:ln>
                <a:solidFill>
                  <a:srgbClr val="F8F8F8"/>
                </a:solidFill>
              </a:rPr>
              <a:t>Just like a machine’s many parts are put together for a given purpose(s), the universe’s many parts share a common purpose: to make possible an earth-like planet.</a:t>
            </a:r>
            <a:endParaRPr lang="en-US" sz="4000" b="1" dirty="0">
              <a:ln w="19050">
                <a:solidFill>
                  <a:schemeClr val="bg1"/>
                </a:solidFill>
              </a:ln>
              <a:solidFill>
                <a:srgbClr val="F8F8F8"/>
              </a:solidFill>
              <a:latin typeface="+mn-lt"/>
            </a:endParaRPr>
          </a:p>
          <a:p>
            <a:pPr eaLnBrk="1" fontAlgn="auto" hangingPunct="1">
              <a:spcBef>
                <a:spcPts val="0"/>
              </a:spcBef>
              <a:spcAft>
                <a:spcPts val="0"/>
              </a:spcAft>
              <a:defRPr/>
            </a:pPr>
            <a:endParaRPr lang="en-US" sz="4000" b="1" dirty="0">
              <a:ln w="19050">
                <a:solidFill>
                  <a:schemeClr val="bg1"/>
                </a:solidFill>
              </a:ln>
              <a:latin typeface="+mn-lt"/>
            </a:endParaRPr>
          </a:p>
          <a:p>
            <a:pPr algn="ctr" eaLnBrk="1" fontAlgn="auto" hangingPunct="1">
              <a:spcBef>
                <a:spcPts val="0"/>
              </a:spcBef>
              <a:spcAft>
                <a:spcPts val="0"/>
              </a:spcAft>
              <a:defRPr/>
            </a:pPr>
            <a:endParaRPr lang="en-US" sz="4000" b="1" dirty="0">
              <a:ln w="19050">
                <a:solidFill>
                  <a:schemeClr val="bg1"/>
                </a:solidFill>
              </a:ln>
              <a:latin typeface="+mn-lt"/>
            </a:endParaRPr>
          </a:p>
        </p:txBody>
      </p:sp>
      <p:sp>
        <p:nvSpPr>
          <p:cNvPr id="65541" name="TextBox 7"/>
          <p:cNvSpPr txBox="1">
            <a:spLocks noChangeArrowheads="1"/>
          </p:cNvSpPr>
          <p:nvPr/>
        </p:nvSpPr>
        <p:spPr bwMode="auto">
          <a:xfrm>
            <a:off x="533400" y="5943600"/>
            <a:ext cx="822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b="1">
                <a:latin typeface="Book Antiqua" panose="02040602050305030304" pitchFamily="18" charset="0"/>
              </a:rPr>
              <a:t>STARS IN OPEN CUSTER PISMIS 24:   Credit-NASA, ESA, J.M. Apellaniz (LAAA, Spain)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ssive Stars in Open Cluster Pismis 24    Cr-  NASA, ESA, J.M. Apellaniz (LAAA, Spa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5725"/>
            <a:ext cx="9264650" cy="694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38200" y="152400"/>
            <a:ext cx="7848600" cy="830263"/>
          </a:xfrm>
          <a:prstGeom prst="rect">
            <a:avLst/>
          </a:prstGeom>
          <a:noFill/>
        </p:spPr>
        <p:txBody>
          <a:bodyPr>
            <a:spAutoFit/>
          </a:bodyPr>
          <a:lstStyle/>
          <a:p>
            <a:pPr algn="ctr" eaLnBrk="1" fontAlgn="auto" hangingPunct="1">
              <a:spcBef>
                <a:spcPts val="0"/>
              </a:spcBef>
              <a:spcAft>
                <a:spcPts val="0"/>
              </a:spcAft>
              <a:defRPr/>
            </a:pPr>
            <a:endParaRPr lang="en-US" sz="4800" b="1" dirty="0">
              <a:ln w="19050">
                <a:solidFill>
                  <a:schemeClr val="bg1"/>
                </a:solidFill>
              </a:ln>
              <a:solidFill>
                <a:srgbClr val="FF0000"/>
              </a:solidFill>
              <a:latin typeface="+mn-lt"/>
            </a:endParaRPr>
          </a:p>
        </p:txBody>
      </p:sp>
      <p:sp>
        <p:nvSpPr>
          <p:cNvPr id="6" name="TextBox 5"/>
          <p:cNvSpPr txBox="1"/>
          <p:nvPr/>
        </p:nvSpPr>
        <p:spPr>
          <a:xfrm>
            <a:off x="381000" y="210026"/>
            <a:ext cx="8509958" cy="4524315"/>
          </a:xfrm>
          <a:prstGeom prst="rect">
            <a:avLst/>
          </a:prstGeom>
          <a:noFill/>
        </p:spPr>
        <p:txBody>
          <a:bodyPr>
            <a:spAutoFit/>
          </a:bodyPr>
          <a:lstStyle/>
          <a:p>
            <a:pPr algn="ctr" eaLnBrk="1" fontAlgn="auto" hangingPunct="1">
              <a:spcBef>
                <a:spcPts val="0"/>
              </a:spcBef>
              <a:spcAft>
                <a:spcPts val="0"/>
              </a:spcAft>
              <a:defRPr/>
            </a:pPr>
            <a:r>
              <a:rPr lang="en-US" sz="4800" b="1" dirty="0">
                <a:ln w="19050">
                  <a:solidFill>
                    <a:schemeClr val="bg1"/>
                  </a:solidFill>
                </a:ln>
                <a:solidFill>
                  <a:srgbClr val="FF0000"/>
                </a:solidFill>
                <a:latin typeface="+mn-lt"/>
              </a:rPr>
              <a:t>THE</a:t>
            </a:r>
            <a:r>
              <a:rPr lang="en-US" sz="4800" dirty="0">
                <a:ln w="19050">
                  <a:solidFill>
                    <a:schemeClr val="bg1"/>
                  </a:solidFill>
                </a:ln>
                <a:solidFill>
                  <a:srgbClr val="FF0000"/>
                </a:solidFill>
                <a:latin typeface="+mn-lt"/>
              </a:rPr>
              <a:t> </a:t>
            </a:r>
            <a:r>
              <a:rPr lang="en-US" sz="4800" b="1" dirty="0">
                <a:ln w="19050">
                  <a:solidFill>
                    <a:schemeClr val="bg1"/>
                  </a:solidFill>
                </a:ln>
                <a:solidFill>
                  <a:srgbClr val="FF0000"/>
                </a:solidFill>
                <a:latin typeface="+mn-lt"/>
              </a:rPr>
              <a:t>DESIGNED UNIVERSE</a:t>
            </a:r>
          </a:p>
          <a:p>
            <a:pPr algn="ctr" eaLnBrk="1" fontAlgn="auto" hangingPunct="1">
              <a:spcBef>
                <a:spcPts val="0"/>
              </a:spcBef>
              <a:spcAft>
                <a:spcPts val="0"/>
              </a:spcAft>
              <a:defRPr/>
            </a:pPr>
            <a:endParaRPr lang="en-US" sz="4000" b="1" dirty="0">
              <a:ln w="19050">
                <a:solidFill>
                  <a:schemeClr val="bg1"/>
                </a:solidFill>
              </a:ln>
              <a:solidFill>
                <a:srgbClr val="FFFF00"/>
              </a:solidFill>
            </a:endParaRPr>
          </a:p>
          <a:p>
            <a:pPr algn="ctr" eaLnBrk="1" fontAlgn="auto" hangingPunct="1">
              <a:spcBef>
                <a:spcPts val="0"/>
              </a:spcBef>
              <a:spcAft>
                <a:spcPts val="0"/>
              </a:spcAft>
              <a:defRPr/>
            </a:pPr>
            <a:r>
              <a:rPr lang="en-US" sz="4000" b="1" dirty="0">
                <a:ln w="19050">
                  <a:solidFill>
                    <a:schemeClr val="bg1"/>
                  </a:solidFill>
                </a:ln>
                <a:solidFill>
                  <a:srgbClr val="FFFF00"/>
                </a:solidFill>
              </a:rPr>
              <a:t>AND JUST AS A MACHINE IS OBVIOUSLY DESIGNED, BY THE SAME LOGIC AND REASON THE UNIVERSE THEREFORE HAS TO BE DESIGNED. </a:t>
            </a:r>
            <a:endParaRPr lang="en-US" sz="4000" b="1" dirty="0">
              <a:ln w="19050">
                <a:solidFill>
                  <a:schemeClr val="bg1"/>
                </a:solidFill>
              </a:ln>
              <a:latin typeface="+mn-lt"/>
            </a:endParaRPr>
          </a:p>
        </p:txBody>
      </p:sp>
      <p:sp>
        <p:nvSpPr>
          <p:cNvPr id="66565" name="TextBox 7"/>
          <p:cNvSpPr txBox="1">
            <a:spLocks noChangeArrowheads="1"/>
          </p:cNvSpPr>
          <p:nvPr/>
        </p:nvSpPr>
        <p:spPr bwMode="auto">
          <a:xfrm>
            <a:off x="533400" y="5943600"/>
            <a:ext cx="822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b="1">
                <a:latin typeface="Book Antiqua" panose="02040602050305030304" pitchFamily="18" charset="0"/>
              </a:rPr>
              <a:t>STARS IN OPEN CUSTER PISMIS 24:   Credit-NASA, ESA, J.M. Apellaniz (LAAA, Spain)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ssive Stars in Open Cluster Pismis 24    Cr-  NASA, ESA, J.M. Apellaniz (LAAA, Spa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5725"/>
            <a:ext cx="9264650" cy="694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38200" y="152400"/>
            <a:ext cx="7848600" cy="830263"/>
          </a:xfrm>
          <a:prstGeom prst="rect">
            <a:avLst/>
          </a:prstGeom>
          <a:noFill/>
        </p:spPr>
        <p:txBody>
          <a:bodyPr>
            <a:spAutoFit/>
          </a:bodyPr>
          <a:lstStyle/>
          <a:p>
            <a:pPr algn="ctr" eaLnBrk="1" fontAlgn="auto" hangingPunct="1">
              <a:spcBef>
                <a:spcPts val="0"/>
              </a:spcBef>
              <a:spcAft>
                <a:spcPts val="0"/>
              </a:spcAft>
              <a:defRPr/>
            </a:pPr>
            <a:endParaRPr lang="en-US" sz="4800" b="1" dirty="0">
              <a:ln w="19050">
                <a:solidFill>
                  <a:schemeClr val="bg1"/>
                </a:solidFill>
              </a:ln>
              <a:solidFill>
                <a:srgbClr val="FF0000"/>
              </a:solidFill>
              <a:latin typeface="+mn-lt"/>
            </a:endParaRPr>
          </a:p>
        </p:txBody>
      </p:sp>
      <p:sp>
        <p:nvSpPr>
          <p:cNvPr id="6" name="TextBox 5"/>
          <p:cNvSpPr txBox="1"/>
          <p:nvPr/>
        </p:nvSpPr>
        <p:spPr>
          <a:xfrm>
            <a:off x="381000" y="210026"/>
            <a:ext cx="8509958" cy="7078861"/>
          </a:xfrm>
          <a:prstGeom prst="rect">
            <a:avLst/>
          </a:prstGeom>
          <a:noFill/>
        </p:spPr>
        <p:txBody>
          <a:bodyPr>
            <a:spAutoFit/>
          </a:bodyPr>
          <a:lstStyle/>
          <a:p>
            <a:pPr algn="ctr" eaLnBrk="1" fontAlgn="auto" hangingPunct="1">
              <a:spcBef>
                <a:spcPts val="0"/>
              </a:spcBef>
              <a:spcAft>
                <a:spcPts val="0"/>
              </a:spcAft>
              <a:defRPr/>
            </a:pPr>
            <a:r>
              <a:rPr lang="en-US" sz="4800" b="1" dirty="0">
                <a:ln w="19050">
                  <a:solidFill>
                    <a:schemeClr val="bg1"/>
                  </a:solidFill>
                </a:ln>
                <a:solidFill>
                  <a:srgbClr val="FF0000"/>
                </a:solidFill>
                <a:latin typeface="+mn-lt"/>
              </a:rPr>
              <a:t>THE</a:t>
            </a:r>
            <a:r>
              <a:rPr lang="en-US" sz="4800" dirty="0">
                <a:ln w="19050">
                  <a:solidFill>
                    <a:schemeClr val="bg1"/>
                  </a:solidFill>
                </a:ln>
                <a:solidFill>
                  <a:srgbClr val="FF0000"/>
                </a:solidFill>
                <a:latin typeface="+mn-lt"/>
              </a:rPr>
              <a:t> </a:t>
            </a:r>
            <a:r>
              <a:rPr lang="en-US" sz="4800" b="1" dirty="0">
                <a:ln w="19050">
                  <a:solidFill>
                    <a:schemeClr val="bg1"/>
                  </a:solidFill>
                </a:ln>
                <a:solidFill>
                  <a:srgbClr val="FF0000"/>
                </a:solidFill>
                <a:latin typeface="+mn-lt"/>
              </a:rPr>
              <a:t>DESIGNED UNIVERSE</a:t>
            </a:r>
          </a:p>
          <a:p>
            <a:pPr algn="ctr" eaLnBrk="1" fontAlgn="auto" hangingPunct="1">
              <a:spcBef>
                <a:spcPts val="0"/>
              </a:spcBef>
              <a:spcAft>
                <a:spcPts val="0"/>
              </a:spcAft>
              <a:defRPr/>
            </a:pPr>
            <a:endParaRPr lang="en-US" sz="2800" b="1" dirty="0">
              <a:ln w="19050">
                <a:solidFill>
                  <a:schemeClr val="bg1"/>
                </a:solidFill>
              </a:ln>
              <a:solidFill>
                <a:srgbClr val="FF0000"/>
              </a:solidFill>
              <a:latin typeface="+mn-lt"/>
            </a:endParaRPr>
          </a:p>
          <a:p>
            <a:pPr algn="ctr" eaLnBrk="1" fontAlgn="auto" hangingPunct="1">
              <a:spcBef>
                <a:spcPts val="0"/>
              </a:spcBef>
              <a:spcAft>
                <a:spcPts val="0"/>
              </a:spcAft>
              <a:defRPr/>
            </a:pPr>
            <a:r>
              <a:rPr lang="en-US" sz="4000" b="1" dirty="0">
                <a:ln w="19050">
                  <a:solidFill>
                    <a:schemeClr val="bg1"/>
                  </a:solidFill>
                </a:ln>
                <a:solidFill>
                  <a:srgbClr val="FFFF00"/>
                </a:solidFill>
              </a:rPr>
              <a:t>AND WHEN DESIGN EXISTS </a:t>
            </a:r>
          </a:p>
          <a:p>
            <a:pPr algn="ctr" eaLnBrk="1" fontAlgn="auto" hangingPunct="1">
              <a:spcBef>
                <a:spcPts val="0"/>
              </a:spcBef>
              <a:spcAft>
                <a:spcPts val="0"/>
              </a:spcAft>
              <a:defRPr/>
            </a:pPr>
            <a:r>
              <a:rPr lang="en-US" sz="4000" b="1" dirty="0">
                <a:ln w="19050">
                  <a:solidFill>
                    <a:schemeClr val="bg1"/>
                  </a:solidFill>
                </a:ln>
                <a:solidFill>
                  <a:srgbClr val="FFFF00"/>
                </a:solidFill>
              </a:rPr>
              <a:t>THERE IS A DESIGNER.</a:t>
            </a:r>
          </a:p>
          <a:p>
            <a:pPr algn="ctr" eaLnBrk="1" fontAlgn="auto" hangingPunct="1">
              <a:spcBef>
                <a:spcPts val="0"/>
              </a:spcBef>
              <a:spcAft>
                <a:spcPts val="0"/>
              </a:spcAft>
              <a:defRPr/>
            </a:pPr>
            <a:endParaRPr lang="en-US" sz="4000" b="1" dirty="0">
              <a:ln w="19050">
                <a:solidFill>
                  <a:schemeClr val="bg1"/>
                </a:solidFill>
              </a:ln>
              <a:solidFill>
                <a:srgbClr val="FFFF00"/>
              </a:solidFill>
            </a:endParaRPr>
          </a:p>
          <a:p>
            <a:pPr algn="ctr" eaLnBrk="1" fontAlgn="auto" hangingPunct="1">
              <a:spcBef>
                <a:spcPts val="0"/>
              </a:spcBef>
              <a:spcAft>
                <a:spcPts val="0"/>
              </a:spcAft>
              <a:defRPr/>
            </a:pPr>
            <a:r>
              <a:rPr lang="en-US" sz="4000" b="1" dirty="0">
                <a:ln w="19050">
                  <a:solidFill>
                    <a:schemeClr val="bg1"/>
                  </a:solidFill>
                </a:ln>
                <a:solidFill>
                  <a:srgbClr val="FFFF00"/>
                </a:solidFill>
              </a:rPr>
              <a:t>THERE HAS NEVER BEEN AN EXCEPTION TO THIS:  </a:t>
            </a:r>
          </a:p>
          <a:p>
            <a:pPr algn="ctr" eaLnBrk="1" fontAlgn="auto" hangingPunct="1">
              <a:spcBef>
                <a:spcPts val="0"/>
              </a:spcBef>
              <a:spcAft>
                <a:spcPts val="0"/>
              </a:spcAft>
              <a:defRPr/>
            </a:pPr>
            <a:endParaRPr lang="en-US" sz="4000" b="1" dirty="0">
              <a:ln w="19050">
                <a:solidFill>
                  <a:schemeClr val="bg1"/>
                </a:solidFill>
              </a:ln>
              <a:solidFill>
                <a:srgbClr val="FFFF00"/>
              </a:solidFill>
            </a:endParaRPr>
          </a:p>
          <a:p>
            <a:pPr algn="ctr" eaLnBrk="1" fontAlgn="auto" hangingPunct="1">
              <a:spcBef>
                <a:spcPts val="0"/>
              </a:spcBef>
              <a:spcAft>
                <a:spcPts val="0"/>
              </a:spcAft>
              <a:defRPr/>
            </a:pPr>
            <a:r>
              <a:rPr lang="en-US" sz="4000" b="1" i="1" u="sng" dirty="0">
                <a:ln w="19050">
                  <a:solidFill>
                    <a:schemeClr val="bg1"/>
                  </a:solidFill>
                </a:ln>
                <a:solidFill>
                  <a:srgbClr val="FFFF00"/>
                </a:solidFill>
              </a:rPr>
              <a:t>DESIGN MEANS A DESIGNER</a:t>
            </a:r>
            <a:r>
              <a:rPr lang="en-US" sz="4000" b="1" dirty="0">
                <a:ln w="19050">
                  <a:solidFill>
                    <a:schemeClr val="bg1"/>
                  </a:solidFill>
                </a:ln>
                <a:solidFill>
                  <a:srgbClr val="FFFF00"/>
                </a:solidFill>
              </a:rPr>
              <a:t> </a:t>
            </a:r>
          </a:p>
          <a:p>
            <a:pPr eaLnBrk="1" fontAlgn="auto" hangingPunct="1">
              <a:spcBef>
                <a:spcPts val="0"/>
              </a:spcBef>
              <a:spcAft>
                <a:spcPts val="0"/>
              </a:spcAft>
              <a:buFont typeface="Wingdings" pitchFamily="2" charset="2"/>
              <a:buChar char="§"/>
              <a:defRPr/>
            </a:pPr>
            <a:endParaRPr lang="en-US" sz="4000" b="1" dirty="0">
              <a:ln w="19050">
                <a:solidFill>
                  <a:schemeClr val="bg1"/>
                </a:solidFill>
              </a:ln>
              <a:latin typeface="+mn-lt"/>
            </a:endParaRPr>
          </a:p>
          <a:p>
            <a:pPr eaLnBrk="1" fontAlgn="auto" hangingPunct="1">
              <a:spcBef>
                <a:spcPts val="0"/>
              </a:spcBef>
              <a:spcAft>
                <a:spcPts val="0"/>
              </a:spcAft>
              <a:defRPr/>
            </a:pPr>
            <a:endParaRPr lang="en-US" b="1" dirty="0">
              <a:ln w="19050">
                <a:solidFill>
                  <a:schemeClr val="bg1"/>
                </a:solidFill>
              </a:ln>
              <a:latin typeface="+mn-lt"/>
            </a:endParaRPr>
          </a:p>
          <a:p>
            <a:pPr eaLnBrk="1" fontAlgn="auto" hangingPunct="1">
              <a:spcBef>
                <a:spcPts val="0"/>
              </a:spcBef>
              <a:spcAft>
                <a:spcPts val="0"/>
              </a:spcAft>
              <a:buFont typeface="Wingdings" pitchFamily="2" charset="2"/>
              <a:buChar char="§"/>
              <a:defRPr/>
            </a:pPr>
            <a:endParaRPr lang="en-US" sz="4000" b="1" dirty="0">
              <a:ln w="19050">
                <a:solidFill>
                  <a:schemeClr val="bg1"/>
                </a:solidFill>
              </a:ln>
              <a:latin typeface="+mn-lt"/>
            </a:endParaRPr>
          </a:p>
        </p:txBody>
      </p:sp>
      <p:sp>
        <p:nvSpPr>
          <p:cNvPr id="67589" name="TextBox 7"/>
          <p:cNvSpPr txBox="1">
            <a:spLocks noChangeArrowheads="1"/>
          </p:cNvSpPr>
          <p:nvPr/>
        </p:nvSpPr>
        <p:spPr bwMode="auto">
          <a:xfrm>
            <a:off x="533400" y="5943600"/>
            <a:ext cx="822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b="1">
                <a:latin typeface="Book Antiqua" panose="02040602050305030304" pitchFamily="18" charset="0"/>
              </a:rPr>
              <a:t>STARS IN OPEN CUSTER PISMIS 24:   Credit-NASA, ESA, J.M. Apellaniz (LAAA, Spain)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152400"/>
            <a:ext cx="7848600" cy="830263"/>
          </a:xfrm>
          <a:prstGeom prst="rect">
            <a:avLst/>
          </a:prstGeom>
          <a:noFill/>
        </p:spPr>
        <p:txBody>
          <a:bodyPr>
            <a:spAutoFit/>
          </a:bodyPr>
          <a:lstStyle/>
          <a:p>
            <a:pPr algn="ctr" eaLnBrk="1" fontAlgn="auto" hangingPunct="1">
              <a:spcBef>
                <a:spcPts val="0"/>
              </a:spcBef>
              <a:spcAft>
                <a:spcPts val="0"/>
              </a:spcAft>
              <a:defRPr/>
            </a:pPr>
            <a:endParaRPr lang="en-US" sz="4800" b="1" dirty="0">
              <a:ln w="19050">
                <a:solidFill>
                  <a:schemeClr val="bg1"/>
                </a:solidFill>
              </a:ln>
              <a:solidFill>
                <a:srgbClr val="FF0000"/>
              </a:solidFill>
              <a:latin typeface="+mn-lt"/>
            </a:endParaRPr>
          </a:p>
        </p:txBody>
      </p:sp>
      <p:sp>
        <p:nvSpPr>
          <p:cNvPr id="6" name="TextBox 5"/>
          <p:cNvSpPr txBox="1"/>
          <p:nvPr/>
        </p:nvSpPr>
        <p:spPr>
          <a:xfrm>
            <a:off x="381000" y="210026"/>
            <a:ext cx="8509958" cy="984885"/>
          </a:xfrm>
          <a:prstGeom prst="rect">
            <a:avLst/>
          </a:prstGeom>
          <a:noFill/>
        </p:spPr>
        <p:txBody>
          <a:bodyPr>
            <a:spAutoFit/>
          </a:bodyPr>
          <a:lstStyle/>
          <a:p>
            <a:pPr eaLnBrk="1" fontAlgn="auto" hangingPunct="1">
              <a:spcBef>
                <a:spcPts val="0"/>
              </a:spcBef>
              <a:spcAft>
                <a:spcPts val="0"/>
              </a:spcAft>
              <a:defRPr/>
            </a:pPr>
            <a:endParaRPr lang="en-US" b="1" dirty="0">
              <a:ln w="19050">
                <a:solidFill>
                  <a:schemeClr val="bg1"/>
                </a:solidFill>
              </a:ln>
              <a:latin typeface="+mn-lt"/>
            </a:endParaRPr>
          </a:p>
          <a:p>
            <a:pPr eaLnBrk="1" fontAlgn="auto" hangingPunct="1">
              <a:spcBef>
                <a:spcPts val="0"/>
              </a:spcBef>
              <a:spcAft>
                <a:spcPts val="0"/>
              </a:spcAft>
              <a:buFont typeface="Wingdings" pitchFamily="2" charset="2"/>
              <a:buChar char="§"/>
              <a:defRPr/>
            </a:pPr>
            <a:endParaRPr lang="en-US" sz="4000" b="1" dirty="0">
              <a:ln w="19050">
                <a:solidFill>
                  <a:schemeClr val="bg1"/>
                </a:solidFill>
              </a:ln>
              <a:latin typeface="+mn-lt"/>
            </a:endParaRPr>
          </a:p>
        </p:txBody>
      </p:sp>
      <p:sp>
        <p:nvSpPr>
          <p:cNvPr id="68612" name="TextBox 7"/>
          <p:cNvSpPr txBox="1">
            <a:spLocks noChangeArrowheads="1"/>
          </p:cNvSpPr>
          <p:nvPr/>
        </p:nvSpPr>
        <p:spPr bwMode="auto">
          <a:xfrm>
            <a:off x="762000" y="2743200"/>
            <a:ext cx="822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sz="7200" b="1">
                <a:latin typeface="Book Antiqua" panose="02040602050305030304" pitchFamily="18" charset="0"/>
              </a:rPr>
              <a:t>NEVER</a:t>
            </a:r>
            <a:r>
              <a:rPr lang="en-US" b="1">
                <a:latin typeface="Book Antiqua" panose="02040602050305030304" pitchFamily="18" charset="0"/>
              </a:rPr>
              <a:t> AN EXCEPTION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152400"/>
            <a:ext cx="7848600" cy="830263"/>
          </a:xfrm>
          <a:prstGeom prst="rect">
            <a:avLst/>
          </a:prstGeom>
          <a:noFill/>
        </p:spPr>
        <p:txBody>
          <a:bodyPr>
            <a:spAutoFit/>
          </a:bodyPr>
          <a:lstStyle/>
          <a:p>
            <a:pPr algn="ctr" eaLnBrk="1" fontAlgn="auto" hangingPunct="1">
              <a:spcBef>
                <a:spcPts val="0"/>
              </a:spcBef>
              <a:spcAft>
                <a:spcPts val="0"/>
              </a:spcAft>
              <a:defRPr/>
            </a:pPr>
            <a:endParaRPr lang="en-US" sz="4800" b="1" dirty="0">
              <a:ln w="19050">
                <a:solidFill>
                  <a:schemeClr val="bg1"/>
                </a:solidFill>
              </a:ln>
              <a:solidFill>
                <a:srgbClr val="FF0000"/>
              </a:solidFill>
              <a:latin typeface="+mn-lt"/>
            </a:endParaRPr>
          </a:p>
        </p:txBody>
      </p:sp>
      <p:sp>
        <p:nvSpPr>
          <p:cNvPr id="6" name="TextBox 5"/>
          <p:cNvSpPr txBox="1"/>
          <p:nvPr/>
        </p:nvSpPr>
        <p:spPr>
          <a:xfrm>
            <a:off x="381000" y="210026"/>
            <a:ext cx="8509958" cy="984885"/>
          </a:xfrm>
          <a:prstGeom prst="rect">
            <a:avLst/>
          </a:prstGeom>
          <a:noFill/>
        </p:spPr>
        <p:txBody>
          <a:bodyPr>
            <a:spAutoFit/>
          </a:bodyPr>
          <a:lstStyle/>
          <a:p>
            <a:pPr eaLnBrk="1" fontAlgn="auto" hangingPunct="1">
              <a:spcBef>
                <a:spcPts val="0"/>
              </a:spcBef>
              <a:spcAft>
                <a:spcPts val="0"/>
              </a:spcAft>
              <a:defRPr/>
            </a:pPr>
            <a:endParaRPr lang="en-US" b="1" dirty="0">
              <a:ln w="19050">
                <a:solidFill>
                  <a:schemeClr val="bg1"/>
                </a:solidFill>
              </a:ln>
              <a:latin typeface="+mn-lt"/>
            </a:endParaRPr>
          </a:p>
          <a:p>
            <a:pPr eaLnBrk="1" fontAlgn="auto" hangingPunct="1">
              <a:spcBef>
                <a:spcPts val="0"/>
              </a:spcBef>
              <a:spcAft>
                <a:spcPts val="0"/>
              </a:spcAft>
              <a:buFont typeface="Wingdings" pitchFamily="2" charset="2"/>
              <a:buChar char="§"/>
              <a:defRPr/>
            </a:pPr>
            <a:endParaRPr lang="en-US" sz="4000" b="1" dirty="0">
              <a:ln w="19050">
                <a:solidFill>
                  <a:schemeClr val="bg1"/>
                </a:solidFill>
              </a:ln>
              <a:latin typeface="+mn-lt"/>
            </a:endParaRPr>
          </a:p>
        </p:txBody>
      </p:sp>
      <p:sp>
        <p:nvSpPr>
          <p:cNvPr id="69636" name="TextBox 7"/>
          <p:cNvSpPr txBox="1">
            <a:spLocks noChangeArrowheads="1"/>
          </p:cNvSpPr>
          <p:nvPr/>
        </p:nvSpPr>
        <p:spPr bwMode="auto">
          <a:xfrm>
            <a:off x="762000" y="2743200"/>
            <a:ext cx="8229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sz="9600" b="1">
                <a:latin typeface="Book Antiqua" panose="02040602050305030304" pitchFamily="18" charset="0"/>
              </a:rPr>
              <a:t>NEVER</a:t>
            </a:r>
            <a:r>
              <a:rPr lang="en-US" b="1">
                <a:latin typeface="Book Antiqua" panose="02040602050305030304" pitchFamily="18" charset="0"/>
              </a:rPr>
              <a:t> AN EXCEPTION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152400"/>
            <a:ext cx="7848600" cy="830263"/>
          </a:xfrm>
          <a:prstGeom prst="rect">
            <a:avLst/>
          </a:prstGeom>
          <a:noFill/>
        </p:spPr>
        <p:txBody>
          <a:bodyPr>
            <a:spAutoFit/>
          </a:bodyPr>
          <a:lstStyle/>
          <a:p>
            <a:pPr algn="ctr" eaLnBrk="1" fontAlgn="auto" hangingPunct="1">
              <a:spcBef>
                <a:spcPts val="0"/>
              </a:spcBef>
              <a:spcAft>
                <a:spcPts val="0"/>
              </a:spcAft>
              <a:defRPr/>
            </a:pPr>
            <a:endParaRPr lang="en-US" sz="4800" b="1" dirty="0">
              <a:ln w="19050">
                <a:solidFill>
                  <a:schemeClr val="bg1"/>
                </a:solidFill>
              </a:ln>
              <a:solidFill>
                <a:srgbClr val="FF0000"/>
              </a:solidFill>
              <a:latin typeface="+mn-lt"/>
            </a:endParaRPr>
          </a:p>
        </p:txBody>
      </p:sp>
      <p:sp>
        <p:nvSpPr>
          <p:cNvPr id="6" name="TextBox 5"/>
          <p:cNvSpPr txBox="1"/>
          <p:nvPr/>
        </p:nvSpPr>
        <p:spPr>
          <a:xfrm>
            <a:off x="381000" y="210026"/>
            <a:ext cx="8509958" cy="984885"/>
          </a:xfrm>
          <a:prstGeom prst="rect">
            <a:avLst/>
          </a:prstGeom>
          <a:noFill/>
        </p:spPr>
        <p:txBody>
          <a:bodyPr>
            <a:spAutoFit/>
          </a:bodyPr>
          <a:lstStyle/>
          <a:p>
            <a:pPr eaLnBrk="1" fontAlgn="auto" hangingPunct="1">
              <a:spcBef>
                <a:spcPts val="0"/>
              </a:spcBef>
              <a:spcAft>
                <a:spcPts val="0"/>
              </a:spcAft>
              <a:defRPr/>
            </a:pPr>
            <a:endParaRPr lang="en-US" b="1" dirty="0">
              <a:ln w="19050">
                <a:solidFill>
                  <a:schemeClr val="bg1"/>
                </a:solidFill>
              </a:ln>
              <a:latin typeface="+mn-lt"/>
            </a:endParaRPr>
          </a:p>
          <a:p>
            <a:pPr eaLnBrk="1" fontAlgn="auto" hangingPunct="1">
              <a:spcBef>
                <a:spcPts val="0"/>
              </a:spcBef>
              <a:spcAft>
                <a:spcPts val="0"/>
              </a:spcAft>
              <a:buFont typeface="Wingdings" pitchFamily="2" charset="2"/>
              <a:buChar char="§"/>
              <a:defRPr/>
            </a:pPr>
            <a:endParaRPr lang="en-US" sz="4000" b="1" dirty="0">
              <a:ln w="19050">
                <a:solidFill>
                  <a:schemeClr val="bg1"/>
                </a:solidFill>
              </a:ln>
              <a:latin typeface="+mn-lt"/>
            </a:endParaRPr>
          </a:p>
        </p:txBody>
      </p:sp>
      <p:sp>
        <p:nvSpPr>
          <p:cNvPr id="70660" name="TextBox 7"/>
          <p:cNvSpPr txBox="1">
            <a:spLocks noChangeArrowheads="1"/>
          </p:cNvSpPr>
          <p:nvPr/>
        </p:nvSpPr>
        <p:spPr bwMode="auto">
          <a:xfrm>
            <a:off x="762000" y="2743200"/>
            <a:ext cx="822960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sz="12200" b="1">
                <a:latin typeface="Book Antiqua" panose="02040602050305030304" pitchFamily="18" charset="0"/>
              </a:rPr>
              <a:t>NEVER!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57200"/>
            <a:ext cx="8686800" cy="830997"/>
          </a:xfrm>
          <a:prstGeom prst="rect">
            <a:avLst/>
          </a:prstGeom>
          <a:noFill/>
        </p:spPr>
        <p:txBody>
          <a:bodyPr>
            <a:spAutoFit/>
          </a:bodyPr>
          <a:lstStyle/>
          <a:p>
            <a:pPr algn="ctr" eaLnBrk="1" fontAlgn="auto" hangingPunct="1">
              <a:spcBef>
                <a:spcPts val="0"/>
              </a:spcBef>
              <a:spcAft>
                <a:spcPts val="0"/>
              </a:spcAft>
              <a:defRPr/>
            </a:pPr>
            <a:r>
              <a:rPr lang="en-US" sz="4800" b="1" dirty="0">
                <a:ln w="19050">
                  <a:solidFill>
                    <a:schemeClr val="bg1"/>
                  </a:solidFill>
                </a:ln>
                <a:solidFill>
                  <a:srgbClr val="FF0000"/>
                </a:solidFill>
                <a:latin typeface="Book Antiqua" pitchFamily="18" charset="0"/>
              </a:rPr>
              <a:t>THE DESIGNED UNIVERSE</a:t>
            </a:r>
          </a:p>
        </p:txBody>
      </p:sp>
      <p:sp>
        <p:nvSpPr>
          <p:cNvPr id="71683" name="TextBox 2"/>
          <p:cNvSpPr txBox="1">
            <a:spLocks noChangeArrowheads="1"/>
          </p:cNvSpPr>
          <p:nvPr/>
        </p:nvSpPr>
        <p:spPr bwMode="auto">
          <a:xfrm>
            <a:off x="533400" y="1676400"/>
            <a:ext cx="8305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sz="4000"/>
              <a:t>One of the “top” atheists in Europe, Anthony Flu, an educated and erudite individual, when in his 80s, became a theist/deist due to two reasons, according to him:</a:t>
            </a:r>
          </a:p>
          <a:p>
            <a:pPr eaLnBrk="1" hangingPunct="1"/>
            <a:endParaRPr lang="en-US" sz="3200"/>
          </a:p>
          <a:p>
            <a:pPr eaLnBrk="1" hangingPunct="1"/>
            <a:r>
              <a:rPr lang="en-US" sz="4000"/>
              <a:t>“The Big Bang and The Fine Tuning of the Universe.”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Arms of NGC 4258 Galaxy    Cr-X-ray - Yuxuan Yang (UMCP) et al, NASA, CXC,   Optical-DSS   IR-NASA, JPL-Caltech &amp; Radio-NRAQ, AUI, NS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04800" y="609600"/>
            <a:ext cx="8534400" cy="2185214"/>
          </a:xfrm>
          <a:prstGeom prst="rect">
            <a:avLst/>
          </a:prstGeom>
          <a:noFill/>
        </p:spPr>
        <p:txBody>
          <a:bodyPr>
            <a:spAutoFit/>
            <a:scene3d>
              <a:camera prst="orthographicFront"/>
              <a:lightRig rig="threePt" dir="t"/>
            </a:scene3d>
            <a:sp3d extrusionH="57150">
              <a:bevelT w="38100" h="38100" prst="relaxedInset"/>
            </a:sp3d>
          </a:bodyPr>
          <a:lstStyle/>
          <a:p>
            <a:pPr eaLnBrk="1" fontAlgn="auto" hangingPunct="1">
              <a:spcBef>
                <a:spcPts val="0"/>
              </a:spcBef>
              <a:spcAft>
                <a:spcPts val="0"/>
              </a:spcAft>
              <a:defRPr/>
            </a:pPr>
            <a:r>
              <a:rPr lang="en-US" sz="4800" dirty="0">
                <a:solidFill>
                  <a:srgbClr val="FF0000"/>
                </a:solidFill>
                <a:latin typeface="+mn-lt"/>
              </a:rPr>
              <a:t>THE BIBLE &amp; THE BIG BANG:</a:t>
            </a:r>
          </a:p>
          <a:p>
            <a:pPr eaLnBrk="1" fontAlgn="auto" hangingPunct="1">
              <a:spcBef>
                <a:spcPts val="0"/>
              </a:spcBef>
              <a:spcAft>
                <a:spcPts val="0"/>
              </a:spcAft>
              <a:defRPr/>
            </a:pPr>
            <a:endParaRPr lang="en-US" sz="4800" dirty="0">
              <a:solidFill>
                <a:srgbClr val="FF0000"/>
              </a:solidFill>
              <a:latin typeface="+mn-lt"/>
            </a:endParaRPr>
          </a:p>
          <a:p>
            <a:pPr lvl="2" eaLnBrk="1" fontAlgn="auto" hangingPunct="1">
              <a:spcBef>
                <a:spcPts val="0"/>
              </a:spcBef>
              <a:spcAft>
                <a:spcPts val="0"/>
              </a:spcAft>
              <a:defRPr/>
            </a:pPr>
            <a:r>
              <a:rPr lang="en-US" sz="4000" dirty="0">
                <a:latin typeface="+mn-lt"/>
              </a:rPr>
              <a:t>HOW DO THEY COMPARE?</a:t>
            </a:r>
          </a:p>
        </p:txBody>
      </p:sp>
      <p:sp>
        <p:nvSpPr>
          <p:cNvPr id="17412" name="TextBox 3"/>
          <p:cNvSpPr txBox="1">
            <a:spLocks noChangeArrowheads="1"/>
          </p:cNvSpPr>
          <p:nvPr/>
        </p:nvSpPr>
        <p:spPr bwMode="auto">
          <a:xfrm>
            <a:off x="228600" y="5943600"/>
            <a:ext cx="891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t>ARMS OF NGC 4258 GALAXY:   Credit-X-Ray, Yuxuan Yang (UMCP) et al, NASA, CXC, Optical-DSS, IR-NASA, JPL-Caltech &amp; Radio NRAQ, AUI, NSF</a:t>
            </a:r>
          </a:p>
        </p:txBody>
      </p:sp>
    </p:spTree>
  </p:cSld>
  <p:clrMapOvr>
    <a:masterClrMapping/>
  </p:clrMapOvr>
  <p:transition>
    <p:circl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551" y="457200"/>
            <a:ext cx="8764437" cy="6217087"/>
          </a:xfrm>
          <a:prstGeom prst="rect">
            <a:avLst/>
          </a:prstGeom>
          <a:noFill/>
        </p:spPr>
        <p:txBody>
          <a:bodyPr>
            <a:spAutoFit/>
          </a:bodyPr>
          <a:lstStyle/>
          <a:p>
            <a:pPr eaLnBrk="1" fontAlgn="auto" hangingPunct="1">
              <a:spcBef>
                <a:spcPts val="0"/>
              </a:spcBef>
              <a:spcAft>
                <a:spcPts val="0"/>
              </a:spcAft>
              <a:buFont typeface="Wingdings" pitchFamily="2" charset="2"/>
              <a:buChar char="§"/>
              <a:defRPr/>
            </a:pPr>
            <a:r>
              <a:rPr lang="en-US" sz="3600" dirty="0">
                <a:latin typeface="+mn-lt"/>
              </a:rPr>
              <a:t>FOLLOWING WILL BE STATISTICAL </a:t>
            </a:r>
          </a:p>
          <a:p>
            <a:pPr eaLnBrk="1" fontAlgn="auto" hangingPunct="1">
              <a:spcBef>
                <a:spcPts val="0"/>
              </a:spcBef>
              <a:spcAft>
                <a:spcPts val="0"/>
              </a:spcAft>
              <a:defRPr/>
            </a:pPr>
            <a:r>
              <a:rPr lang="en-US" sz="3600" dirty="0">
                <a:latin typeface="+mn-lt"/>
              </a:rPr>
              <a:t>  NUMBERS WHICH ARE  BEYOND </a:t>
            </a:r>
          </a:p>
          <a:p>
            <a:pPr eaLnBrk="1" fontAlgn="auto" hangingPunct="1">
              <a:spcBef>
                <a:spcPts val="0"/>
              </a:spcBef>
              <a:spcAft>
                <a:spcPts val="0"/>
              </a:spcAft>
              <a:defRPr/>
            </a:pPr>
            <a:r>
              <a:rPr lang="en-US" sz="3600" dirty="0">
                <a:latin typeface="+mn-lt"/>
              </a:rPr>
              <a:t>  BELIEF OR COMPREHENSION </a:t>
            </a:r>
          </a:p>
          <a:p>
            <a:pPr eaLnBrk="1" fontAlgn="auto" hangingPunct="1">
              <a:spcBef>
                <a:spcPts val="0"/>
              </a:spcBef>
              <a:spcAft>
                <a:spcPts val="0"/>
              </a:spcAft>
              <a:buFont typeface="Arial" pitchFamily="34" charset="0"/>
              <a:buChar char="•"/>
              <a:defRPr/>
            </a:pPr>
            <a:endParaRPr lang="en-US" sz="2800" dirty="0">
              <a:latin typeface="+mn-lt"/>
            </a:endParaRPr>
          </a:p>
          <a:p>
            <a:pPr eaLnBrk="1" fontAlgn="auto" hangingPunct="1">
              <a:spcBef>
                <a:spcPts val="0"/>
              </a:spcBef>
              <a:spcAft>
                <a:spcPts val="0"/>
              </a:spcAft>
              <a:buFont typeface="Wingdings" pitchFamily="2" charset="2"/>
              <a:buChar char="§"/>
              <a:defRPr/>
            </a:pPr>
            <a:r>
              <a:rPr lang="en-US" sz="3600" dirty="0">
                <a:latin typeface="+mn-lt"/>
              </a:rPr>
              <a:t>ALL THE FOLLOWING STATISTICAL </a:t>
            </a:r>
          </a:p>
          <a:p>
            <a:pPr eaLnBrk="1" fontAlgn="auto" hangingPunct="1">
              <a:spcBef>
                <a:spcPts val="0"/>
              </a:spcBef>
              <a:spcAft>
                <a:spcPts val="0"/>
              </a:spcAft>
              <a:defRPr/>
            </a:pPr>
            <a:r>
              <a:rPr lang="en-US" sz="3600" dirty="0">
                <a:latin typeface="+mn-lt"/>
              </a:rPr>
              <a:t>  NUMBERS  ARE FOUND FROM OVER</a:t>
            </a:r>
          </a:p>
          <a:p>
            <a:pPr eaLnBrk="1" fontAlgn="auto" hangingPunct="1">
              <a:spcBef>
                <a:spcPts val="0"/>
              </a:spcBef>
              <a:spcAft>
                <a:spcPts val="0"/>
              </a:spcAft>
              <a:defRPr/>
            </a:pPr>
            <a:r>
              <a:rPr lang="en-US" sz="3600" dirty="0">
                <a:latin typeface="+mn-lt"/>
              </a:rPr>
              <a:t>  </a:t>
            </a:r>
            <a:r>
              <a:rPr lang="en-US" sz="54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mn-lt"/>
              </a:rPr>
              <a:t>1000 </a:t>
            </a:r>
            <a:r>
              <a:rPr lang="en-US" sz="3600" dirty="0">
                <a:ln w="19050">
                  <a:solidFill>
                    <a:srgbClr val="FF0000"/>
                  </a:solidFill>
                </a:ln>
                <a:latin typeface="+mn-lt"/>
              </a:rPr>
              <a:t>SOURCES </a:t>
            </a:r>
            <a:r>
              <a:rPr lang="en-US" sz="3600" dirty="0">
                <a:latin typeface="+mn-lt"/>
              </a:rPr>
              <a:t>OF WRITTEN ASTRO-</a:t>
            </a:r>
          </a:p>
          <a:p>
            <a:pPr eaLnBrk="1" fontAlgn="auto" hangingPunct="1">
              <a:spcBef>
                <a:spcPts val="0"/>
              </a:spcBef>
              <a:spcAft>
                <a:spcPts val="0"/>
              </a:spcAft>
              <a:defRPr/>
            </a:pPr>
            <a:r>
              <a:rPr lang="en-US" sz="3600" dirty="0">
                <a:latin typeface="+mn-lt"/>
              </a:rPr>
              <a:t>  PHYSICAL LITERATURE</a:t>
            </a:r>
          </a:p>
          <a:p>
            <a:pPr eaLnBrk="1" fontAlgn="auto" hangingPunct="1">
              <a:spcBef>
                <a:spcPts val="0"/>
              </a:spcBef>
              <a:spcAft>
                <a:spcPts val="0"/>
              </a:spcAft>
              <a:defRPr/>
            </a:pPr>
            <a:endParaRPr lang="en-US" sz="2800" dirty="0">
              <a:latin typeface="+mn-lt"/>
            </a:endParaRPr>
          </a:p>
          <a:p>
            <a:pPr eaLnBrk="1" fontAlgn="auto" hangingPunct="1">
              <a:spcBef>
                <a:spcPts val="0"/>
              </a:spcBef>
              <a:spcAft>
                <a:spcPts val="0"/>
              </a:spcAft>
              <a:buFont typeface="Wingdings" pitchFamily="2" charset="2"/>
              <a:buChar char="§"/>
              <a:defRPr/>
            </a:pPr>
            <a:r>
              <a:rPr lang="en-US" sz="3600" dirty="0">
                <a:latin typeface="+mn-lt"/>
              </a:rPr>
              <a:t>REFER TO THE END OF THIS PRE-</a:t>
            </a:r>
          </a:p>
          <a:p>
            <a:pPr eaLnBrk="1" fontAlgn="auto" hangingPunct="1">
              <a:spcBef>
                <a:spcPts val="0"/>
              </a:spcBef>
              <a:spcAft>
                <a:spcPts val="0"/>
              </a:spcAft>
              <a:defRPr/>
            </a:pPr>
            <a:r>
              <a:rPr lang="en-US" sz="3600" dirty="0">
                <a:latin typeface="+mn-lt"/>
              </a:rPr>
              <a:t>  SENTATION FOR MORE INFORMATION</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381000"/>
            <a:ext cx="9067800" cy="5878513"/>
          </a:xfrm>
          <a:prstGeom prst="rect">
            <a:avLst/>
          </a:prstGeom>
          <a:noFill/>
        </p:spPr>
        <p:txBody>
          <a:bodyPr>
            <a:spAutoFit/>
          </a:bodyPr>
          <a:lstStyle/>
          <a:p>
            <a:pPr algn="ctr" eaLnBrk="1" fontAlgn="auto" hangingPunct="1">
              <a:spcBef>
                <a:spcPts val="0"/>
              </a:spcBef>
              <a:spcAft>
                <a:spcPts val="0"/>
              </a:spcAft>
              <a:defRPr/>
            </a:pPr>
            <a:r>
              <a:rPr lang="en-US" sz="4000" dirty="0">
                <a:latin typeface="Book Antiqua" pitchFamily="18" charset="0"/>
              </a:rPr>
              <a:t>AN EXPLANATION OF EXPONENTS</a:t>
            </a:r>
          </a:p>
          <a:p>
            <a:pPr algn="ctr" eaLnBrk="1" fontAlgn="auto" hangingPunct="1">
              <a:spcBef>
                <a:spcPts val="0"/>
              </a:spcBef>
              <a:spcAft>
                <a:spcPts val="0"/>
              </a:spcAft>
              <a:defRPr/>
            </a:pPr>
            <a:endParaRPr lang="en-US" sz="4000" dirty="0">
              <a:latin typeface="+mn-lt"/>
            </a:endParaRPr>
          </a:p>
          <a:p>
            <a:pPr marL="741363" lvl="1" indent="-284163" eaLnBrk="1" fontAlgn="auto" hangingPunct="1">
              <a:spcBef>
                <a:spcPts val="0"/>
              </a:spcBef>
              <a:spcAft>
                <a:spcPts val="0"/>
              </a:spcAft>
              <a:buFont typeface="Wingdings" pitchFamily="2" charset="2"/>
              <a:buChar char="§"/>
              <a:defRPr/>
            </a:pPr>
            <a:r>
              <a:rPr lang="en-US" sz="4000" dirty="0"/>
              <a:t>10²º (10 to the twentieth power), for example, is shorthand for a</a:t>
            </a:r>
          </a:p>
          <a:p>
            <a:pPr lvl="1" eaLnBrk="1" fontAlgn="auto" hangingPunct="1">
              <a:spcBef>
                <a:spcPts val="0"/>
              </a:spcBef>
              <a:spcAft>
                <a:spcPts val="0"/>
              </a:spcAft>
              <a:defRPr/>
            </a:pPr>
            <a:r>
              <a:rPr lang="en-US" sz="4000" dirty="0"/>
              <a:t>   “1” followed by 20 zeros.  “10” is the</a:t>
            </a:r>
          </a:p>
          <a:p>
            <a:pPr lvl="1" eaLnBrk="1" fontAlgn="auto" hangingPunct="1">
              <a:spcBef>
                <a:spcPts val="0"/>
              </a:spcBef>
              <a:spcAft>
                <a:spcPts val="0"/>
              </a:spcAft>
              <a:defRPr/>
            </a:pPr>
            <a:r>
              <a:rPr lang="en-US" sz="4000" dirty="0"/>
              <a:t>   “base” &amp; “20” is the “exponent”</a:t>
            </a:r>
          </a:p>
          <a:p>
            <a:pPr lvl="1" eaLnBrk="1" fontAlgn="auto" hangingPunct="1">
              <a:spcBef>
                <a:spcPts val="0"/>
              </a:spcBef>
              <a:spcAft>
                <a:spcPts val="0"/>
              </a:spcAft>
              <a:buFont typeface="Arial" pitchFamily="34" charset="0"/>
              <a:buChar char="•"/>
              <a:defRPr/>
            </a:pPr>
            <a:endParaRPr lang="en-US" sz="4000" dirty="0"/>
          </a:p>
          <a:p>
            <a:pPr lvl="1" eaLnBrk="1" fontAlgn="auto" hangingPunct="1">
              <a:spcBef>
                <a:spcPts val="0"/>
              </a:spcBef>
              <a:spcAft>
                <a:spcPts val="0"/>
              </a:spcAft>
              <a:buFont typeface="Wingdings" pitchFamily="2" charset="2"/>
              <a:buChar char="§"/>
              <a:defRPr/>
            </a:pPr>
            <a:r>
              <a:rPr lang="en-US" sz="4000" dirty="0"/>
              <a:t>Each increase of “1” in an exponent</a:t>
            </a:r>
          </a:p>
          <a:p>
            <a:pPr lvl="1" eaLnBrk="1" fontAlgn="auto" hangingPunct="1">
              <a:spcBef>
                <a:spcPts val="0"/>
              </a:spcBef>
              <a:spcAft>
                <a:spcPts val="0"/>
              </a:spcAft>
              <a:defRPr/>
            </a:pPr>
            <a:r>
              <a:rPr lang="en-US" sz="4000" dirty="0"/>
              <a:t>   means an increase of 10 times:</a:t>
            </a:r>
          </a:p>
          <a:p>
            <a:pPr eaLnBrk="1" fontAlgn="auto" hangingPunct="1">
              <a:spcBef>
                <a:spcPts val="0"/>
              </a:spcBef>
              <a:spcAft>
                <a:spcPts val="0"/>
              </a:spcAft>
              <a:buFont typeface="Arial" pitchFamily="34" charset="0"/>
              <a:buChar char="•"/>
              <a:defRPr/>
            </a:pPr>
            <a:endParaRPr lang="en-US" sz="1600" dirty="0">
              <a:latin typeface="+mn-lt"/>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Box 1"/>
          <p:cNvSpPr txBox="1">
            <a:spLocks noChangeArrowheads="1"/>
          </p:cNvSpPr>
          <p:nvPr/>
        </p:nvSpPr>
        <p:spPr bwMode="auto">
          <a:xfrm>
            <a:off x="0" y="457200"/>
            <a:ext cx="8991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sz="4000">
                <a:latin typeface="Book Antiqua" panose="02040602050305030304" pitchFamily="18" charset="0"/>
              </a:rPr>
              <a:t>AN EXPLANATION OF EXPONENTS</a:t>
            </a:r>
          </a:p>
          <a:p>
            <a:pPr eaLnBrk="1" hangingPunct="1">
              <a:buFont typeface="Arial" panose="020B0604020202020204" pitchFamily="34" charset="0"/>
              <a:buChar char="•"/>
            </a:pPr>
            <a:endParaRPr lang="en-US" sz="1600"/>
          </a:p>
          <a:p>
            <a:pPr lvl="1" eaLnBrk="1" hangingPunct="1">
              <a:buFont typeface="Arial" panose="020B0604020202020204" pitchFamily="34" charset="0"/>
              <a:buChar char="•"/>
            </a:pPr>
            <a:r>
              <a:rPr lang="en-US" sz="4000"/>
              <a:t>So, 10²¹ is 10 times the value of 10²º</a:t>
            </a:r>
            <a:endParaRPr lang="en-US" sz="2000"/>
          </a:p>
          <a:p>
            <a:pPr lvl="1" eaLnBrk="1" hangingPunct="1"/>
            <a:endParaRPr lang="en-US" sz="2000"/>
          </a:p>
          <a:p>
            <a:pPr lvl="1" eaLnBrk="1" hangingPunct="1">
              <a:buFont typeface="Arial" panose="020B0604020202020204" pitchFamily="34" charset="0"/>
              <a:buChar char="•"/>
            </a:pPr>
            <a:r>
              <a:rPr lang="en-US" sz="4000"/>
              <a:t>10²² is 100 times that of 10²º</a:t>
            </a:r>
          </a:p>
          <a:p>
            <a:pPr lvl="1" eaLnBrk="1" hangingPunct="1">
              <a:buFont typeface="Arial" panose="020B0604020202020204" pitchFamily="34" charset="0"/>
              <a:buChar char="•"/>
            </a:pPr>
            <a:endParaRPr lang="en-US" sz="2000"/>
          </a:p>
          <a:p>
            <a:pPr lvl="1" eaLnBrk="1" hangingPunct="1">
              <a:buFont typeface="Arial" panose="020B0604020202020204" pitchFamily="34" charset="0"/>
              <a:buChar char="•"/>
            </a:pPr>
            <a:r>
              <a:rPr lang="en-US" sz="4000"/>
              <a:t> 10³² is 1,000,000,000,000,000 (one</a:t>
            </a:r>
          </a:p>
          <a:p>
            <a:pPr lvl="1" eaLnBrk="1" hangingPunct="1"/>
            <a:r>
              <a:rPr lang="en-US" sz="4000"/>
              <a:t>   trillion) times that of 10²º, and so</a:t>
            </a:r>
          </a:p>
          <a:p>
            <a:pPr lvl="1" eaLnBrk="1" hangingPunct="1"/>
            <a:r>
              <a:rPr lang="en-US" sz="4000"/>
              <a:t>   on.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8991600" cy="7540526"/>
          </a:xfrm>
          <a:prstGeom prst="rect">
            <a:avLst/>
          </a:prstGeom>
          <a:noFill/>
        </p:spPr>
        <p:txBody>
          <a:bodyPr>
            <a:spAutoFit/>
          </a:bodyPr>
          <a:lstStyle/>
          <a:p>
            <a:pPr eaLnBrk="1" fontAlgn="auto" hangingPunct="1">
              <a:spcBef>
                <a:spcPts val="0"/>
              </a:spcBef>
              <a:spcAft>
                <a:spcPts val="0"/>
              </a:spcAft>
              <a:buFont typeface="Arial" pitchFamily="34" charset="0"/>
              <a:buChar char="•"/>
              <a:defRPr/>
            </a:pPr>
            <a:endParaRPr lang="en-US" sz="1600" dirty="0">
              <a:latin typeface="+mn-lt"/>
            </a:endParaRPr>
          </a:p>
          <a:p>
            <a:pPr lvl="1" eaLnBrk="1" fontAlgn="auto" hangingPunct="1">
              <a:spcBef>
                <a:spcPts val="0"/>
              </a:spcBef>
              <a:spcAft>
                <a:spcPts val="0"/>
              </a:spcAft>
              <a:buFont typeface="Arial" pitchFamily="34" charset="0"/>
              <a:buChar char="•"/>
              <a:defRPr/>
            </a:pPr>
            <a:r>
              <a:rPr lang="en-US" sz="4000" dirty="0">
                <a:solidFill>
                  <a:srgbClr val="FFFF00"/>
                </a:solidFill>
                <a:latin typeface="+mn-lt"/>
              </a:rPr>
              <a:t>10²³</a:t>
            </a:r>
            <a:r>
              <a:rPr lang="en-US" sz="4000" dirty="0">
                <a:latin typeface="+mn-lt"/>
              </a:rPr>
              <a:t> is equal to the no. of grains of </a:t>
            </a:r>
            <a:r>
              <a:rPr lang="en-US" sz="4800" dirty="0">
                <a:ln w="19050">
                  <a:solidFill>
                    <a:srgbClr val="FFFF00"/>
                  </a:solidFill>
                </a:ln>
                <a:solidFill>
                  <a:srgbClr val="FFFF00"/>
                </a:solidFill>
                <a:latin typeface="+mn-lt"/>
              </a:rPr>
              <a:t>S</a:t>
            </a:r>
            <a:r>
              <a:rPr lang="en-US" sz="4000" dirty="0">
                <a:solidFill>
                  <a:srgbClr val="00FF99"/>
                </a:solidFill>
                <a:latin typeface="+mn-lt"/>
              </a:rPr>
              <a:t>and</a:t>
            </a:r>
            <a:r>
              <a:rPr lang="en-US" sz="4000" dirty="0">
                <a:latin typeface="+mn-lt"/>
              </a:rPr>
              <a:t> on all the beaches of the world</a:t>
            </a:r>
          </a:p>
          <a:p>
            <a:pPr lvl="1" eaLnBrk="1" fontAlgn="auto" hangingPunct="1">
              <a:spcBef>
                <a:spcPts val="0"/>
              </a:spcBef>
              <a:spcAft>
                <a:spcPts val="0"/>
              </a:spcAft>
              <a:defRPr/>
            </a:pPr>
            <a:endParaRPr lang="en-US" sz="2800" dirty="0">
              <a:latin typeface="+mn-lt"/>
            </a:endParaRPr>
          </a:p>
          <a:p>
            <a:pPr lvl="1" eaLnBrk="1" fontAlgn="auto" hangingPunct="1">
              <a:spcBef>
                <a:spcPts val="0"/>
              </a:spcBef>
              <a:spcAft>
                <a:spcPts val="0"/>
              </a:spcAft>
              <a:defRPr/>
            </a:pPr>
            <a:r>
              <a:rPr lang="en-US" sz="3600" dirty="0">
                <a:solidFill>
                  <a:srgbClr val="FFFF00"/>
                </a:solidFill>
                <a:latin typeface="+mn-lt"/>
              </a:rPr>
              <a:t>10⁷⁸</a:t>
            </a:r>
            <a:r>
              <a:rPr lang="en-US" sz="3600" dirty="0">
                <a:latin typeface="+mn-lt"/>
              </a:rPr>
              <a:t> is equal to the no. of </a:t>
            </a:r>
          </a:p>
          <a:p>
            <a:pPr lvl="1" eaLnBrk="1" fontAlgn="auto" hangingPunct="1">
              <a:spcBef>
                <a:spcPts val="0"/>
              </a:spcBef>
              <a:spcAft>
                <a:spcPts val="0"/>
              </a:spcAft>
              <a:defRPr/>
            </a:pPr>
            <a:r>
              <a:rPr lang="en-US" sz="4800" dirty="0">
                <a:solidFill>
                  <a:srgbClr val="FFFF00"/>
                </a:solidFill>
                <a:latin typeface="+mn-lt"/>
              </a:rPr>
              <a:t>A</a:t>
            </a:r>
            <a:r>
              <a:rPr lang="en-US" sz="3600" dirty="0">
                <a:solidFill>
                  <a:srgbClr val="00FF99"/>
                </a:solidFill>
                <a:latin typeface="+mn-lt"/>
              </a:rPr>
              <a:t>toms</a:t>
            </a:r>
            <a:r>
              <a:rPr lang="en-US" sz="3600" dirty="0">
                <a:latin typeface="+mn-lt"/>
              </a:rPr>
              <a:t> in the entire universe </a:t>
            </a:r>
            <a:r>
              <a:rPr lang="en-US" sz="2800" dirty="0">
                <a:latin typeface="+mn-lt"/>
              </a:rPr>
              <a:t>(interesting to note is that one drop of water contains 5 x 10²¹ atoms!!!)</a:t>
            </a:r>
          </a:p>
          <a:p>
            <a:pPr lvl="1" eaLnBrk="1" fontAlgn="auto" hangingPunct="1">
              <a:spcBef>
                <a:spcPts val="0"/>
              </a:spcBef>
              <a:spcAft>
                <a:spcPts val="0"/>
              </a:spcAft>
              <a:defRPr/>
            </a:pPr>
            <a:endParaRPr lang="en-US" sz="2800" dirty="0">
              <a:latin typeface="+mn-lt"/>
            </a:endParaRPr>
          </a:p>
          <a:p>
            <a:pPr lvl="1" eaLnBrk="1" fontAlgn="auto" hangingPunct="1">
              <a:spcBef>
                <a:spcPts val="0"/>
              </a:spcBef>
              <a:spcAft>
                <a:spcPts val="0"/>
              </a:spcAft>
              <a:buFont typeface="Arial" pitchFamily="34" charset="0"/>
              <a:buChar char="•"/>
              <a:defRPr/>
            </a:pPr>
            <a:r>
              <a:rPr lang="en-US" sz="4000" dirty="0">
                <a:solidFill>
                  <a:srgbClr val="FFFF00"/>
                </a:solidFill>
                <a:latin typeface="+mn-lt"/>
              </a:rPr>
              <a:t>10⁶⁰ </a:t>
            </a:r>
            <a:r>
              <a:rPr lang="en-US" sz="4000" dirty="0">
                <a:latin typeface="+mn-lt"/>
              </a:rPr>
              <a:t>is equal to the no. of </a:t>
            </a:r>
          </a:p>
          <a:p>
            <a:pPr lvl="1" eaLnBrk="1" fontAlgn="auto" hangingPunct="1">
              <a:spcBef>
                <a:spcPts val="0"/>
              </a:spcBef>
              <a:spcAft>
                <a:spcPts val="0"/>
              </a:spcAft>
              <a:defRPr/>
            </a:pPr>
            <a:r>
              <a:rPr lang="en-US" sz="4800" dirty="0">
                <a:solidFill>
                  <a:srgbClr val="FFFF00"/>
                </a:solidFill>
                <a:latin typeface="+mn-lt"/>
              </a:rPr>
              <a:t>D</a:t>
            </a:r>
            <a:r>
              <a:rPr lang="en-US" sz="4000" dirty="0">
                <a:solidFill>
                  <a:srgbClr val="00FF99"/>
                </a:solidFill>
                <a:latin typeface="+mn-lt"/>
              </a:rPr>
              <a:t>imes</a:t>
            </a:r>
            <a:r>
              <a:rPr lang="en-US" sz="4000" dirty="0">
                <a:latin typeface="+mn-lt"/>
              </a:rPr>
              <a:t> it would take to fill all the universe’s 200 billion galaxies</a:t>
            </a:r>
          </a:p>
          <a:p>
            <a:pPr lvl="1" eaLnBrk="1" fontAlgn="auto" hangingPunct="1">
              <a:spcBef>
                <a:spcPts val="0"/>
              </a:spcBef>
              <a:spcAft>
                <a:spcPts val="0"/>
              </a:spcAft>
              <a:defRPr/>
            </a:pPr>
            <a:endParaRPr lang="en-US" sz="2400" dirty="0">
              <a:latin typeface="+mn-lt"/>
            </a:endParaRPr>
          </a:p>
          <a:p>
            <a:pPr lvl="1" eaLnBrk="1" fontAlgn="auto" hangingPunct="1">
              <a:spcBef>
                <a:spcPts val="0"/>
              </a:spcBef>
              <a:spcAft>
                <a:spcPts val="0"/>
              </a:spcAft>
              <a:buFont typeface="Arial" pitchFamily="34" charset="0"/>
              <a:buChar char="•"/>
              <a:defRPr/>
            </a:pPr>
            <a:endParaRPr lang="en-US" sz="2000" dirty="0">
              <a:latin typeface="+mn-lt"/>
            </a:endParaRPr>
          </a:p>
          <a:p>
            <a:pPr lvl="1" eaLnBrk="1" fontAlgn="auto" hangingPunct="1">
              <a:spcBef>
                <a:spcPts val="0"/>
              </a:spcBef>
              <a:spcAft>
                <a:spcPts val="0"/>
              </a:spcAft>
              <a:defRPr/>
            </a:pPr>
            <a:endParaRPr lang="en-US" sz="4000" dirty="0">
              <a:latin typeface="+mn-lt"/>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0"/>
            <a:ext cx="8991600" cy="6001643"/>
          </a:xfrm>
          <a:prstGeom prst="rect">
            <a:avLst/>
          </a:prstGeom>
          <a:noFill/>
        </p:spPr>
        <p:txBody>
          <a:bodyPr>
            <a:spAutoFit/>
          </a:bodyPr>
          <a:lstStyle/>
          <a:p>
            <a:pPr eaLnBrk="1" fontAlgn="auto" hangingPunct="1">
              <a:spcBef>
                <a:spcPts val="0"/>
              </a:spcBef>
              <a:spcAft>
                <a:spcPts val="0"/>
              </a:spcAft>
              <a:buFont typeface="Arial" pitchFamily="34" charset="0"/>
              <a:buChar char="•"/>
              <a:defRPr/>
            </a:pPr>
            <a:endParaRPr lang="en-US" sz="1600" dirty="0">
              <a:latin typeface="+mn-lt"/>
            </a:endParaRPr>
          </a:p>
          <a:p>
            <a:pPr marL="228600" lvl="1" eaLnBrk="1" fontAlgn="auto" hangingPunct="1">
              <a:spcBef>
                <a:spcPts val="0"/>
              </a:spcBef>
              <a:spcAft>
                <a:spcPts val="0"/>
              </a:spcAft>
              <a:defRPr/>
            </a:pPr>
            <a:r>
              <a:rPr lang="en-US" sz="4000" dirty="0">
                <a:solidFill>
                  <a:srgbClr val="FFFF00"/>
                </a:solidFill>
                <a:latin typeface="+mn-lt"/>
              </a:rPr>
              <a:t>Remembering the numbers on the previous slide, it may help to think:</a:t>
            </a:r>
            <a:endParaRPr lang="en-US" sz="2000" dirty="0">
              <a:solidFill>
                <a:srgbClr val="FFFF00"/>
              </a:solidFill>
              <a:latin typeface="+mn-lt"/>
            </a:endParaRPr>
          </a:p>
          <a:p>
            <a:pPr lvl="1" eaLnBrk="1" fontAlgn="auto" hangingPunct="1">
              <a:spcBef>
                <a:spcPts val="0"/>
              </a:spcBef>
              <a:spcAft>
                <a:spcPts val="0"/>
              </a:spcAft>
              <a:buFont typeface="Arial" pitchFamily="34" charset="0"/>
              <a:buChar char="•"/>
              <a:defRPr/>
            </a:pPr>
            <a:r>
              <a:rPr lang="en-US" sz="4800" dirty="0">
                <a:ln w="19050">
                  <a:solidFill>
                    <a:srgbClr val="FFFF00"/>
                  </a:solidFill>
                </a:ln>
                <a:solidFill>
                  <a:srgbClr val="FFFF00"/>
                </a:solidFill>
                <a:latin typeface="+mn-lt"/>
              </a:rPr>
              <a:t>S – A – D </a:t>
            </a:r>
            <a:r>
              <a:rPr lang="en-US" sz="4000" dirty="0">
                <a:solidFill>
                  <a:srgbClr val="00FF99"/>
                </a:solidFill>
                <a:latin typeface="+mn-lt"/>
              </a:rPr>
              <a:t>stands for “sad,” as in “it is a ‘</a:t>
            </a:r>
            <a:r>
              <a:rPr lang="en-US" sz="4000" dirty="0">
                <a:solidFill>
                  <a:srgbClr val="FFFF00"/>
                </a:solidFill>
                <a:latin typeface="+mn-lt"/>
              </a:rPr>
              <a:t>sad</a:t>
            </a:r>
            <a:r>
              <a:rPr lang="en-US" sz="4000" dirty="0">
                <a:solidFill>
                  <a:srgbClr val="00FF99"/>
                </a:solidFill>
                <a:latin typeface="+mn-lt"/>
              </a:rPr>
              <a:t>’ day for those who oppose intelligent design when the universe’s fine tuning is considered: </a:t>
            </a:r>
          </a:p>
          <a:p>
            <a:pPr lvl="1" eaLnBrk="1" fontAlgn="auto" hangingPunct="1">
              <a:spcBef>
                <a:spcPts val="0"/>
              </a:spcBef>
              <a:spcAft>
                <a:spcPts val="0"/>
              </a:spcAft>
              <a:buFont typeface="Arial" pitchFamily="34" charset="0"/>
              <a:buChar char="•"/>
              <a:defRPr/>
            </a:pPr>
            <a:r>
              <a:rPr lang="en-US" sz="4000" dirty="0">
                <a:solidFill>
                  <a:srgbClr val="FFFF00"/>
                </a:solidFill>
                <a:latin typeface="+mn-lt"/>
              </a:rPr>
              <a:t>S</a:t>
            </a:r>
            <a:r>
              <a:rPr lang="en-US" sz="4000" dirty="0">
                <a:solidFill>
                  <a:srgbClr val="00FF99"/>
                </a:solidFill>
                <a:latin typeface="+mn-lt"/>
              </a:rPr>
              <a:t>and – 10²³ (grains of sand on earth)</a:t>
            </a:r>
          </a:p>
          <a:p>
            <a:pPr lvl="1" eaLnBrk="1" fontAlgn="auto" hangingPunct="1">
              <a:spcBef>
                <a:spcPts val="0"/>
              </a:spcBef>
              <a:spcAft>
                <a:spcPts val="0"/>
              </a:spcAft>
              <a:buFont typeface="Arial" pitchFamily="34" charset="0"/>
              <a:buChar char="•"/>
              <a:defRPr/>
            </a:pPr>
            <a:r>
              <a:rPr lang="en-US" sz="4000" dirty="0">
                <a:solidFill>
                  <a:srgbClr val="FFFF00"/>
                </a:solidFill>
                <a:latin typeface="+mn-lt"/>
              </a:rPr>
              <a:t>A</a:t>
            </a:r>
            <a:r>
              <a:rPr lang="en-US" sz="4000" dirty="0">
                <a:solidFill>
                  <a:srgbClr val="00FF99"/>
                </a:solidFill>
                <a:latin typeface="+mn-lt"/>
              </a:rPr>
              <a:t>toms – 10</a:t>
            </a:r>
            <a:r>
              <a:rPr lang="en-US" sz="4000" dirty="0">
                <a:solidFill>
                  <a:srgbClr val="00FF00"/>
                </a:solidFill>
              </a:rPr>
              <a:t>⁷⁸</a:t>
            </a:r>
            <a:r>
              <a:rPr lang="en-US" sz="4000" dirty="0">
                <a:solidFill>
                  <a:srgbClr val="00FF00"/>
                </a:solidFill>
                <a:latin typeface="+mn-lt"/>
              </a:rPr>
              <a:t> </a:t>
            </a:r>
            <a:r>
              <a:rPr lang="en-US" sz="4000" dirty="0">
                <a:solidFill>
                  <a:srgbClr val="00FF99"/>
                </a:solidFill>
                <a:latin typeface="+mn-lt"/>
              </a:rPr>
              <a:t>(atoms in universe)</a:t>
            </a:r>
          </a:p>
          <a:p>
            <a:pPr lvl="1" eaLnBrk="1" fontAlgn="auto" hangingPunct="1">
              <a:spcBef>
                <a:spcPts val="0"/>
              </a:spcBef>
              <a:spcAft>
                <a:spcPts val="0"/>
              </a:spcAft>
              <a:buFont typeface="Arial" pitchFamily="34" charset="0"/>
              <a:buChar char="•"/>
              <a:defRPr/>
            </a:pPr>
            <a:r>
              <a:rPr lang="en-US" sz="4000" dirty="0">
                <a:solidFill>
                  <a:srgbClr val="FFFF00"/>
                </a:solidFill>
                <a:latin typeface="+mn-lt"/>
              </a:rPr>
              <a:t>D</a:t>
            </a:r>
            <a:r>
              <a:rPr lang="en-US" sz="4000" dirty="0">
                <a:solidFill>
                  <a:srgbClr val="00FF99"/>
                </a:solidFill>
                <a:latin typeface="+mn-lt"/>
              </a:rPr>
              <a:t>imes - 10⁶⁰ (dimes filling all galaxies)</a:t>
            </a:r>
            <a:endParaRPr lang="en-US" sz="4000" dirty="0">
              <a:latin typeface="+mn-l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Box 1"/>
          <p:cNvSpPr txBox="1">
            <a:spLocks noChangeArrowheads="1"/>
          </p:cNvSpPr>
          <p:nvPr/>
        </p:nvSpPr>
        <p:spPr bwMode="auto">
          <a:xfrm>
            <a:off x="0" y="1295400"/>
            <a:ext cx="89916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22860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buFont typeface="Arial" panose="020B0604020202020204" pitchFamily="34" charset="0"/>
              <a:buChar char="•"/>
            </a:pPr>
            <a:endParaRPr lang="en-US" sz="1600"/>
          </a:p>
          <a:p>
            <a:pPr lvl="1" algn="ctr" eaLnBrk="1" hangingPunct="1"/>
            <a:r>
              <a:rPr lang="en-US" sz="4000">
                <a:solidFill>
                  <a:srgbClr val="FFFF00"/>
                </a:solidFill>
              </a:rPr>
              <a:t>The “S-A-D” numbers will be used </a:t>
            </a:r>
          </a:p>
          <a:p>
            <a:pPr lvl="1" algn="ctr" eaLnBrk="1" hangingPunct="1"/>
            <a:r>
              <a:rPr lang="en-US" sz="4000">
                <a:solidFill>
                  <a:srgbClr val="FFFF00"/>
                </a:solidFill>
              </a:rPr>
              <a:t>to help understand just how finely tuned the universe really is</a:t>
            </a:r>
            <a:endParaRPr lang="en-US" sz="4000">
              <a:solidFill>
                <a:srgbClr val="00FF99"/>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UBBLE ULTRA DEEP FIELD  Credit  NASA, ESA, S. Beckwith  of STScI and the HUDF Tea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25" y="0"/>
            <a:ext cx="9204325"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685800"/>
            <a:ext cx="9067800" cy="5786199"/>
          </a:xfrm>
          <a:prstGeom prst="rect">
            <a:avLst/>
          </a:prstGeom>
          <a:noFill/>
        </p:spPr>
        <p:txBody>
          <a:bodyPr>
            <a:spAutoFit/>
          </a:bodyPr>
          <a:lstStyle/>
          <a:p>
            <a:pPr algn="ctr" eaLnBrk="1" fontAlgn="auto" hangingPunct="1">
              <a:spcBef>
                <a:spcPts val="0"/>
              </a:spcBef>
              <a:spcAft>
                <a:spcPts val="0"/>
              </a:spcAft>
              <a:defRPr/>
            </a:pPr>
            <a:r>
              <a:rPr lang="en-US" sz="3600" b="1" dirty="0">
                <a:ln w="9525">
                  <a:solidFill>
                    <a:schemeClr val="bg1"/>
                  </a:solidFill>
                </a:ln>
                <a:solidFill>
                  <a:srgbClr val="FF0000"/>
                </a:solidFill>
                <a:latin typeface="+mn-lt"/>
              </a:rPr>
              <a:t>UNIVERSE’S FINE TUNING= DESIGN</a:t>
            </a:r>
          </a:p>
          <a:p>
            <a:pPr eaLnBrk="1" fontAlgn="auto" hangingPunct="1">
              <a:spcBef>
                <a:spcPts val="0"/>
              </a:spcBef>
              <a:spcAft>
                <a:spcPts val="0"/>
              </a:spcAft>
              <a:defRPr/>
            </a:pPr>
            <a:endParaRPr lang="en-US" sz="1400" dirty="0">
              <a:latin typeface="+mn-lt"/>
            </a:endParaRPr>
          </a:p>
          <a:p>
            <a:pPr algn="ctr" eaLnBrk="1" fontAlgn="auto" hangingPunct="1">
              <a:spcBef>
                <a:spcPts val="0"/>
              </a:spcBef>
              <a:spcAft>
                <a:spcPts val="0"/>
              </a:spcAft>
              <a:defRPr/>
            </a:pPr>
            <a:r>
              <a:rPr lang="en-US" sz="4000" b="1" dirty="0">
                <a:ln w="6350">
                  <a:solidFill>
                    <a:schemeClr val="bg1"/>
                  </a:solidFill>
                </a:ln>
                <a:solidFill>
                  <a:srgbClr val="FFFF00"/>
                </a:solidFill>
                <a:effectLst>
                  <a:outerShdw blurRad="50800" dist="38100" dir="2700000" algn="tl" rotWithShape="0">
                    <a:prstClr val="black">
                      <a:alpha val="40000"/>
                    </a:prstClr>
                  </a:outerShdw>
                </a:effectLst>
              </a:rPr>
              <a:t>As of the end of 2006 there are about 676 known, finely tuned parameters </a:t>
            </a:r>
          </a:p>
          <a:p>
            <a:pPr algn="ctr" eaLnBrk="1" fontAlgn="auto" hangingPunct="1">
              <a:spcBef>
                <a:spcPts val="0"/>
              </a:spcBef>
              <a:spcAft>
                <a:spcPts val="0"/>
              </a:spcAft>
              <a:defRPr/>
            </a:pPr>
            <a:r>
              <a:rPr lang="en-US" sz="4000" b="1" dirty="0">
                <a:ln w="6350">
                  <a:solidFill>
                    <a:schemeClr val="bg1"/>
                  </a:solidFill>
                </a:ln>
                <a:solidFill>
                  <a:srgbClr val="FFFF00"/>
                </a:solidFill>
                <a:effectLst>
                  <a:outerShdw blurRad="50800" dist="38100" dir="2700000" algn="tl" rotWithShape="0">
                    <a:prstClr val="black">
                      <a:alpha val="40000"/>
                    </a:prstClr>
                  </a:outerShdw>
                </a:effectLst>
              </a:rPr>
              <a:t>that are needed to get just </a:t>
            </a:r>
            <a:r>
              <a:rPr lang="en-US" sz="4000" b="1" i="1" u="sng" dirty="0">
                <a:ln w="6350">
                  <a:solidFill>
                    <a:schemeClr val="bg1"/>
                  </a:solidFill>
                </a:ln>
                <a:solidFill>
                  <a:srgbClr val="FFFF00"/>
                </a:solidFill>
                <a:effectLst>
                  <a:outerShdw blurRad="50800" dist="38100" dir="2700000" algn="tl" rotWithShape="0">
                    <a:prstClr val="black">
                      <a:alpha val="40000"/>
                    </a:prstClr>
                  </a:outerShdw>
                </a:effectLst>
              </a:rPr>
              <a:t>one planet in the entire universe that is capable of supporting </a:t>
            </a:r>
            <a:r>
              <a:rPr lang="en-US" sz="4000" b="1" i="1" u="sng">
                <a:ln w="6350">
                  <a:solidFill>
                    <a:schemeClr val="bg1"/>
                  </a:solidFill>
                </a:ln>
                <a:solidFill>
                  <a:srgbClr val="FFFF00"/>
                </a:solidFill>
                <a:effectLst>
                  <a:outerShdw blurRad="50800" dist="38100" dir="2700000" algn="tl" rotWithShape="0">
                    <a:prstClr val="black">
                      <a:alpha val="40000"/>
                    </a:prstClr>
                  </a:outerShdw>
                </a:effectLst>
              </a:rPr>
              <a:t>simple bacteria life</a:t>
            </a:r>
            <a:r>
              <a:rPr lang="en-US" sz="4000" b="1" i="1" u="sng" dirty="0">
                <a:ln w="6350">
                  <a:solidFill>
                    <a:schemeClr val="bg1"/>
                  </a:solidFill>
                </a:ln>
                <a:solidFill>
                  <a:srgbClr val="FFFF00"/>
                </a:solidFill>
                <a:effectLst>
                  <a:outerShdw blurRad="50800" dist="38100" dir="2700000" algn="tl" rotWithShape="0">
                    <a:prstClr val="black">
                      <a:alpha val="40000"/>
                    </a:prstClr>
                  </a:outerShdw>
                </a:effectLst>
              </a:rPr>
              <a:t>!!!</a:t>
            </a:r>
          </a:p>
          <a:p>
            <a:pPr algn="ctr" eaLnBrk="1" fontAlgn="auto" hangingPunct="1">
              <a:spcBef>
                <a:spcPts val="0"/>
              </a:spcBef>
              <a:spcAft>
                <a:spcPts val="0"/>
              </a:spcAft>
              <a:defRPr/>
            </a:pPr>
            <a:r>
              <a:rPr lang="en-US" sz="4000" b="1" dirty="0">
                <a:ln w="6350">
                  <a:solidFill>
                    <a:schemeClr val="bg1"/>
                  </a:solidFill>
                </a:ln>
                <a:solidFill>
                  <a:srgbClr val="FFFF00"/>
                </a:solidFill>
                <a:effectLst>
                  <a:outerShdw blurRad="50800" dist="38100" dir="2700000" algn="tl" rotWithShape="0">
                    <a:prstClr val="black">
                      <a:alpha val="40000"/>
                    </a:prstClr>
                  </a:outerShdw>
                </a:effectLst>
              </a:rPr>
              <a:t>This calculates out to:  1 chance out of 10⁵⁵⁶ of getting such a planet in the entire universe by random chance!!!</a:t>
            </a:r>
            <a:endParaRPr lang="en-US" sz="4000" b="1" dirty="0">
              <a:ln w="19050">
                <a:solidFill>
                  <a:schemeClr val="bg1"/>
                </a:solidFill>
              </a:ln>
              <a:solidFill>
                <a:srgbClr val="FFFF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UBBLE ULTRA DEEP FIELD  Credit  NASA, ESA, S. Beckwith  of STScI and the HUDF Tea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25" y="0"/>
            <a:ext cx="9204325"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2400" y="685800"/>
            <a:ext cx="8686800" cy="4154984"/>
          </a:xfrm>
          <a:prstGeom prst="rect">
            <a:avLst/>
          </a:prstGeom>
        </p:spPr>
        <p:txBody>
          <a:bodyPr>
            <a:spAutoFit/>
          </a:bodyPr>
          <a:lstStyle/>
          <a:p>
            <a:pPr eaLnBrk="1" fontAlgn="auto" hangingPunct="1">
              <a:spcBef>
                <a:spcPts val="0"/>
              </a:spcBef>
              <a:spcAft>
                <a:spcPts val="0"/>
              </a:spcAft>
              <a:defRPr/>
            </a:pPr>
            <a:r>
              <a:rPr lang="en-US" sz="3600" b="1" dirty="0">
                <a:ln w="9525">
                  <a:solidFill>
                    <a:schemeClr val="bg1"/>
                  </a:solidFill>
                </a:ln>
                <a:solidFill>
                  <a:srgbClr val="FF0000"/>
                </a:solidFill>
                <a:latin typeface="+mn-lt"/>
              </a:rPr>
              <a:t>UNIVERSE’S FINE TUNING= DESIGN</a:t>
            </a:r>
          </a:p>
          <a:p>
            <a:pPr eaLnBrk="1" fontAlgn="auto" hangingPunct="1">
              <a:spcBef>
                <a:spcPts val="0"/>
              </a:spcBef>
              <a:spcAft>
                <a:spcPts val="0"/>
              </a:spcAft>
              <a:defRPr/>
            </a:pPr>
            <a:endParaRPr lang="en-US" sz="1400" b="1" dirty="0">
              <a:ln w="19050">
                <a:solidFill>
                  <a:schemeClr val="bg1"/>
                </a:solidFill>
              </a:ln>
              <a:solidFill>
                <a:srgbClr val="FF0000"/>
              </a:solidFill>
            </a:endParaRPr>
          </a:p>
          <a:p>
            <a:pPr eaLnBrk="1" fontAlgn="auto" hangingPunct="1">
              <a:spcBef>
                <a:spcPts val="0"/>
              </a:spcBef>
              <a:spcAft>
                <a:spcPts val="0"/>
              </a:spcAft>
              <a:defRPr/>
            </a:pPr>
            <a:endParaRPr lang="en-US" sz="1400" b="1" dirty="0">
              <a:ln w="19050">
                <a:solidFill>
                  <a:schemeClr val="bg1"/>
                </a:solidFill>
              </a:ln>
              <a:solidFill>
                <a:srgbClr val="FF0000"/>
              </a:solidFill>
            </a:endParaRPr>
          </a:p>
          <a:p>
            <a:pPr algn="ctr" eaLnBrk="1" fontAlgn="auto" hangingPunct="1">
              <a:spcBef>
                <a:spcPts val="0"/>
              </a:spcBef>
              <a:spcAft>
                <a:spcPts val="0"/>
              </a:spcAft>
              <a:defRPr/>
            </a:pPr>
            <a:r>
              <a:rPr lang="en-US" sz="4000" b="1" dirty="0">
                <a:ln w="6350">
                  <a:solidFill>
                    <a:schemeClr val="bg1"/>
                  </a:solidFill>
                </a:ln>
                <a:solidFill>
                  <a:srgbClr val="FFFF00"/>
                </a:solidFill>
                <a:effectLst>
                  <a:outerShdw blurRad="50800" dist="38100" dir="2700000" algn="tl" rotWithShape="0">
                    <a:prstClr val="black">
                      <a:alpha val="40000"/>
                    </a:prstClr>
                  </a:outerShdw>
                </a:effectLst>
              </a:rPr>
              <a:t>The next page shows some of the figures as of 2006.  The various categories have some parameters that they share in common, but they have a grand total, as stated earlier, of  676.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85800"/>
            <a:ext cx="8686800" cy="5386090"/>
          </a:xfrm>
          <a:prstGeom prst="rect">
            <a:avLst/>
          </a:prstGeom>
        </p:spPr>
        <p:txBody>
          <a:bodyPr>
            <a:spAutoFit/>
          </a:bodyPr>
          <a:lstStyle/>
          <a:p>
            <a:pPr eaLnBrk="1" fontAlgn="auto" hangingPunct="1">
              <a:spcBef>
                <a:spcPts val="0"/>
              </a:spcBef>
              <a:spcAft>
                <a:spcPts val="0"/>
              </a:spcAft>
              <a:defRPr/>
            </a:pPr>
            <a:r>
              <a:rPr lang="en-US" sz="3600" b="1" dirty="0">
                <a:ln w="9525">
                  <a:solidFill>
                    <a:schemeClr val="bg1"/>
                  </a:solidFill>
                </a:ln>
                <a:solidFill>
                  <a:srgbClr val="FF0000"/>
                </a:solidFill>
                <a:latin typeface="+mn-lt"/>
              </a:rPr>
              <a:t>UNIVERSE’S FINE TUNING= DESIGN</a:t>
            </a:r>
          </a:p>
          <a:p>
            <a:pPr eaLnBrk="1" fontAlgn="auto" hangingPunct="1">
              <a:spcBef>
                <a:spcPts val="0"/>
              </a:spcBef>
              <a:spcAft>
                <a:spcPts val="0"/>
              </a:spcAft>
              <a:defRPr/>
            </a:pPr>
            <a:endParaRPr lang="en-US" sz="1400" b="1" dirty="0">
              <a:ln w="19050">
                <a:solidFill>
                  <a:schemeClr val="bg1"/>
                </a:solidFill>
              </a:ln>
              <a:solidFill>
                <a:srgbClr val="FF0000"/>
              </a:solidFill>
            </a:endParaRPr>
          </a:p>
          <a:p>
            <a:pPr eaLnBrk="1" fontAlgn="auto" hangingPunct="1">
              <a:spcBef>
                <a:spcPts val="0"/>
              </a:spcBef>
              <a:spcAft>
                <a:spcPts val="0"/>
              </a:spcAft>
              <a:defRPr/>
            </a:pPr>
            <a:endParaRPr lang="en-US" sz="1400" b="1" dirty="0">
              <a:ln w="19050">
                <a:solidFill>
                  <a:schemeClr val="bg1"/>
                </a:solidFill>
              </a:ln>
              <a:solidFill>
                <a:srgbClr val="FF0000"/>
              </a:solidFill>
            </a:endParaRPr>
          </a:p>
          <a:p>
            <a:pPr algn="ctr" eaLnBrk="1" fontAlgn="auto" hangingPunct="1">
              <a:spcBef>
                <a:spcPts val="0"/>
              </a:spcBef>
              <a:spcAft>
                <a:spcPts val="0"/>
              </a:spcAft>
              <a:defRPr/>
            </a:pPr>
            <a:r>
              <a:rPr lang="en-US" sz="4000" b="1" dirty="0">
                <a:ln w="6350">
                  <a:solidFill>
                    <a:schemeClr val="bg1"/>
                  </a:solidFill>
                </a:ln>
                <a:solidFill>
                  <a:srgbClr val="FFFF00"/>
                </a:solidFill>
                <a:effectLst>
                  <a:outerShdw blurRad="50800" dist="38100" dir="2700000" algn="tl" rotWithShape="0">
                    <a:prstClr val="black">
                      <a:alpha val="40000"/>
                    </a:prstClr>
                  </a:outerShdw>
                </a:effectLst>
              </a:rPr>
              <a:t>Again, these figures are the odds of getting just one planet capable of supporting bacteria life by random chance.  These figures are NOT pertaining to the odds of getting life by random chance, which are far, far more remote.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z="3600" dirty="0" smtClean="0"/>
              <a:t>Summary of No. of Fine-Tuning Parameters by General Categories</a:t>
            </a:r>
            <a:endParaRPr lang="en-US" sz="3600" dirty="0"/>
          </a:p>
        </p:txBody>
      </p:sp>
      <p:graphicFrame>
        <p:nvGraphicFramePr>
          <p:cNvPr id="3" name="Table 2"/>
          <p:cNvGraphicFramePr>
            <a:graphicFrameLocks noGrp="1"/>
          </p:cNvGraphicFramePr>
          <p:nvPr/>
        </p:nvGraphicFramePr>
        <p:xfrm>
          <a:off x="609600" y="1371600"/>
          <a:ext cx="7772400" cy="5181600"/>
        </p:xfrm>
        <a:graphic>
          <a:graphicData uri="http://schemas.openxmlformats.org/drawingml/2006/table">
            <a:tbl>
              <a:tblPr firstRow="1" bandRow="1">
                <a:tableStyleId>{35758FB7-9AC5-4552-8A53-C91805E547FA}</a:tableStyleId>
              </a:tblPr>
              <a:tblGrid>
                <a:gridCol w="5181600"/>
                <a:gridCol w="2590800"/>
              </a:tblGrid>
              <a:tr h="466725">
                <a:tc>
                  <a:txBody>
                    <a:bodyPr/>
                    <a:lstStyle/>
                    <a:p>
                      <a:r>
                        <a:rPr lang="en-US" sz="2800" dirty="0" smtClean="0"/>
                        <a:t>Initial (just after creation)</a:t>
                      </a:r>
                      <a:endParaRPr lang="en-US" sz="2800" dirty="0"/>
                    </a:p>
                  </a:txBody>
                  <a:tcPr/>
                </a:tc>
                <a:tc>
                  <a:txBody>
                    <a:bodyPr/>
                    <a:lstStyle/>
                    <a:p>
                      <a:pPr algn="ctr"/>
                      <a:r>
                        <a:rPr lang="en-US" sz="2800" dirty="0" smtClean="0"/>
                        <a:t>6</a:t>
                      </a:r>
                      <a:endParaRPr lang="en-US" sz="2800" dirty="0"/>
                    </a:p>
                  </a:txBody>
                  <a:tcPr/>
                </a:tc>
              </a:tr>
              <a:tr h="466725">
                <a:tc>
                  <a:txBody>
                    <a:bodyPr/>
                    <a:lstStyle/>
                    <a:p>
                      <a:r>
                        <a:rPr lang="en-US" sz="2800" dirty="0" smtClean="0"/>
                        <a:t>Atomic</a:t>
                      </a:r>
                      <a:endParaRPr lang="en-US" sz="2800" dirty="0"/>
                    </a:p>
                  </a:txBody>
                  <a:tcPr/>
                </a:tc>
                <a:tc>
                  <a:txBody>
                    <a:bodyPr/>
                    <a:lstStyle/>
                    <a:p>
                      <a:pPr algn="ctr"/>
                      <a:r>
                        <a:rPr lang="en-US" sz="2800" dirty="0" smtClean="0"/>
                        <a:t>15</a:t>
                      </a:r>
                      <a:endParaRPr lang="en-US" sz="2800" dirty="0"/>
                    </a:p>
                  </a:txBody>
                  <a:tcPr/>
                </a:tc>
              </a:tr>
              <a:tr h="466725">
                <a:tc>
                  <a:txBody>
                    <a:bodyPr/>
                    <a:lstStyle/>
                    <a:p>
                      <a:r>
                        <a:rPr lang="en-US" sz="2800" dirty="0" smtClean="0"/>
                        <a:t>Galaxy</a:t>
                      </a:r>
                      <a:r>
                        <a:rPr lang="en-US" sz="2800" baseline="0" dirty="0" smtClean="0"/>
                        <a:t> cluster</a:t>
                      </a:r>
                      <a:endParaRPr lang="en-US" sz="2800" dirty="0"/>
                    </a:p>
                  </a:txBody>
                  <a:tcPr/>
                </a:tc>
                <a:tc>
                  <a:txBody>
                    <a:bodyPr/>
                    <a:lstStyle/>
                    <a:p>
                      <a:pPr algn="ctr"/>
                      <a:r>
                        <a:rPr lang="en-US" sz="2800" dirty="0" smtClean="0"/>
                        <a:t>99</a:t>
                      </a:r>
                      <a:endParaRPr lang="en-US" sz="2800" dirty="0"/>
                    </a:p>
                  </a:txBody>
                  <a:tcPr/>
                </a:tc>
              </a:tr>
              <a:tr h="466725">
                <a:tc>
                  <a:txBody>
                    <a:bodyPr/>
                    <a:lstStyle/>
                    <a:p>
                      <a:r>
                        <a:rPr lang="en-US" sz="2800" dirty="0" smtClean="0"/>
                        <a:t>Galaxy</a:t>
                      </a:r>
                      <a:endParaRPr lang="en-US" sz="2800" dirty="0"/>
                    </a:p>
                  </a:txBody>
                  <a:tcPr/>
                </a:tc>
                <a:tc>
                  <a:txBody>
                    <a:bodyPr/>
                    <a:lstStyle/>
                    <a:p>
                      <a:pPr algn="ctr"/>
                      <a:r>
                        <a:rPr lang="en-US" sz="2800" dirty="0" smtClean="0"/>
                        <a:t>200</a:t>
                      </a:r>
                      <a:endParaRPr lang="en-US" sz="2800" dirty="0"/>
                    </a:p>
                  </a:txBody>
                  <a:tcPr/>
                </a:tc>
              </a:tr>
              <a:tr h="466725">
                <a:tc>
                  <a:txBody>
                    <a:bodyPr/>
                    <a:lstStyle/>
                    <a:p>
                      <a:r>
                        <a:rPr lang="en-US" sz="2800" dirty="0" smtClean="0"/>
                        <a:t>Star</a:t>
                      </a:r>
                      <a:endParaRPr lang="en-US" sz="2800" dirty="0"/>
                    </a:p>
                  </a:txBody>
                  <a:tcPr/>
                </a:tc>
                <a:tc>
                  <a:txBody>
                    <a:bodyPr/>
                    <a:lstStyle/>
                    <a:p>
                      <a:pPr algn="ctr"/>
                      <a:r>
                        <a:rPr lang="en-US" sz="2800" dirty="0" smtClean="0"/>
                        <a:t>140</a:t>
                      </a:r>
                      <a:endParaRPr lang="en-US" sz="2800" dirty="0"/>
                    </a:p>
                  </a:txBody>
                  <a:tcPr/>
                </a:tc>
              </a:tr>
              <a:tr h="466725">
                <a:tc>
                  <a:txBody>
                    <a:bodyPr/>
                    <a:lstStyle/>
                    <a:p>
                      <a:r>
                        <a:rPr lang="en-US" sz="2800" dirty="0" smtClean="0"/>
                        <a:t>Planetary </a:t>
                      </a:r>
                      <a:r>
                        <a:rPr lang="en-US" sz="2800" baseline="0" dirty="0" smtClean="0"/>
                        <a:t>System </a:t>
                      </a:r>
                      <a:endParaRPr lang="en-US" sz="2800" dirty="0"/>
                    </a:p>
                  </a:txBody>
                  <a:tcPr/>
                </a:tc>
                <a:tc>
                  <a:txBody>
                    <a:bodyPr/>
                    <a:lstStyle/>
                    <a:p>
                      <a:pPr algn="ctr"/>
                      <a:r>
                        <a:rPr lang="en-US" sz="2800" dirty="0" smtClean="0"/>
                        <a:t>137</a:t>
                      </a:r>
                      <a:endParaRPr lang="en-US" sz="2800" dirty="0"/>
                    </a:p>
                  </a:txBody>
                  <a:tcPr/>
                </a:tc>
              </a:tr>
              <a:tr h="466725">
                <a:tc>
                  <a:txBody>
                    <a:bodyPr/>
                    <a:lstStyle/>
                    <a:p>
                      <a:r>
                        <a:rPr lang="en-US" sz="2800" dirty="0" smtClean="0"/>
                        <a:t>Planet</a:t>
                      </a:r>
                      <a:endParaRPr lang="en-US" sz="2800" dirty="0"/>
                    </a:p>
                  </a:txBody>
                  <a:tcPr/>
                </a:tc>
                <a:tc>
                  <a:txBody>
                    <a:bodyPr/>
                    <a:lstStyle/>
                    <a:p>
                      <a:pPr algn="ctr"/>
                      <a:r>
                        <a:rPr lang="en-US" sz="2800" dirty="0" smtClean="0"/>
                        <a:t>268</a:t>
                      </a:r>
                      <a:endParaRPr lang="en-US" sz="2800" dirty="0"/>
                    </a:p>
                  </a:txBody>
                  <a:tcPr/>
                </a:tc>
              </a:tr>
              <a:tr h="466725">
                <a:tc>
                  <a:txBody>
                    <a:bodyPr/>
                    <a:lstStyle/>
                    <a:p>
                      <a:r>
                        <a:rPr lang="en-US" sz="2800" dirty="0" smtClean="0"/>
                        <a:t>Planet’s surface</a:t>
                      </a:r>
                      <a:endParaRPr lang="en-US" sz="2800" dirty="0"/>
                    </a:p>
                  </a:txBody>
                  <a:tcPr/>
                </a:tc>
                <a:tc>
                  <a:txBody>
                    <a:bodyPr/>
                    <a:lstStyle/>
                    <a:p>
                      <a:pPr algn="ctr"/>
                      <a:r>
                        <a:rPr lang="en-US" sz="2800" dirty="0" smtClean="0"/>
                        <a:t>137</a:t>
                      </a:r>
                      <a:endParaRPr lang="en-US" sz="2800" dirty="0"/>
                    </a:p>
                  </a:txBody>
                  <a:tcPr/>
                </a:tc>
              </a:tr>
              <a:tr h="466725">
                <a:tc>
                  <a:txBody>
                    <a:bodyPr/>
                    <a:lstStyle/>
                    <a:p>
                      <a:r>
                        <a:rPr lang="en-US" sz="2800" dirty="0" smtClean="0"/>
                        <a:t>Moon</a:t>
                      </a:r>
                      <a:endParaRPr lang="en-US" sz="2800" dirty="0"/>
                    </a:p>
                  </a:txBody>
                  <a:tcPr/>
                </a:tc>
                <a:tc>
                  <a:txBody>
                    <a:bodyPr/>
                    <a:lstStyle/>
                    <a:p>
                      <a:pPr algn="ctr"/>
                      <a:r>
                        <a:rPr lang="en-US" sz="2800" dirty="0" smtClean="0"/>
                        <a:t>27</a:t>
                      </a:r>
                      <a:endParaRPr lang="en-US" sz="2800" dirty="0"/>
                    </a:p>
                  </a:txBody>
                  <a:tcPr/>
                </a:tc>
              </a:tr>
              <a:tr h="466725">
                <a:tc>
                  <a:txBody>
                    <a:bodyPr/>
                    <a:lstStyle/>
                    <a:p>
                      <a:r>
                        <a:rPr lang="en-US" sz="2800" dirty="0" smtClean="0"/>
                        <a:t>Others</a:t>
                      </a:r>
                      <a:endParaRPr lang="en-US" sz="2800" dirty="0"/>
                    </a:p>
                  </a:txBody>
                  <a:tcPr/>
                </a:tc>
                <a:tc>
                  <a:txBody>
                    <a:bodyPr/>
                    <a:lstStyle/>
                    <a:p>
                      <a:pPr algn="ctr"/>
                      <a:r>
                        <a:rPr lang="en-US" sz="2800" dirty="0" smtClean="0"/>
                        <a:t>100</a:t>
                      </a:r>
                      <a:endParaRPr lang="en-US" sz="2800"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457200"/>
            <a:ext cx="9256713" cy="796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04800" y="381000"/>
            <a:ext cx="8763000" cy="4124206"/>
          </a:xfrm>
          <a:prstGeom prst="rect">
            <a:avLst/>
          </a:prstGeom>
          <a:noFill/>
        </p:spPr>
        <p:txBody>
          <a:bodyPr>
            <a:spAutoFit/>
          </a:bodyPr>
          <a:lstStyle/>
          <a:p>
            <a:pPr algn="ctr" eaLnBrk="1" fontAlgn="auto" hangingPunct="1">
              <a:spcBef>
                <a:spcPts val="0"/>
              </a:spcBef>
              <a:spcAft>
                <a:spcPts val="0"/>
              </a:spcAft>
              <a:defRPr/>
            </a:pPr>
            <a:r>
              <a:rPr lang="en-US" sz="4800" b="1" dirty="0">
                <a:ln w="19050">
                  <a:solidFill>
                    <a:schemeClr val="bg1"/>
                  </a:solidFill>
                </a:ln>
                <a:solidFill>
                  <a:srgbClr val="FF0000"/>
                </a:solidFill>
                <a:latin typeface="+mn-lt"/>
              </a:rPr>
              <a:t>BIG BANG DEFINITION</a:t>
            </a:r>
          </a:p>
          <a:p>
            <a:pPr algn="ctr" eaLnBrk="1" fontAlgn="auto" hangingPunct="1">
              <a:spcBef>
                <a:spcPts val="0"/>
              </a:spcBef>
              <a:spcAft>
                <a:spcPts val="0"/>
              </a:spcAft>
              <a:defRPr/>
            </a:pPr>
            <a:endParaRPr lang="en-US" sz="1400" b="1" dirty="0">
              <a:ln w="19050">
                <a:solidFill>
                  <a:schemeClr val="bg1"/>
                </a:solidFill>
              </a:ln>
              <a:solidFill>
                <a:srgbClr val="FFFF00"/>
              </a:solidFill>
            </a:endParaRPr>
          </a:p>
          <a:p>
            <a:pPr algn="ctr" eaLnBrk="1" fontAlgn="auto" hangingPunct="1">
              <a:spcBef>
                <a:spcPts val="0"/>
              </a:spcBef>
              <a:spcAft>
                <a:spcPts val="0"/>
              </a:spcAft>
              <a:defRPr/>
            </a:pPr>
            <a:r>
              <a:rPr lang="en-US" sz="4000" b="1" dirty="0">
                <a:ln w="19050">
                  <a:solidFill>
                    <a:schemeClr val="bg1"/>
                  </a:solidFill>
                </a:ln>
                <a:solidFill>
                  <a:srgbClr val="F8F8F8"/>
                </a:solidFill>
              </a:rPr>
              <a:t>“A precisely designed creation &amp; expansion (not an explosion!) of space, time, energy, and matter (STEM) under God’s direction &amp; control” </a:t>
            </a:r>
          </a:p>
          <a:p>
            <a:pPr algn="ctr" eaLnBrk="1" fontAlgn="auto" hangingPunct="1">
              <a:spcBef>
                <a:spcPts val="0"/>
              </a:spcBef>
              <a:spcAft>
                <a:spcPts val="0"/>
              </a:spcAft>
              <a:defRPr/>
            </a:pPr>
            <a:r>
              <a:rPr lang="en-US" sz="4000" b="1" dirty="0">
                <a:ln w="19050">
                  <a:solidFill>
                    <a:schemeClr val="bg1"/>
                  </a:solidFill>
                </a:ln>
                <a:solidFill>
                  <a:srgbClr val="F8F8F8"/>
                </a:solidFill>
              </a:rPr>
              <a:t>(evidence to be provided)</a:t>
            </a:r>
          </a:p>
        </p:txBody>
      </p:sp>
      <p:sp>
        <p:nvSpPr>
          <p:cNvPr id="4" name="TextBox 3"/>
          <p:cNvSpPr txBox="1"/>
          <p:nvPr/>
        </p:nvSpPr>
        <p:spPr>
          <a:xfrm>
            <a:off x="838200" y="4495800"/>
            <a:ext cx="7696200" cy="1323439"/>
          </a:xfrm>
          <a:prstGeom prst="rect">
            <a:avLst/>
          </a:prstGeom>
          <a:noFill/>
        </p:spPr>
        <p:txBody>
          <a:bodyPr>
            <a:spAutoFit/>
          </a:bodyPr>
          <a:lstStyle/>
          <a:p>
            <a:pPr algn="ctr" eaLnBrk="1" fontAlgn="auto" hangingPunct="1">
              <a:spcBef>
                <a:spcPts val="0"/>
              </a:spcBef>
              <a:spcAft>
                <a:spcPts val="0"/>
              </a:spcAft>
              <a:defRPr/>
            </a:pPr>
            <a:r>
              <a:rPr lang="en-US" sz="4000" b="1" i="1" u="sng" dirty="0">
                <a:ln w="9525">
                  <a:solidFill>
                    <a:schemeClr val="bg1"/>
                  </a:solidFill>
                </a:ln>
                <a:solidFill>
                  <a:srgbClr val="FF0000"/>
                </a:solidFill>
                <a:latin typeface="+mn-lt"/>
              </a:rPr>
              <a:t>Therefore, it is not a random and self-evolving process</a:t>
            </a:r>
            <a:r>
              <a:rPr lang="en-US" sz="4000" b="1" i="1" dirty="0">
                <a:ln w="9525">
                  <a:solidFill>
                    <a:schemeClr val="bg1"/>
                  </a:solidFill>
                </a:ln>
                <a:solidFill>
                  <a:srgbClr val="FF0000"/>
                </a:solidFill>
                <a:latin typeface="+mn-lt"/>
              </a:rPr>
              <a:t>.</a:t>
            </a:r>
          </a:p>
        </p:txBody>
      </p:sp>
      <p:sp>
        <p:nvSpPr>
          <p:cNvPr id="6" name="TextBox 5"/>
          <p:cNvSpPr txBox="1"/>
          <p:nvPr/>
        </p:nvSpPr>
        <p:spPr>
          <a:xfrm>
            <a:off x="609600" y="6211669"/>
            <a:ext cx="7848600" cy="646331"/>
          </a:xfrm>
          <a:prstGeom prst="rect">
            <a:avLst/>
          </a:prstGeom>
          <a:noFill/>
        </p:spPr>
        <p:txBody>
          <a:bodyPr>
            <a:spAutoFit/>
          </a:bodyPr>
          <a:lstStyle/>
          <a:p>
            <a:pPr eaLnBrk="1" fontAlgn="auto" hangingPunct="1">
              <a:spcBef>
                <a:spcPts val="0"/>
              </a:spcBef>
              <a:spcAft>
                <a:spcPts val="0"/>
              </a:spcAft>
              <a:defRPr/>
            </a:pPr>
            <a:r>
              <a:rPr lang="en-US" b="1" dirty="0">
                <a:ln w="6350">
                  <a:solidFill>
                    <a:schemeClr val="bg1"/>
                  </a:solidFill>
                </a:ln>
                <a:solidFill>
                  <a:srgbClr val="F8F8F8"/>
                </a:solidFill>
                <a:latin typeface="+mn-lt"/>
              </a:rPr>
              <a:t>HUBBLE ULTRA DEEP FIELD:  NASA, ESA, S. Beckwith (</a:t>
            </a:r>
            <a:r>
              <a:rPr lang="en-US" b="1" dirty="0" err="1">
                <a:ln w="6350">
                  <a:solidFill>
                    <a:schemeClr val="bg1"/>
                  </a:solidFill>
                </a:ln>
                <a:solidFill>
                  <a:srgbClr val="F8F8F8"/>
                </a:solidFill>
                <a:latin typeface="+mn-lt"/>
              </a:rPr>
              <a:t>STScI</a:t>
            </a:r>
            <a:r>
              <a:rPr lang="en-US" b="1" dirty="0">
                <a:ln w="6350">
                  <a:solidFill>
                    <a:schemeClr val="bg1"/>
                  </a:solidFill>
                </a:ln>
                <a:solidFill>
                  <a:srgbClr val="F8F8F8"/>
                </a:solidFill>
                <a:latin typeface="+mn-lt"/>
              </a:rPr>
              <a:t>) &amp; the HUDF Team</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xit" presetSubtype="0" fill="hold" nodeType="clickEffect">
                                  <p:stCondLst>
                                    <p:cond delay="0"/>
                                  </p:stCondLst>
                                  <p:childTnLst>
                                    <p:animEffect transition="out" filter="fade">
                                      <p:cBhvr>
                                        <p:cTn id="6" dur="1000"/>
                                        <p:tgtEl>
                                          <p:spTgt spid="1026"/>
                                        </p:tgtEl>
                                      </p:cBhvr>
                                    </p:animEffect>
                                    <p:anim calcmode="lin" valueType="num">
                                      <p:cBhvr>
                                        <p:cTn id="7" dur="1000"/>
                                        <p:tgtEl>
                                          <p:spTgt spid="1026"/>
                                        </p:tgtEl>
                                        <p:attrNameLst>
                                          <p:attrName>ppt_x</p:attrName>
                                        </p:attrNameLst>
                                      </p:cBhvr>
                                      <p:tavLst>
                                        <p:tav tm="0">
                                          <p:val>
                                            <p:strVal val="ppt_x"/>
                                          </p:val>
                                        </p:tav>
                                        <p:tav tm="100000">
                                          <p:val>
                                            <p:strVal val="ppt_x"/>
                                          </p:val>
                                        </p:tav>
                                      </p:tavLst>
                                    </p:anim>
                                    <p:anim calcmode="lin" valueType="num">
                                      <p:cBhvr>
                                        <p:cTn id="8" dur="1000"/>
                                        <p:tgtEl>
                                          <p:spTgt spid="1026"/>
                                        </p:tgtEl>
                                        <p:attrNameLst>
                                          <p:attrName>ppt_y</p:attrName>
                                        </p:attrNameLst>
                                      </p:cBhvr>
                                      <p:tavLst>
                                        <p:tav tm="0">
                                          <p:val>
                                            <p:strVal val="ppt_y"/>
                                          </p:val>
                                        </p:tav>
                                        <p:tav tm="100000">
                                          <p:val>
                                            <p:strVal val="ppt_y+.1"/>
                                          </p:val>
                                        </p:tav>
                                      </p:tavLst>
                                    </p:anim>
                                    <p:set>
                                      <p:cBhvr>
                                        <p:cTn id="9" dur="1" fill="hold">
                                          <p:stCondLst>
                                            <p:cond delay="999"/>
                                          </p:stCondLst>
                                        </p:cTn>
                                        <p:tgtEl>
                                          <p:spTgt spid="1026"/>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z="3600" dirty="0" smtClean="0"/>
              <a:t>Summary of Fine-Tuning Parameters</a:t>
            </a:r>
            <a:br>
              <a:rPr lang="en-US" sz="3600" dirty="0" smtClean="0"/>
            </a:br>
            <a:r>
              <a:rPr lang="en-US" sz="3600" dirty="0" smtClean="0"/>
              <a:t>by General Categories</a:t>
            </a:r>
            <a:endParaRPr lang="en-US" sz="3600" dirty="0"/>
          </a:p>
        </p:txBody>
      </p:sp>
      <p:sp>
        <p:nvSpPr>
          <p:cNvPr id="82947" name="TextBox 3"/>
          <p:cNvSpPr txBox="1">
            <a:spLocks noChangeArrowheads="1"/>
          </p:cNvSpPr>
          <p:nvPr/>
        </p:nvSpPr>
        <p:spPr bwMode="auto">
          <a:xfrm>
            <a:off x="609600" y="1828800"/>
            <a:ext cx="78486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sz="4000"/>
              <a:t>Not all the factors in each general category on the previous page will be examined…</a:t>
            </a:r>
          </a:p>
          <a:p>
            <a:pPr algn="ctr" eaLnBrk="1" hangingPunct="1"/>
            <a:r>
              <a:rPr lang="en-US" sz="4000"/>
              <a:t>just some of them</a:t>
            </a:r>
          </a:p>
          <a:p>
            <a:pPr algn="ctr" eaLnBrk="1" hangingPunct="1"/>
            <a:r>
              <a:rPr lang="en-US" sz="4000"/>
              <a:t>(we only have a few hours!)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612038" cy="6247864"/>
          </a:xfrm>
          <a:prstGeom prst="rect">
            <a:avLst/>
          </a:prstGeom>
          <a:noFill/>
        </p:spPr>
        <p:txBody>
          <a:bodyPr>
            <a:spAutoFit/>
          </a:bodyPr>
          <a:lstStyle/>
          <a:p>
            <a:pPr algn="ctr" eaLnBrk="1" fontAlgn="auto" hangingPunct="1">
              <a:spcBef>
                <a:spcPts val="0"/>
              </a:spcBef>
              <a:spcAft>
                <a:spcPts val="0"/>
              </a:spcAft>
              <a:defRPr/>
            </a:pPr>
            <a:r>
              <a:rPr lang="en-US" sz="4800" b="1" dirty="0">
                <a:solidFill>
                  <a:srgbClr val="FF0000"/>
                </a:solidFill>
                <a:latin typeface="Book Antiqua" pitchFamily="18" charset="0"/>
              </a:rPr>
              <a:t>FINE TUNING OF </a:t>
            </a:r>
          </a:p>
          <a:p>
            <a:pPr algn="ctr" eaLnBrk="1" fontAlgn="auto" hangingPunct="1">
              <a:spcBef>
                <a:spcPts val="0"/>
              </a:spcBef>
              <a:spcAft>
                <a:spcPts val="0"/>
              </a:spcAft>
              <a:defRPr/>
            </a:pPr>
            <a:r>
              <a:rPr lang="en-US" sz="4800" b="1" dirty="0">
                <a:ln w="19050">
                  <a:solidFill>
                    <a:srgbClr val="FFFF00"/>
                  </a:solidFill>
                </a:ln>
                <a:solidFill>
                  <a:srgbClr val="FF0000"/>
                </a:solidFill>
                <a:latin typeface="Book Antiqua" pitchFamily="18" charset="0"/>
              </a:rPr>
              <a:t>INITIAL FACTORS</a:t>
            </a:r>
          </a:p>
          <a:p>
            <a:pPr algn="ctr" eaLnBrk="1" fontAlgn="auto" hangingPunct="1">
              <a:spcBef>
                <a:spcPts val="0"/>
              </a:spcBef>
              <a:spcAft>
                <a:spcPts val="0"/>
              </a:spcAft>
              <a:defRPr/>
            </a:pPr>
            <a:r>
              <a:rPr lang="en-US" sz="4800" b="1" dirty="0">
                <a:solidFill>
                  <a:srgbClr val="FF0000"/>
                </a:solidFill>
                <a:latin typeface="Book Antiqua" pitchFamily="18" charset="0"/>
              </a:rPr>
              <a:t>JUST AFTER CREATION</a:t>
            </a:r>
          </a:p>
          <a:p>
            <a:pPr eaLnBrk="1" fontAlgn="auto" hangingPunct="1">
              <a:spcBef>
                <a:spcPts val="0"/>
              </a:spcBef>
              <a:spcAft>
                <a:spcPts val="0"/>
              </a:spcAft>
              <a:defRPr/>
            </a:pPr>
            <a:endParaRPr lang="en-US" sz="1600" dirty="0">
              <a:latin typeface="+mn-lt"/>
            </a:endParaRPr>
          </a:p>
          <a:p>
            <a:pPr eaLnBrk="1" fontAlgn="auto" hangingPunct="1">
              <a:spcBef>
                <a:spcPts val="0"/>
              </a:spcBef>
              <a:spcAft>
                <a:spcPts val="0"/>
              </a:spcAft>
              <a:buFont typeface="Wingdings" pitchFamily="2" charset="2"/>
              <a:buChar char="§"/>
              <a:defRPr/>
            </a:pPr>
            <a:r>
              <a:rPr lang="en-US" sz="4800" dirty="0"/>
              <a:t>Expansion Rate of Universe</a:t>
            </a:r>
          </a:p>
          <a:p>
            <a:pPr eaLnBrk="1" fontAlgn="auto" hangingPunct="1">
              <a:spcBef>
                <a:spcPts val="0"/>
              </a:spcBef>
              <a:spcAft>
                <a:spcPts val="0"/>
              </a:spcAft>
              <a:buFont typeface="Wingdings" pitchFamily="2" charset="2"/>
              <a:buChar char="§"/>
              <a:defRPr/>
            </a:pPr>
            <a:r>
              <a:rPr lang="en-US" sz="4800" dirty="0"/>
              <a:t>Space-Mass Density Ratio</a:t>
            </a:r>
          </a:p>
          <a:p>
            <a:pPr eaLnBrk="1" fontAlgn="auto" hangingPunct="1">
              <a:spcBef>
                <a:spcPts val="0"/>
              </a:spcBef>
              <a:spcAft>
                <a:spcPts val="0"/>
              </a:spcAft>
              <a:buFont typeface="Wingdings" pitchFamily="2" charset="2"/>
              <a:buChar char="§"/>
              <a:defRPr/>
            </a:pPr>
            <a:r>
              <a:rPr lang="en-US" sz="4800" dirty="0"/>
              <a:t>Space-Energy Density Ratio</a:t>
            </a:r>
          </a:p>
          <a:p>
            <a:pPr eaLnBrk="1" fontAlgn="auto" hangingPunct="1">
              <a:spcBef>
                <a:spcPts val="0"/>
              </a:spcBef>
              <a:spcAft>
                <a:spcPts val="0"/>
              </a:spcAft>
              <a:buFont typeface="Wingdings" pitchFamily="2" charset="2"/>
              <a:buChar char="§"/>
              <a:defRPr/>
            </a:pPr>
            <a:r>
              <a:rPr lang="en-US" sz="4800" dirty="0"/>
              <a:t>Ratio of Gravity to Electro-</a:t>
            </a:r>
          </a:p>
          <a:p>
            <a:pPr eaLnBrk="1" fontAlgn="auto" hangingPunct="1">
              <a:spcBef>
                <a:spcPts val="0"/>
              </a:spcBef>
              <a:spcAft>
                <a:spcPts val="0"/>
              </a:spcAft>
              <a:defRPr/>
            </a:pPr>
            <a:r>
              <a:rPr lang="en-US" sz="4800" dirty="0"/>
              <a:t>   magnetic Force</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UBBLE ULTRA DEEP FIELD  Credit  NASA, ESA, S. Beckwith  of STScI and the HUDF Tea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113" y="-180975"/>
            <a:ext cx="9437688" cy="726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 y="179249"/>
            <a:ext cx="9448800" cy="6247864"/>
          </a:xfrm>
          <a:prstGeom prst="rect">
            <a:avLst/>
          </a:prstGeom>
          <a:noFill/>
        </p:spPr>
        <p:txBody>
          <a:bodyPr>
            <a:spAutoFit/>
          </a:bodyPr>
          <a:lstStyle/>
          <a:p>
            <a:pPr eaLnBrk="1" fontAlgn="auto" hangingPunct="1">
              <a:spcBef>
                <a:spcPts val="0"/>
              </a:spcBef>
              <a:spcAft>
                <a:spcPts val="0"/>
              </a:spcAft>
              <a:defRPr/>
            </a:pPr>
            <a:r>
              <a:rPr lang="en-US" sz="3600" b="1" dirty="0">
                <a:ln w="19050">
                  <a:solidFill>
                    <a:schemeClr val="bg1"/>
                  </a:solidFill>
                </a:ln>
                <a:solidFill>
                  <a:srgbClr val="FF0000"/>
                </a:solidFill>
                <a:latin typeface="+mn-lt"/>
              </a:rPr>
              <a:t>   </a:t>
            </a:r>
            <a:r>
              <a:rPr lang="en-US" sz="3600" b="1" dirty="0">
                <a:ln w="9525">
                  <a:solidFill>
                    <a:schemeClr val="bg1"/>
                  </a:solidFill>
                </a:ln>
                <a:solidFill>
                  <a:srgbClr val="FF0000"/>
                </a:solidFill>
                <a:latin typeface="+mn-lt"/>
              </a:rPr>
              <a:t>UNIVERSE’S FINE TUNING =DESIGN</a:t>
            </a:r>
          </a:p>
          <a:p>
            <a:pPr eaLnBrk="1" fontAlgn="auto" hangingPunct="1">
              <a:spcBef>
                <a:spcPts val="0"/>
              </a:spcBef>
              <a:spcAft>
                <a:spcPts val="0"/>
              </a:spcAft>
              <a:defRPr/>
            </a:pPr>
            <a:endParaRPr lang="en-US" sz="2000" b="1" u="sng" dirty="0">
              <a:ln w="19050">
                <a:solidFill>
                  <a:schemeClr val="bg1"/>
                </a:solidFill>
              </a:ln>
              <a:solidFill>
                <a:srgbClr val="FFFF00"/>
              </a:solidFill>
              <a:latin typeface="+mn-lt"/>
            </a:endParaRPr>
          </a:p>
          <a:p>
            <a:pPr eaLnBrk="1" fontAlgn="auto" hangingPunct="1">
              <a:spcBef>
                <a:spcPts val="0"/>
              </a:spcBef>
              <a:spcAft>
                <a:spcPts val="0"/>
              </a:spcAft>
              <a:defRPr/>
            </a:pPr>
            <a:r>
              <a:rPr lang="en-US" sz="4000" b="1" dirty="0">
                <a:ln w="19050">
                  <a:solidFill>
                    <a:schemeClr val="bg1"/>
                  </a:solidFill>
                </a:ln>
                <a:solidFill>
                  <a:srgbClr val="FFFF00"/>
                </a:solidFill>
              </a:rPr>
              <a:t>   </a:t>
            </a:r>
            <a:r>
              <a:rPr lang="en-US" sz="4000" b="1" u="sng" dirty="0">
                <a:ln w="19050">
                  <a:solidFill>
                    <a:schemeClr val="bg1"/>
                  </a:solidFill>
                </a:ln>
                <a:solidFill>
                  <a:srgbClr val="FFFF00"/>
                </a:solidFill>
              </a:rPr>
              <a:t>Expansion Rate of Universe:</a:t>
            </a:r>
          </a:p>
          <a:p>
            <a:pPr eaLnBrk="1" fontAlgn="auto" hangingPunct="1">
              <a:spcBef>
                <a:spcPts val="0"/>
              </a:spcBef>
              <a:spcAft>
                <a:spcPts val="0"/>
              </a:spcAft>
              <a:defRPr/>
            </a:pPr>
            <a:endParaRPr lang="en-US" sz="2400" b="1" u="sng" dirty="0">
              <a:ln w="19050">
                <a:solidFill>
                  <a:schemeClr val="bg1"/>
                </a:solidFill>
              </a:ln>
              <a:solidFill>
                <a:srgbClr val="FFFF00"/>
              </a:solidFill>
            </a:endParaRPr>
          </a:p>
          <a:p>
            <a:pPr lvl="1" eaLnBrk="1" fontAlgn="auto" hangingPunct="1">
              <a:spcBef>
                <a:spcPts val="0"/>
              </a:spcBef>
              <a:spcAft>
                <a:spcPts val="0"/>
              </a:spcAft>
              <a:buFont typeface="Wingdings" pitchFamily="2" charset="2"/>
              <a:buChar char="§"/>
              <a:defRPr/>
            </a:pPr>
            <a:r>
              <a:rPr lang="en-US" sz="4000" b="1" dirty="0">
                <a:ln w="19050">
                  <a:solidFill>
                    <a:schemeClr val="bg1"/>
                  </a:solidFill>
                </a:ln>
                <a:solidFill>
                  <a:srgbClr val="FFFF00"/>
                </a:solidFill>
              </a:rPr>
              <a:t>During the first fraction of a second after creation  if the expansion rate of the universe were off by more than only 1 in 10⁵⁷ there would be no planet capable of life anywhere in the entire universe!</a:t>
            </a:r>
          </a:p>
          <a:p>
            <a:pPr lvl="1" eaLnBrk="1" fontAlgn="auto" hangingPunct="1">
              <a:spcBef>
                <a:spcPts val="0"/>
              </a:spcBef>
              <a:spcAft>
                <a:spcPts val="0"/>
              </a:spcAft>
              <a:buFont typeface="Wingdings" pitchFamily="2" charset="2"/>
              <a:buChar char="§"/>
              <a:defRPr/>
            </a:pPr>
            <a:endParaRPr lang="en-US" sz="4000" b="1" dirty="0">
              <a:ln w="19050">
                <a:solidFill>
                  <a:schemeClr val="bg1"/>
                </a:solidFill>
              </a:ln>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UBBLE ULTRA DEEP FIELD  Credit  NASA, ESA, S. Beckwith  of STScI and the HUDF Tea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113" y="-180975"/>
            <a:ext cx="9437688" cy="726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 y="179249"/>
            <a:ext cx="9448800" cy="3539430"/>
          </a:xfrm>
          <a:prstGeom prst="rect">
            <a:avLst/>
          </a:prstGeom>
          <a:noFill/>
        </p:spPr>
        <p:txBody>
          <a:bodyPr>
            <a:spAutoFit/>
          </a:bodyPr>
          <a:lstStyle/>
          <a:p>
            <a:pPr eaLnBrk="1" fontAlgn="auto" hangingPunct="1">
              <a:spcBef>
                <a:spcPts val="0"/>
              </a:spcBef>
              <a:spcAft>
                <a:spcPts val="0"/>
              </a:spcAft>
              <a:defRPr/>
            </a:pPr>
            <a:r>
              <a:rPr lang="en-US" sz="3600" b="1" dirty="0">
                <a:ln w="19050">
                  <a:solidFill>
                    <a:schemeClr val="bg1"/>
                  </a:solidFill>
                </a:ln>
                <a:solidFill>
                  <a:srgbClr val="FF0000"/>
                </a:solidFill>
                <a:latin typeface="+mn-lt"/>
              </a:rPr>
              <a:t>   </a:t>
            </a:r>
            <a:r>
              <a:rPr lang="en-US" sz="3600" b="1" dirty="0">
                <a:ln w="9525">
                  <a:solidFill>
                    <a:schemeClr val="bg1"/>
                  </a:solidFill>
                </a:ln>
                <a:solidFill>
                  <a:srgbClr val="FF0000"/>
                </a:solidFill>
                <a:latin typeface="+mn-lt"/>
              </a:rPr>
              <a:t>UNIVERSE’S FINE TUNING =DESIGN</a:t>
            </a:r>
          </a:p>
          <a:p>
            <a:pPr eaLnBrk="1" fontAlgn="auto" hangingPunct="1">
              <a:spcBef>
                <a:spcPts val="0"/>
              </a:spcBef>
              <a:spcAft>
                <a:spcPts val="0"/>
              </a:spcAft>
              <a:defRPr/>
            </a:pPr>
            <a:endParaRPr lang="en-US" sz="2800" b="1" u="sng" dirty="0">
              <a:ln w="19050">
                <a:solidFill>
                  <a:schemeClr val="bg1"/>
                </a:solidFill>
              </a:ln>
              <a:solidFill>
                <a:srgbClr val="FFFF00"/>
              </a:solidFill>
              <a:latin typeface="+mn-lt"/>
            </a:endParaRPr>
          </a:p>
          <a:p>
            <a:pPr lvl="1" eaLnBrk="1" fontAlgn="auto" hangingPunct="1">
              <a:spcBef>
                <a:spcPts val="0"/>
              </a:spcBef>
              <a:spcAft>
                <a:spcPts val="0"/>
              </a:spcAft>
              <a:buFont typeface="Wingdings" pitchFamily="2" charset="2"/>
              <a:buChar char="§"/>
              <a:defRPr/>
            </a:pPr>
            <a:r>
              <a:rPr lang="en-US" sz="4000" b="1" dirty="0">
                <a:ln w="19050">
                  <a:solidFill>
                    <a:schemeClr val="bg1"/>
                  </a:solidFill>
                </a:ln>
                <a:solidFill>
                  <a:srgbClr val="FFFF00"/>
                </a:solidFill>
              </a:rPr>
              <a:t>Any faster of a rate would result in </a:t>
            </a:r>
          </a:p>
          <a:p>
            <a:pPr lvl="1" eaLnBrk="1" fontAlgn="auto" hangingPunct="1">
              <a:spcBef>
                <a:spcPts val="0"/>
              </a:spcBef>
              <a:spcAft>
                <a:spcPts val="0"/>
              </a:spcAft>
              <a:defRPr/>
            </a:pPr>
            <a:r>
              <a:rPr lang="en-US" sz="4000" b="1" dirty="0">
                <a:ln w="19050">
                  <a:solidFill>
                    <a:schemeClr val="bg1"/>
                  </a:solidFill>
                </a:ln>
                <a:solidFill>
                  <a:srgbClr val="FFFF00"/>
                </a:solidFill>
              </a:rPr>
              <a:t>  only light elements (hydrogen, etc.), </a:t>
            </a:r>
          </a:p>
          <a:p>
            <a:pPr lvl="1" eaLnBrk="1" fontAlgn="auto" hangingPunct="1">
              <a:spcBef>
                <a:spcPts val="0"/>
              </a:spcBef>
              <a:spcAft>
                <a:spcPts val="0"/>
              </a:spcAft>
              <a:defRPr/>
            </a:pPr>
            <a:r>
              <a:rPr lang="en-US" sz="4000" b="1" dirty="0">
                <a:ln w="19050">
                  <a:solidFill>
                    <a:schemeClr val="bg1"/>
                  </a:solidFill>
                </a:ln>
                <a:solidFill>
                  <a:srgbClr val="FFFF00"/>
                </a:solidFill>
              </a:rPr>
              <a:t>  &amp; any slower there would be too </a:t>
            </a:r>
          </a:p>
          <a:p>
            <a:pPr lvl="1" eaLnBrk="1" fontAlgn="auto" hangingPunct="1">
              <a:spcBef>
                <a:spcPts val="0"/>
              </a:spcBef>
              <a:spcAft>
                <a:spcPts val="0"/>
              </a:spcAft>
              <a:defRPr/>
            </a:pPr>
            <a:r>
              <a:rPr lang="en-US" sz="4000" b="1" dirty="0">
                <a:ln w="19050">
                  <a:solidFill>
                    <a:schemeClr val="bg1"/>
                  </a:solidFill>
                </a:ln>
                <a:solidFill>
                  <a:srgbClr val="FFFF00"/>
                </a:solidFill>
              </a:rPr>
              <a:t>   many heavy elements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rge Magellanic Cloud in Infrared    Cr-NASA, JPL-Caltech, M.Meixner (STScI) &amp; SAGE Legacy Tea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25" y="-34925"/>
            <a:ext cx="9264650"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7200" y="609600"/>
            <a:ext cx="8229600" cy="5632311"/>
          </a:xfrm>
          <a:prstGeom prst="rect">
            <a:avLst/>
          </a:prstGeom>
          <a:noFill/>
        </p:spPr>
        <p:txBody>
          <a:bodyPr>
            <a:spAutoFit/>
          </a:bodyPr>
          <a:lstStyle/>
          <a:p>
            <a:pPr eaLnBrk="1" fontAlgn="auto" hangingPunct="1">
              <a:spcBef>
                <a:spcPts val="0"/>
              </a:spcBef>
              <a:spcAft>
                <a:spcPts val="0"/>
              </a:spcAft>
              <a:defRPr/>
            </a:pPr>
            <a:r>
              <a:rPr lang="en-US" sz="4000" b="1" dirty="0">
                <a:ln w="9525">
                  <a:solidFill>
                    <a:schemeClr val="bg1"/>
                  </a:solidFill>
                </a:ln>
                <a:solidFill>
                  <a:srgbClr val="FF0000"/>
                </a:solidFill>
                <a:effectLst>
                  <a:outerShdw blurRad="50800" dist="38100" dir="2700000" algn="tl" rotWithShape="0">
                    <a:prstClr val="black">
                      <a:alpha val="40000"/>
                    </a:prstClr>
                  </a:outerShdw>
                </a:effectLst>
                <a:latin typeface="+mn-lt"/>
              </a:rPr>
              <a:t>1 out 10⁵⁷ is like saying that:</a:t>
            </a:r>
          </a:p>
          <a:p>
            <a:pPr marL="685800" lvl="1" indent="-228600" eaLnBrk="1" fontAlgn="auto" hangingPunct="1">
              <a:spcBef>
                <a:spcPts val="0"/>
              </a:spcBef>
              <a:spcAft>
                <a:spcPts val="0"/>
              </a:spcAft>
              <a:buFont typeface="Wingdings" pitchFamily="2" charset="2"/>
              <a:buChar char="§"/>
              <a:defRPr/>
            </a:pPr>
            <a:r>
              <a:rPr lang="en-US" sz="4000" b="1" dirty="0">
                <a:ln w="19050">
                  <a:solidFill>
                    <a:schemeClr val="bg1"/>
                  </a:solidFill>
                </a:ln>
                <a:effectLst>
                  <a:outerShdw blurRad="50800" dist="38100" dir="2700000" algn="tl" rotWithShape="0">
                    <a:prstClr val="black">
                      <a:alpha val="40000"/>
                    </a:prstClr>
                  </a:outerShdw>
                </a:effectLst>
              </a:rPr>
              <a:t>Take all the grains of sand on all the beaches on earth (10²³) and multiply that by one trillion, by one trillion, by 10 billion times!!!</a:t>
            </a:r>
          </a:p>
          <a:p>
            <a:pPr marL="685800" lvl="1" indent="-228600" eaLnBrk="1" fontAlgn="auto" hangingPunct="1">
              <a:spcBef>
                <a:spcPts val="0"/>
              </a:spcBef>
              <a:spcAft>
                <a:spcPts val="0"/>
              </a:spcAft>
              <a:buFont typeface="Wingdings" pitchFamily="2" charset="2"/>
              <a:buChar char="§"/>
              <a:defRPr/>
            </a:pPr>
            <a:endParaRPr lang="en-US" sz="4000" b="1" dirty="0">
              <a:ln w="19050">
                <a:solidFill>
                  <a:schemeClr val="bg1"/>
                </a:solidFill>
              </a:ln>
              <a:effectLst>
                <a:outerShdw blurRad="50800" dist="38100" dir="2700000" algn="tl" rotWithShape="0">
                  <a:prstClr val="black">
                    <a:alpha val="40000"/>
                  </a:prstClr>
                </a:outerShdw>
              </a:effectLst>
            </a:endParaRPr>
          </a:p>
          <a:p>
            <a:pPr marL="685800" lvl="1" indent="-228600" eaLnBrk="1" fontAlgn="auto" hangingPunct="1">
              <a:spcBef>
                <a:spcPts val="0"/>
              </a:spcBef>
              <a:spcAft>
                <a:spcPts val="0"/>
              </a:spcAft>
              <a:buFont typeface="Wingdings" pitchFamily="2" charset="2"/>
              <a:buChar char="§"/>
              <a:defRPr/>
            </a:pPr>
            <a:r>
              <a:rPr lang="en-US" sz="4000" b="1" dirty="0">
                <a:ln w="19050">
                  <a:solidFill>
                    <a:schemeClr val="bg1"/>
                  </a:solidFill>
                </a:ln>
                <a:effectLst>
                  <a:outerShdw blurRad="50800" dist="38100" dir="2700000" algn="tl" rotWithShape="0">
                    <a:prstClr val="black">
                      <a:alpha val="40000"/>
                    </a:prstClr>
                  </a:outerShdw>
                </a:effectLst>
              </a:rPr>
              <a:t>Mark one of the grains of sand, mix it all up…</a:t>
            </a:r>
            <a:endParaRPr lang="en-US" sz="2000" b="1" dirty="0">
              <a:effectLst>
                <a:outerShdw blurRad="50800" dist="38100" dir="2700000" algn="tl" rotWithShape="0">
                  <a:prstClr val="black">
                    <a:alpha val="40000"/>
                  </a:prstClr>
                </a:outerShdw>
              </a:effectLst>
            </a:endParaRPr>
          </a:p>
          <a:p>
            <a:pPr lvl="1" eaLnBrk="1" fontAlgn="auto" hangingPunct="1">
              <a:spcBef>
                <a:spcPts val="0"/>
              </a:spcBef>
              <a:spcAft>
                <a:spcPts val="0"/>
              </a:spcAft>
              <a:buFont typeface="Wingdings" pitchFamily="2" charset="2"/>
              <a:buChar char="§"/>
              <a:defRPr/>
            </a:pPr>
            <a:endParaRPr lang="en-US" sz="4000" b="1" dirty="0">
              <a:ln w="19050">
                <a:solidFill>
                  <a:schemeClr val="bg1"/>
                </a:solidFill>
              </a:ln>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arlight effect on cloud of gas &amp; dirt   Cr-Hubble Heritage Team, George H. Herbig &amp; theodore Simon (IFA, U. Hawaii),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300" y="0"/>
            <a:ext cx="9385300" cy="702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TextBox 5"/>
          <p:cNvSpPr txBox="1">
            <a:spLocks noChangeArrowheads="1"/>
          </p:cNvSpPr>
          <p:nvPr/>
        </p:nvSpPr>
        <p:spPr bwMode="auto">
          <a:xfrm>
            <a:off x="304800" y="5943600"/>
            <a:ext cx="883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STARLIGHT EFFECT ON CLOUD OF GAS &amp; DIRT:  Cr-Hubble Heritage Team, George Herbig &amp; Theodore Simon, UFA (U. of Hawaii), NASA</a:t>
            </a:r>
          </a:p>
        </p:txBody>
      </p:sp>
      <p:sp>
        <p:nvSpPr>
          <p:cNvPr id="7" name="TextBox 6"/>
          <p:cNvSpPr txBox="1"/>
          <p:nvPr/>
        </p:nvSpPr>
        <p:spPr>
          <a:xfrm>
            <a:off x="0" y="838200"/>
            <a:ext cx="8763000" cy="3170099"/>
          </a:xfrm>
          <a:prstGeom prst="rect">
            <a:avLst/>
          </a:prstGeom>
          <a:noFill/>
        </p:spPr>
        <p:txBody>
          <a:bodyPr>
            <a:spAutoFit/>
          </a:bodyPr>
          <a:lstStyle/>
          <a:p>
            <a:pPr algn="ctr" eaLnBrk="1" fontAlgn="auto" hangingPunct="1">
              <a:spcBef>
                <a:spcPts val="0"/>
              </a:spcBef>
              <a:spcAft>
                <a:spcPts val="0"/>
              </a:spcAft>
              <a:defRPr/>
            </a:pPr>
            <a:endParaRPr lang="en-US" sz="4000" b="1" dirty="0">
              <a:ln w="6350">
                <a:solidFill>
                  <a:schemeClr val="bg1"/>
                </a:solidFill>
              </a:ln>
              <a:solidFill>
                <a:srgbClr val="FF0000"/>
              </a:solidFill>
              <a:effectLst>
                <a:outerShdw blurRad="50800" dist="38100" dir="2700000" algn="tl" rotWithShape="0">
                  <a:prstClr val="black">
                    <a:alpha val="40000"/>
                  </a:prstClr>
                </a:outerShdw>
              </a:effectLst>
              <a:latin typeface="+mn-lt"/>
            </a:endParaRPr>
          </a:p>
          <a:p>
            <a:pPr marL="0" lvl="1" algn="ctr"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rPr>
              <a:t>Then dive down, blindfolded, and on the first try get the </a:t>
            </a:r>
          </a:p>
          <a:p>
            <a:pPr marL="0" lvl="1" algn="ctr"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rPr>
              <a:t>right grain of sand!!!</a:t>
            </a:r>
          </a:p>
          <a:p>
            <a:pPr algn="ctr" eaLnBrk="1" fontAlgn="auto" hangingPunct="1">
              <a:spcBef>
                <a:spcPts val="0"/>
              </a:spcBef>
              <a:spcAft>
                <a:spcPts val="0"/>
              </a:spcAft>
              <a:defRPr/>
            </a:pPr>
            <a:endParaRPr lang="en-US" sz="4000" b="1" dirty="0">
              <a:ln w="6350">
                <a:solidFill>
                  <a:schemeClr val="bg1"/>
                </a:solidFill>
              </a:ln>
              <a:solidFill>
                <a:srgbClr val="FF0000"/>
              </a:solidFill>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from="(-#ppt_w/2)" to="(#ppt_x)" calcmode="lin" valueType="num">
                                      <p:cBhvr>
                                        <p:cTn id="12" dur="600" fill="hold">
                                          <p:stCondLst>
                                            <p:cond delay="0"/>
                                          </p:stCondLst>
                                        </p:cTn>
                                        <p:tgtEl>
                                          <p:spTgt spid="7"/>
                                        </p:tgtEl>
                                        <p:attrNameLst>
                                          <p:attrName>ppt_x</p:attrName>
                                        </p:attrNameLst>
                                      </p:cBhvr>
                                    </p:anim>
                                    <p:anim from="0" to="-1.0" calcmode="lin" valueType="num">
                                      <p:cBhvr>
                                        <p:cTn id="13" dur="200" decel="50000" autoRev="1" fill="hold">
                                          <p:stCondLst>
                                            <p:cond delay="600"/>
                                          </p:stCondLst>
                                        </p:cTn>
                                        <p:tgtEl>
                                          <p:spTgt spid="7"/>
                                        </p:tgtEl>
                                        <p:attrNameLst>
                                          <p:attrName>xshear</p:attrName>
                                        </p:attrNameLst>
                                      </p:cBhvr>
                                    </p:anim>
                                    <p:animScale>
                                      <p:cBhvr>
                                        <p:cTn id="14" dur="200" decel="100000" autoRev="1" fill="hold">
                                          <p:stCondLst>
                                            <p:cond delay="600"/>
                                          </p:stCondLst>
                                        </p:cTn>
                                        <p:tgtEl>
                                          <p:spTgt spid="7"/>
                                        </p:tgtEl>
                                      </p:cBhvr>
                                      <p:from x="100000" y="100000"/>
                                      <p:to x="80000" y="100000"/>
                                    </p:animScale>
                                    <p:anim by="(#ppt_h/3+#ppt_w*0.1)" calcmode="lin" valueType="num">
                                      <p:cBhvr additive="sum">
                                        <p:cTn id="15"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arlight effect on cloud of gas &amp; dirt   Cr-Hubble Heritage Team, George H. Herbig &amp; theodore Simon (IFA, U. Hawaii),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300" y="0"/>
            <a:ext cx="9385300" cy="702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2400" y="-60385"/>
            <a:ext cx="9210136" cy="4678204"/>
          </a:xfrm>
          <a:prstGeom prst="rect">
            <a:avLst/>
          </a:prstGeom>
        </p:spPr>
        <p:txBody>
          <a:bodyPr>
            <a:spAutoFit/>
          </a:bodyPr>
          <a:lstStyle/>
          <a:p>
            <a:pPr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latin typeface="+mn-lt"/>
              </a:rPr>
              <a:t>   ONE MORE EXAMPLE….</a:t>
            </a:r>
          </a:p>
          <a:p>
            <a:pPr eaLnBrk="1" fontAlgn="auto" hangingPunct="1">
              <a:spcBef>
                <a:spcPts val="0"/>
              </a:spcBef>
              <a:spcAft>
                <a:spcPts val="0"/>
              </a:spcAft>
              <a:defRPr/>
            </a:pPr>
            <a:endParaRPr lang="en-US" sz="1600" b="1" dirty="0">
              <a:ln w="6350">
                <a:solidFill>
                  <a:schemeClr val="bg1"/>
                </a:solidFill>
              </a:ln>
              <a:effectLst>
                <a:outerShdw blurRad="50800" dist="38100" dir="2700000" algn="tl" rotWithShape="0">
                  <a:prstClr val="black">
                    <a:alpha val="40000"/>
                  </a:prstClr>
                </a:outerShdw>
              </a:effectLst>
              <a:latin typeface="+mn-lt"/>
            </a:endParaRPr>
          </a:p>
          <a:p>
            <a:pPr eaLnBrk="1" fontAlgn="auto" hangingPunct="1">
              <a:spcBef>
                <a:spcPts val="0"/>
              </a:spcBef>
              <a:spcAft>
                <a:spcPts val="0"/>
              </a:spcAft>
              <a:defRPr/>
            </a:pPr>
            <a:r>
              <a:rPr lang="en-US" sz="4000" b="1" dirty="0">
                <a:ln w="6350">
                  <a:solidFill>
                    <a:schemeClr val="bg1"/>
                  </a:solidFill>
                </a:ln>
                <a:solidFill>
                  <a:srgbClr val="FF0000"/>
                </a:solidFill>
                <a:effectLst>
                  <a:outerShdw blurRad="50800" dist="38100" dir="2700000" algn="tl" rotWithShape="0">
                    <a:prstClr val="black">
                      <a:alpha val="40000"/>
                    </a:prstClr>
                  </a:outerShdw>
                </a:effectLst>
                <a:latin typeface="+mn-lt"/>
              </a:rPr>
              <a:t>   </a:t>
            </a:r>
            <a:r>
              <a:rPr lang="en-US" sz="4000" b="1" u="sng" dirty="0">
                <a:ln w="6350">
                  <a:solidFill>
                    <a:schemeClr val="bg1"/>
                  </a:solidFill>
                </a:ln>
                <a:solidFill>
                  <a:srgbClr val="FF0000"/>
                </a:solidFill>
                <a:effectLst>
                  <a:outerShdw blurRad="50800" dist="38100" dir="2700000" algn="tl" rotWithShape="0">
                    <a:prstClr val="black">
                      <a:alpha val="40000"/>
                    </a:prstClr>
                  </a:outerShdw>
                </a:effectLst>
                <a:latin typeface="+mn-lt"/>
              </a:rPr>
              <a:t>1 out 10⁵⁷ is like saying</a:t>
            </a:r>
            <a:r>
              <a:rPr lang="en-US" sz="4000" b="1" dirty="0">
                <a:ln w="6350">
                  <a:solidFill>
                    <a:schemeClr val="bg1"/>
                  </a:solidFill>
                </a:ln>
                <a:solidFill>
                  <a:srgbClr val="FF0000"/>
                </a:solidFill>
                <a:effectLst>
                  <a:outerShdw blurRad="50800" dist="38100" dir="2700000" algn="tl" rotWithShape="0">
                    <a:prstClr val="black">
                      <a:alpha val="40000"/>
                    </a:prstClr>
                  </a:outerShdw>
                </a:effectLst>
                <a:latin typeface="+mn-lt"/>
              </a:rPr>
              <a:t>:</a:t>
            </a:r>
          </a:p>
          <a:p>
            <a:pPr eaLnBrk="1" fontAlgn="auto" hangingPunct="1">
              <a:spcBef>
                <a:spcPts val="0"/>
              </a:spcBef>
              <a:spcAft>
                <a:spcPts val="0"/>
              </a:spcAft>
              <a:defRPr/>
            </a:pPr>
            <a:endParaRPr lang="en-US" sz="2400" b="1" dirty="0">
              <a:ln w="6350">
                <a:solidFill>
                  <a:schemeClr val="bg1"/>
                </a:solidFill>
              </a:ln>
              <a:solidFill>
                <a:srgbClr val="FF0000"/>
              </a:solidFill>
              <a:effectLst>
                <a:outerShdw blurRad="50800" dist="38100" dir="2700000" algn="tl" rotWithShape="0">
                  <a:prstClr val="black">
                    <a:alpha val="40000"/>
                  </a:prstClr>
                </a:outerShdw>
              </a:effectLst>
              <a:latin typeface="+mn-lt"/>
            </a:endParaRPr>
          </a:p>
          <a:p>
            <a:pPr lvl="1" eaLnBrk="1" fontAlgn="auto" hangingPunct="1">
              <a:spcBef>
                <a:spcPts val="0"/>
              </a:spcBef>
              <a:spcAft>
                <a:spcPts val="0"/>
              </a:spcAft>
              <a:buFont typeface="Wingdings" pitchFamily="2" charset="2"/>
              <a:buChar char="§"/>
              <a:defRPr/>
            </a:pPr>
            <a:r>
              <a:rPr lang="en-US" sz="4000" b="1" dirty="0">
                <a:ln w="6350">
                  <a:solidFill>
                    <a:schemeClr val="bg1"/>
                  </a:solidFill>
                </a:ln>
                <a:effectLst>
                  <a:outerShdw blurRad="50800" dist="38100" dir="2700000" algn="tl" rotWithShape="0">
                    <a:prstClr val="black">
                      <a:alpha val="40000"/>
                    </a:prstClr>
                  </a:outerShdw>
                </a:effectLst>
              </a:rPr>
              <a:t>Get in a car and drive 1,000,000,000,</a:t>
            </a:r>
          </a:p>
          <a:p>
            <a:pPr lvl="1"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rPr>
              <a:t>   000,000,000,000,000,000,000,000,</a:t>
            </a:r>
          </a:p>
          <a:p>
            <a:pPr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rPr>
              <a:t>       000,000,000,000,000,000,000,000</a:t>
            </a:r>
          </a:p>
          <a:p>
            <a:pPr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rPr>
              <a:t>       MPH</a:t>
            </a:r>
          </a:p>
          <a:p>
            <a:pPr eaLnBrk="1" fontAlgn="auto" hangingPunct="1">
              <a:spcBef>
                <a:spcPts val="0"/>
              </a:spcBef>
              <a:spcAft>
                <a:spcPts val="0"/>
              </a:spcAft>
              <a:defRPr/>
            </a:pPr>
            <a:endParaRPr lang="en-US" b="1" dirty="0">
              <a:ln w="6350">
                <a:solidFill>
                  <a:schemeClr val="bg1"/>
                </a:solidFill>
              </a:ln>
              <a:effectLst>
                <a:outerShdw blurRad="50800" dist="38100" dir="2700000" algn="tl" rotWithShape="0">
                  <a:prstClr val="black">
                    <a:alpha val="40000"/>
                  </a:prstClr>
                </a:outerShdw>
              </a:effectLst>
            </a:endParaRPr>
          </a:p>
        </p:txBody>
      </p:sp>
      <p:sp>
        <p:nvSpPr>
          <p:cNvPr id="89092" name="TextBox 7"/>
          <p:cNvSpPr txBox="1">
            <a:spLocks noChangeArrowheads="1"/>
          </p:cNvSpPr>
          <p:nvPr/>
        </p:nvSpPr>
        <p:spPr bwMode="auto">
          <a:xfrm>
            <a:off x="304800" y="6019800"/>
            <a:ext cx="883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STARLIGHT EFFECT ON CLOUD OF GAS &amp; DIRT:  Cr-Hubble Heritage Team, George Herbig &amp; Theodore Simon, UFA (U. of Hawaii), NASA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3"/>
                                        </p:tgtEl>
                                        <p:attrNameLst>
                                          <p:attrName>style.opacity</p:attrName>
                                        </p:attrNameLst>
                                      </p:cBhvr>
                                      <p:to>
                                        <p:strVal val="0.5"/>
                                      </p:to>
                                    </p:set>
                                    <p:animEffect filter="image" prLst="opacity: 0.5">
                                      <p:cBhvr rctx="IE">
                                        <p:cTn id="7" dur="indefinite"/>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arlight effect on cloud of gas &amp; dirt   Cr-Hubble Heritage Team, George H. Herbig &amp; theodore Simon (IFA, U. Hawaii),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300" y="0"/>
            <a:ext cx="9385300" cy="702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2400" y="457199"/>
            <a:ext cx="9210136" cy="4031873"/>
          </a:xfrm>
          <a:prstGeom prst="rect">
            <a:avLst/>
          </a:prstGeom>
        </p:spPr>
        <p:txBody>
          <a:bodyPr>
            <a:spAutoFit/>
          </a:bodyPr>
          <a:lstStyle/>
          <a:p>
            <a:pPr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latin typeface="+mn-lt"/>
              </a:rPr>
              <a:t>   </a:t>
            </a:r>
          </a:p>
          <a:p>
            <a:pPr eaLnBrk="1" fontAlgn="auto" hangingPunct="1">
              <a:spcBef>
                <a:spcPts val="0"/>
              </a:spcBef>
              <a:spcAft>
                <a:spcPts val="0"/>
              </a:spcAft>
              <a:defRPr/>
            </a:pPr>
            <a:endParaRPr lang="en-US" sz="1600" b="1" dirty="0">
              <a:ln w="6350">
                <a:solidFill>
                  <a:schemeClr val="bg1"/>
                </a:solidFill>
              </a:ln>
              <a:effectLst>
                <a:outerShdw blurRad="50800" dist="38100" dir="2700000" algn="tl" rotWithShape="0">
                  <a:prstClr val="black">
                    <a:alpha val="40000"/>
                  </a:prstClr>
                </a:outerShdw>
              </a:effectLst>
              <a:latin typeface="+mn-lt"/>
            </a:endParaRPr>
          </a:p>
          <a:p>
            <a:pPr algn="ctr" eaLnBrk="1" fontAlgn="auto" hangingPunct="1">
              <a:spcBef>
                <a:spcPts val="0"/>
              </a:spcBef>
              <a:spcAft>
                <a:spcPts val="0"/>
              </a:spcAft>
              <a:defRPr/>
            </a:pPr>
            <a:r>
              <a:rPr lang="en-US" sz="4000" b="1" dirty="0">
                <a:ln w="6350">
                  <a:solidFill>
                    <a:schemeClr val="bg1"/>
                  </a:solidFill>
                </a:ln>
                <a:solidFill>
                  <a:srgbClr val="FF0000"/>
                </a:solidFill>
                <a:effectLst>
                  <a:outerShdw blurRad="50800" dist="38100" dir="2700000" algn="tl" rotWithShape="0">
                    <a:prstClr val="black">
                      <a:alpha val="40000"/>
                    </a:prstClr>
                  </a:outerShdw>
                </a:effectLst>
                <a:latin typeface="+mn-lt"/>
              </a:rPr>
              <a:t>   </a:t>
            </a:r>
            <a:r>
              <a:rPr lang="en-US" sz="4000" b="1" dirty="0">
                <a:ln w="6350">
                  <a:solidFill>
                    <a:schemeClr val="bg1"/>
                  </a:solidFill>
                </a:ln>
                <a:effectLst>
                  <a:outerShdw blurRad="50800" dist="38100" dir="2700000" algn="tl" rotWithShape="0">
                    <a:prstClr val="black">
                      <a:alpha val="40000"/>
                    </a:prstClr>
                  </a:outerShdw>
                </a:effectLst>
              </a:rPr>
              <a:t>That is 1,000,000,000,000,000,000,</a:t>
            </a:r>
          </a:p>
          <a:p>
            <a:pPr lvl="1" algn="ctr"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rPr>
              <a:t>000,000,000,000,000,000,000,000,</a:t>
            </a:r>
          </a:p>
          <a:p>
            <a:pPr lvl="1" algn="ctr"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rPr>
              <a:t>000,000 times </a:t>
            </a:r>
          </a:p>
          <a:p>
            <a:pPr lvl="1" algn="ctr"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rPr>
              <a:t>around the earth </a:t>
            </a:r>
          </a:p>
          <a:p>
            <a:pPr lvl="1" algn="ctr" eaLnBrk="1" fontAlgn="auto" hangingPunct="1">
              <a:spcBef>
                <a:spcPts val="0"/>
              </a:spcBef>
              <a:spcAft>
                <a:spcPts val="0"/>
              </a:spcAft>
              <a:defRPr/>
            </a:pPr>
            <a:r>
              <a:rPr lang="en-US" sz="4000" b="1" i="1" u="sng" dirty="0">
                <a:ln w="6350">
                  <a:solidFill>
                    <a:schemeClr val="bg1"/>
                  </a:solidFill>
                </a:ln>
                <a:solidFill>
                  <a:srgbClr val="FFFF00"/>
                </a:solidFill>
                <a:effectLst>
                  <a:outerShdw blurRad="50800" dist="38100" dir="2700000" algn="tl" rotWithShape="0">
                    <a:prstClr val="black">
                      <a:alpha val="40000"/>
                    </a:prstClr>
                  </a:outerShdw>
                </a:effectLst>
              </a:rPr>
              <a:t>per  sec.</a:t>
            </a:r>
            <a:endParaRPr lang="en-US" sz="1600" b="1" dirty="0">
              <a:ln w="6350">
                <a:solidFill>
                  <a:schemeClr val="bg1"/>
                </a:solidFill>
              </a:ln>
              <a:effectLst>
                <a:outerShdw blurRad="50800" dist="38100" dir="2700000" algn="tl" rotWithShape="0">
                  <a:prstClr val="black">
                    <a:alpha val="40000"/>
                  </a:prstClr>
                </a:outerShdw>
              </a:effectLst>
            </a:endParaRPr>
          </a:p>
        </p:txBody>
      </p:sp>
      <p:sp>
        <p:nvSpPr>
          <p:cNvPr id="90116" name="TextBox 7"/>
          <p:cNvSpPr txBox="1">
            <a:spLocks noChangeArrowheads="1"/>
          </p:cNvSpPr>
          <p:nvPr/>
        </p:nvSpPr>
        <p:spPr bwMode="auto">
          <a:xfrm>
            <a:off x="304800" y="5867400"/>
            <a:ext cx="883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STARLIGHT EFFECT ON CLOUD OF GAS &amp; DIRT:  Cr-Hubble Heritage Team, George Herbig &amp; Theodore Simon, UFA (U. of Hawaii), NASA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3"/>
                                        </p:tgtEl>
                                        <p:attrNameLst>
                                          <p:attrName>style.opacity</p:attrName>
                                        </p:attrNameLst>
                                      </p:cBhvr>
                                      <p:to>
                                        <p:strVal val="0.5"/>
                                      </p:to>
                                    </p:set>
                                    <p:animEffect filter="image" prLst="opacity: 0.5">
                                      <p:cBhvr rctx="IE">
                                        <p:cTn id="7" dur="indefinite"/>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arlight effect on cloud of gas &amp; dirt   Cr-Hubble Heritage Team, George H. Herbig &amp; theodore Simon (IFA, U. Hawaii), 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300" y="0"/>
            <a:ext cx="9385300" cy="702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457200"/>
            <a:ext cx="8382000" cy="2185214"/>
          </a:xfrm>
          <a:prstGeom prst="rect">
            <a:avLst/>
          </a:prstGeom>
        </p:spPr>
        <p:txBody>
          <a:bodyPr>
            <a:spAutoFit/>
          </a:bodyPr>
          <a:lstStyle/>
          <a:p>
            <a:pPr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latin typeface="+mn-lt"/>
              </a:rPr>
              <a:t>   </a:t>
            </a:r>
          </a:p>
          <a:p>
            <a:pPr eaLnBrk="1" fontAlgn="auto" hangingPunct="1">
              <a:spcBef>
                <a:spcPts val="0"/>
              </a:spcBef>
              <a:spcAft>
                <a:spcPts val="0"/>
              </a:spcAft>
              <a:defRPr/>
            </a:pPr>
            <a:endParaRPr lang="en-US" sz="1600" b="1" dirty="0">
              <a:ln w="6350">
                <a:solidFill>
                  <a:schemeClr val="bg1"/>
                </a:solidFill>
              </a:ln>
              <a:effectLst>
                <a:outerShdw blurRad="50800" dist="38100" dir="2700000" algn="tl" rotWithShape="0">
                  <a:prstClr val="black">
                    <a:alpha val="40000"/>
                  </a:prstClr>
                </a:outerShdw>
              </a:effectLst>
              <a:latin typeface="+mn-lt"/>
            </a:endParaRPr>
          </a:p>
          <a:p>
            <a:pPr algn="ctr" eaLnBrk="1" fontAlgn="auto" hangingPunct="1">
              <a:spcBef>
                <a:spcPts val="0"/>
              </a:spcBef>
              <a:spcAft>
                <a:spcPts val="0"/>
              </a:spcAft>
              <a:defRPr/>
            </a:pPr>
            <a:r>
              <a:rPr lang="en-US" sz="4000" b="1" i="1" u="sng" dirty="0">
                <a:ln w="6350">
                  <a:solidFill>
                    <a:schemeClr val="bg1"/>
                  </a:solidFill>
                </a:ln>
                <a:effectLst>
                  <a:outerShdw blurRad="50800" dist="38100" dir="2700000" algn="tl" rotWithShape="0">
                    <a:prstClr val="black">
                      <a:alpha val="40000"/>
                    </a:prstClr>
                  </a:outerShdw>
                </a:effectLst>
              </a:rPr>
              <a:t>If you change by </a:t>
            </a:r>
            <a:r>
              <a:rPr lang="en-US" sz="4000" b="1" i="1" u="sng" dirty="0">
                <a:ln w="6350">
                  <a:solidFill>
                    <a:schemeClr val="bg1"/>
                  </a:solidFill>
                </a:ln>
                <a:solidFill>
                  <a:srgbClr val="FFFF00"/>
                </a:solidFill>
                <a:effectLst>
                  <a:outerShdw blurRad="50800" dist="38100" dir="2700000" algn="tl" rotWithShape="0">
                    <a:prstClr val="black">
                      <a:alpha val="40000"/>
                    </a:prstClr>
                  </a:outerShdw>
                </a:effectLst>
              </a:rPr>
              <a:t>1 MPH</a:t>
            </a:r>
            <a:r>
              <a:rPr lang="en-US" sz="4000" b="1" i="1" u="sng" dirty="0">
                <a:ln w="6350">
                  <a:solidFill>
                    <a:schemeClr val="bg1"/>
                  </a:solidFill>
                </a:ln>
                <a:effectLst>
                  <a:outerShdw blurRad="50800" dist="38100" dir="2700000" algn="tl" rotWithShape="0">
                    <a:prstClr val="black">
                      <a:alpha val="40000"/>
                    </a:prstClr>
                  </a:outerShdw>
                </a:effectLst>
              </a:rPr>
              <a:t> average </a:t>
            </a:r>
          </a:p>
          <a:p>
            <a:pPr algn="ctr" eaLnBrk="1" fontAlgn="auto" hangingPunct="1">
              <a:spcBef>
                <a:spcPts val="0"/>
              </a:spcBef>
              <a:spcAft>
                <a:spcPts val="0"/>
              </a:spcAft>
              <a:defRPr/>
            </a:pPr>
            <a:r>
              <a:rPr lang="en-US" sz="4000" b="1" i="1" u="sng" dirty="0">
                <a:ln w="6350">
                  <a:solidFill>
                    <a:schemeClr val="bg1"/>
                  </a:solidFill>
                </a:ln>
                <a:effectLst>
                  <a:outerShdw blurRad="50800" dist="38100" dir="2700000" algn="tl" rotWithShape="0">
                    <a:prstClr val="black">
                      <a:alpha val="40000"/>
                    </a:prstClr>
                  </a:outerShdw>
                </a:effectLst>
              </a:rPr>
              <a:t>you destroy all possibility of life!</a:t>
            </a:r>
          </a:p>
        </p:txBody>
      </p:sp>
      <p:sp>
        <p:nvSpPr>
          <p:cNvPr id="91140" name="TextBox 4"/>
          <p:cNvSpPr txBox="1">
            <a:spLocks noChangeArrowheads="1"/>
          </p:cNvSpPr>
          <p:nvPr/>
        </p:nvSpPr>
        <p:spPr bwMode="auto">
          <a:xfrm>
            <a:off x="304800" y="5867400"/>
            <a:ext cx="883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STARLIGHT EFFECT ON CLOUD OF GAS &amp; DIRT:  Cr-Hubble Heritage Team, George Herbig &amp; Theodore Simon, UFA (U. of Hawaii), NASA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3"/>
                                        </p:tgtEl>
                                        <p:attrNameLst>
                                          <p:attrName>style.opacity</p:attrName>
                                        </p:attrNameLst>
                                      </p:cBhvr>
                                      <p:to>
                                        <p:strVal val="0.5"/>
                                      </p:to>
                                    </p:set>
                                    <p:animEffect filter="image" prLst="opacity: 0.5">
                                      <p:cBhvr rctx="IE">
                                        <p:cTn id="7"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rina Nebula    CR-NASA_ESA_N. Smith (U. Calif at Berkeley) et al &amp; Hubble Heritage Team (STScI _AUR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7938"/>
            <a:ext cx="9204326"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28600" y="304800"/>
            <a:ext cx="8763000" cy="6340197"/>
          </a:xfrm>
          <a:prstGeom prst="rect">
            <a:avLst/>
          </a:prstGeom>
          <a:noFill/>
        </p:spPr>
        <p:txBody>
          <a:bodyPr>
            <a:spAutoFit/>
          </a:bodyPr>
          <a:lstStyle/>
          <a:p>
            <a:pPr eaLnBrk="1" fontAlgn="auto" hangingPunct="1">
              <a:spcBef>
                <a:spcPts val="0"/>
              </a:spcBef>
              <a:spcAft>
                <a:spcPts val="0"/>
              </a:spcAft>
              <a:defRPr/>
            </a:pPr>
            <a:r>
              <a:rPr lang="en-US" sz="3600" b="1" dirty="0">
                <a:ln w="9525">
                  <a:solidFill>
                    <a:schemeClr val="bg1"/>
                  </a:solidFill>
                </a:ln>
                <a:solidFill>
                  <a:srgbClr val="FF0000"/>
                </a:solidFill>
                <a:latin typeface="+mn-lt"/>
              </a:rPr>
              <a:t>UNIVERSE’S FINE TUNING = DESIGN</a:t>
            </a:r>
          </a:p>
          <a:p>
            <a:pPr eaLnBrk="1" fontAlgn="auto" hangingPunct="1">
              <a:spcBef>
                <a:spcPts val="0"/>
              </a:spcBef>
              <a:spcAft>
                <a:spcPts val="0"/>
              </a:spcAft>
              <a:defRPr/>
            </a:pPr>
            <a:endParaRPr lang="en-US" dirty="0">
              <a:latin typeface="+mn-lt"/>
            </a:endParaRPr>
          </a:p>
          <a:p>
            <a:pPr eaLnBrk="1" fontAlgn="auto" hangingPunct="1">
              <a:spcBef>
                <a:spcPts val="0"/>
              </a:spcBef>
              <a:spcAft>
                <a:spcPts val="0"/>
              </a:spcAft>
              <a:defRPr/>
            </a:pPr>
            <a:r>
              <a:rPr lang="en-US" sz="4000" b="1" u="sng" dirty="0">
                <a:ln w="6350">
                  <a:solidFill>
                    <a:schemeClr val="bg1"/>
                  </a:solidFill>
                </a:ln>
                <a:effectLst>
                  <a:outerShdw blurRad="50800" dist="38100" dir="2700000" algn="tl" rotWithShape="0">
                    <a:prstClr val="black">
                      <a:alpha val="40000"/>
                    </a:prstClr>
                  </a:outerShdw>
                </a:effectLst>
              </a:rPr>
              <a:t>Space-Matter Density Ratio</a:t>
            </a:r>
            <a:r>
              <a:rPr lang="en-US" sz="4000" b="1" dirty="0">
                <a:ln w="6350">
                  <a:solidFill>
                    <a:schemeClr val="bg1"/>
                  </a:solidFill>
                </a:ln>
                <a:effectLst>
                  <a:outerShdw blurRad="50800" dist="38100" dir="2700000" algn="tl" rotWithShape="0">
                    <a:prstClr val="black">
                      <a:alpha val="40000"/>
                    </a:prstClr>
                  </a:outerShdw>
                </a:effectLst>
              </a:rPr>
              <a:t>:</a:t>
            </a:r>
          </a:p>
          <a:p>
            <a:pPr eaLnBrk="1" fontAlgn="auto" hangingPunct="1">
              <a:spcBef>
                <a:spcPts val="0"/>
              </a:spcBef>
              <a:spcAft>
                <a:spcPts val="0"/>
              </a:spcAft>
              <a:defRPr/>
            </a:pPr>
            <a:endParaRPr lang="en-US" b="1" dirty="0">
              <a:ln w="6350">
                <a:solidFill>
                  <a:schemeClr val="bg1"/>
                </a:solidFill>
              </a:ln>
              <a:effectLst>
                <a:outerShdw blurRad="50800" dist="38100" dir="2700000" algn="tl" rotWithShape="0">
                  <a:prstClr val="black">
                    <a:alpha val="40000"/>
                  </a:prstClr>
                </a:outerShdw>
              </a:effectLst>
            </a:endParaRPr>
          </a:p>
          <a:p>
            <a:pPr eaLnBrk="1" fontAlgn="auto" hangingPunct="1">
              <a:spcBef>
                <a:spcPts val="0"/>
              </a:spcBef>
              <a:spcAft>
                <a:spcPts val="0"/>
              </a:spcAft>
              <a:buFont typeface="Wingdings" pitchFamily="2" charset="2"/>
              <a:buChar char="§"/>
              <a:defRPr/>
            </a:pPr>
            <a:r>
              <a:rPr lang="en-US" sz="4000" b="1" dirty="0">
                <a:ln w="6350">
                  <a:solidFill>
                    <a:schemeClr val="bg1"/>
                  </a:solidFill>
                </a:ln>
                <a:effectLst>
                  <a:outerShdw blurRad="50800" dist="38100" dir="2700000" algn="tl" rotWithShape="0">
                    <a:prstClr val="black">
                      <a:alpha val="40000"/>
                    </a:prstClr>
                  </a:outerShdw>
                </a:effectLst>
              </a:rPr>
              <a:t>All the universe’s matter is created</a:t>
            </a:r>
          </a:p>
          <a:p>
            <a:pPr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rPr>
              <a:t>  in just less than one second (10­⁴³</a:t>
            </a:r>
          </a:p>
          <a:p>
            <a:pPr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rPr>
              <a:t>  of a second) after the big bang event.</a:t>
            </a:r>
          </a:p>
          <a:p>
            <a:pPr eaLnBrk="1" fontAlgn="auto" hangingPunct="1">
              <a:spcBef>
                <a:spcPts val="0"/>
              </a:spcBef>
              <a:spcAft>
                <a:spcPts val="0"/>
              </a:spcAft>
              <a:defRPr/>
            </a:pPr>
            <a:endParaRPr lang="en-US" sz="1400" b="1" dirty="0">
              <a:ln w="6350">
                <a:solidFill>
                  <a:schemeClr val="bg1"/>
                </a:solidFill>
              </a:ln>
              <a:effectLst>
                <a:outerShdw blurRad="50800" dist="38100" dir="2700000" algn="tl" rotWithShape="0">
                  <a:prstClr val="black">
                    <a:alpha val="40000"/>
                  </a:prstClr>
                </a:outerShdw>
              </a:effectLst>
            </a:endParaRPr>
          </a:p>
          <a:p>
            <a:pPr eaLnBrk="1" fontAlgn="auto" hangingPunct="1">
              <a:spcBef>
                <a:spcPts val="0"/>
              </a:spcBef>
              <a:spcAft>
                <a:spcPts val="0"/>
              </a:spcAft>
              <a:buFont typeface="Wingdings" pitchFamily="2" charset="2"/>
              <a:buChar char="§"/>
              <a:defRPr/>
            </a:pPr>
            <a:r>
              <a:rPr lang="en-US" sz="4000" b="1" dirty="0">
                <a:ln w="6350">
                  <a:solidFill>
                    <a:schemeClr val="bg1"/>
                  </a:solidFill>
                </a:ln>
                <a:effectLst>
                  <a:outerShdw blurRad="50800" dist="38100" dir="2700000" algn="tl" rotWithShape="0">
                    <a:prstClr val="black">
                      <a:alpha val="40000"/>
                    </a:prstClr>
                  </a:outerShdw>
                </a:effectLst>
              </a:rPr>
              <a:t>By that time, if the amount of matter was off by more than 1 out of 10⁶º (=1 dime!!!), no earth anywhere, anytime!</a:t>
            </a:r>
          </a:p>
          <a:p>
            <a:pPr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rPr>
              <a:t> </a:t>
            </a:r>
          </a:p>
        </p:txBody>
      </p:sp>
      <p:sp>
        <p:nvSpPr>
          <p:cNvPr id="5" name="TextBox 4"/>
          <p:cNvSpPr txBox="1"/>
          <p:nvPr/>
        </p:nvSpPr>
        <p:spPr>
          <a:xfrm>
            <a:off x="381000" y="5943600"/>
            <a:ext cx="8458200" cy="646331"/>
          </a:xfrm>
          <a:prstGeom prst="rect">
            <a:avLst/>
          </a:prstGeom>
          <a:noFill/>
        </p:spPr>
        <p:txBody>
          <a:bodyPr>
            <a:spAutoFit/>
          </a:bodyPr>
          <a:lstStyle/>
          <a:p>
            <a:pPr eaLnBrk="1" fontAlgn="auto" hangingPunct="1">
              <a:spcBef>
                <a:spcPts val="0"/>
              </a:spcBef>
              <a:spcAft>
                <a:spcPts val="0"/>
              </a:spcAft>
              <a:defRPr/>
            </a:pPr>
            <a:r>
              <a:rPr lang="en-US" dirty="0">
                <a:ln w="19050">
                  <a:solidFill>
                    <a:schemeClr val="tx1"/>
                  </a:solidFill>
                </a:ln>
                <a:latin typeface="+mn-lt"/>
              </a:rPr>
              <a:t>CARINA NEBULA:  Credit-NASA, ESA, N. Smith (U. of Calif. At Berkeley) et al &amp; Hubble Heritage Team (</a:t>
            </a:r>
            <a:r>
              <a:rPr lang="en-US" dirty="0" err="1">
                <a:ln w="19050">
                  <a:solidFill>
                    <a:schemeClr val="tx1"/>
                  </a:solidFill>
                </a:ln>
                <a:latin typeface="+mn-lt"/>
              </a:rPr>
              <a:t>STScI</a:t>
            </a:r>
            <a:r>
              <a:rPr lang="en-US" dirty="0">
                <a:ln w="19050">
                  <a:solidFill>
                    <a:schemeClr val="tx1"/>
                  </a:solidFill>
                </a:ln>
                <a:latin typeface="+mn-lt"/>
              </a:rPr>
              <a:t>, AURA)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3"/>
                                        </p:tgtEl>
                                        <p:attrNameLst>
                                          <p:attrName>style.opacity</p:attrName>
                                        </p:attrNameLst>
                                      </p:cBhvr>
                                      <p:to>
                                        <p:strVal val="0.5"/>
                                      </p:to>
                                    </p:set>
                                    <p:animEffect filter="image" prLst="opacity: 0.5">
                                      <p:cBhvr rctx="IE">
                                        <p:cTn id="7" dur="indefinite"/>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Star Cluster NGC 290    Cr-ESA, NASA, Acknowledgement-E. Olszewski (U. Arizona), HS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25400"/>
            <a:ext cx="9136062"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5"/>
          <p:cNvSpPr txBox="1">
            <a:spLocks noChangeArrowheads="1"/>
          </p:cNvSpPr>
          <p:nvPr/>
        </p:nvSpPr>
        <p:spPr bwMode="auto">
          <a:xfrm>
            <a:off x="304800" y="6019800"/>
            <a:ext cx="861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b="1">
                <a:solidFill>
                  <a:srgbClr val="FFFF00"/>
                </a:solidFill>
              </a:rPr>
              <a:t>STAR CLUDSTER NGC 290:  Credit – ESA, NASA; Acknowledgement – E. Olzjewski (U. of Arizona), NST</a:t>
            </a:r>
          </a:p>
        </p:txBody>
      </p:sp>
    </p:spTree>
  </p:cSld>
  <p:clrMapOvr>
    <a:masterClrMapping/>
  </p:clrMapOvr>
  <p:transition>
    <p:circl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rina Nebula    CR-NASA_ESA_N. Smith (U. Calif at Berkeley) et al &amp; Hubble Heritage Team (STScI _AUR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25" y="-42863"/>
            <a:ext cx="9204325"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28600" y="304800"/>
            <a:ext cx="8763000" cy="3416320"/>
          </a:xfrm>
          <a:prstGeom prst="rect">
            <a:avLst/>
          </a:prstGeom>
          <a:noFill/>
        </p:spPr>
        <p:txBody>
          <a:bodyPr>
            <a:spAutoFit/>
          </a:bodyPr>
          <a:lstStyle/>
          <a:p>
            <a:pPr eaLnBrk="1" fontAlgn="auto" hangingPunct="1">
              <a:spcBef>
                <a:spcPts val="0"/>
              </a:spcBef>
              <a:spcAft>
                <a:spcPts val="0"/>
              </a:spcAft>
              <a:defRPr/>
            </a:pPr>
            <a:r>
              <a:rPr lang="en-US" sz="3600" b="1" dirty="0">
                <a:ln w="9525">
                  <a:solidFill>
                    <a:schemeClr val="bg1"/>
                  </a:solidFill>
                </a:ln>
                <a:solidFill>
                  <a:srgbClr val="FF0000"/>
                </a:solidFill>
                <a:latin typeface="+mn-lt"/>
              </a:rPr>
              <a:t>UNIVERSE’S FINE TUNING = DESIGN</a:t>
            </a:r>
          </a:p>
          <a:p>
            <a:pPr eaLnBrk="1" fontAlgn="auto" hangingPunct="1">
              <a:spcBef>
                <a:spcPts val="0"/>
              </a:spcBef>
              <a:spcAft>
                <a:spcPts val="0"/>
              </a:spcAft>
              <a:defRPr/>
            </a:pPr>
            <a:endParaRPr lang="en-US" sz="2800" dirty="0">
              <a:latin typeface="+mn-lt"/>
            </a:endParaRPr>
          </a:p>
          <a:p>
            <a:pPr eaLnBrk="1" fontAlgn="auto" hangingPunct="1">
              <a:spcBef>
                <a:spcPts val="0"/>
              </a:spcBef>
              <a:spcAft>
                <a:spcPts val="0"/>
              </a:spcAft>
              <a:buFont typeface="Wingdings" pitchFamily="2" charset="2"/>
              <a:buChar char="§"/>
              <a:defRPr/>
            </a:pPr>
            <a:endParaRPr lang="en-US" sz="2800" b="1" dirty="0">
              <a:ln w="6350">
                <a:solidFill>
                  <a:schemeClr val="bg1"/>
                </a:solidFill>
              </a:ln>
              <a:effectLst>
                <a:outerShdw blurRad="50800" dist="38100" dir="2700000" algn="tl" rotWithShape="0">
                  <a:prstClr val="black">
                    <a:alpha val="40000"/>
                  </a:prstClr>
                </a:outerShdw>
              </a:effectLst>
              <a:latin typeface="+mn-lt"/>
            </a:endParaRPr>
          </a:p>
          <a:p>
            <a:pPr algn="ctr"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rPr>
              <a:t>That alone answers the question: </a:t>
            </a:r>
          </a:p>
          <a:p>
            <a:pPr algn="ctr" eaLnBrk="1" fontAlgn="auto" hangingPunct="1">
              <a:spcBef>
                <a:spcPts val="0"/>
              </a:spcBef>
              <a:spcAft>
                <a:spcPts val="0"/>
              </a:spcAft>
              <a:defRPr/>
            </a:pPr>
            <a:r>
              <a:rPr lang="en-US" sz="4000" b="1" i="1" dirty="0">
                <a:ln w="12700">
                  <a:solidFill>
                    <a:srgbClr val="FF0000"/>
                  </a:solidFill>
                </a:ln>
                <a:solidFill>
                  <a:srgbClr val="FFFF00"/>
                </a:solidFill>
                <a:effectLst>
                  <a:outerShdw blurRad="50800" dist="38100" dir="2700000" algn="tl" rotWithShape="0">
                    <a:prstClr val="black">
                      <a:alpha val="40000"/>
                    </a:prstClr>
                  </a:outerShdw>
                </a:effectLst>
                <a:latin typeface="+mn-lt"/>
              </a:rPr>
              <a:t>“Why have all that ‘stuff’ out there for just life on this one planet!”</a:t>
            </a:r>
          </a:p>
        </p:txBody>
      </p:sp>
      <p:sp>
        <p:nvSpPr>
          <p:cNvPr id="5" name="TextBox 4"/>
          <p:cNvSpPr txBox="1"/>
          <p:nvPr/>
        </p:nvSpPr>
        <p:spPr>
          <a:xfrm>
            <a:off x="457200" y="5867400"/>
            <a:ext cx="8458200" cy="646331"/>
          </a:xfrm>
          <a:prstGeom prst="rect">
            <a:avLst/>
          </a:prstGeom>
          <a:noFill/>
        </p:spPr>
        <p:txBody>
          <a:bodyPr>
            <a:spAutoFit/>
          </a:bodyPr>
          <a:lstStyle/>
          <a:p>
            <a:pPr eaLnBrk="1" fontAlgn="auto" hangingPunct="1">
              <a:spcBef>
                <a:spcPts val="0"/>
              </a:spcBef>
              <a:spcAft>
                <a:spcPts val="0"/>
              </a:spcAft>
              <a:defRPr/>
            </a:pPr>
            <a:r>
              <a:rPr lang="en-US" dirty="0">
                <a:ln w="19050">
                  <a:solidFill>
                    <a:schemeClr val="tx1"/>
                  </a:solidFill>
                </a:ln>
                <a:latin typeface="+mn-lt"/>
              </a:rPr>
              <a:t>CARINA NEBULA:  Credit-NASA, ESA, N. Smith (U. of Calif. At Berkeley) et al &amp; Hubble Heritage Team (</a:t>
            </a:r>
            <a:r>
              <a:rPr lang="en-US" dirty="0" err="1">
                <a:ln w="19050">
                  <a:solidFill>
                    <a:schemeClr val="tx1"/>
                  </a:solidFill>
                </a:ln>
                <a:latin typeface="+mn-lt"/>
              </a:rPr>
              <a:t>STScI</a:t>
            </a:r>
            <a:r>
              <a:rPr lang="en-US" dirty="0">
                <a:ln w="19050">
                  <a:solidFill>
                    <a:schemeClr val="tx1"/>
                  </a:solidFill>
                </a:ln>
                <a:latin typeface="+mn-lt"/>
              </a:rPr>
              <a:t>, AURA)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3"/>
                                        </p:tgtEl>
                                        <p:attrNameLst>
                                          <p:attrName>style.opacity</p:attrName>
                                        </p:attrNameLst>
                                      </p:cBhvr>
                                      <p:to>
                                        <p:strVal val="0.5"/>
                                      </p:to>
                                    </p:set>
                                    <p:animEffect filter="image" prLst="opacity: 0.5">
                                      <p:cBhvr rctx="IE">
                                        <p:cTn id="7" dur="indefinite"/>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ina Nebula    CR-NASA_ESA_N. Smith (U. Calif at Berkeley) et al &amp; Hubble Heritage Team (STScI _AUR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7938"/>
            <a:ext cx="9204326"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28600" y="304800"/>
            <a:ext cx="8610600" cy="5078313"/>
          </a:xfrm>
          <a:prstGeom prst="rect">
            <a:avLst/>
          </a:prstGeom>
          <a:noFill/>
        </p:spPr>
        <p:txBody>
          <a:bodyPr>
            <a:spAutoFit/>
          </a:bodyPr>
          <a:lstStyle/>
          <a:p>
            <a:pPr eaLnBrk="1" fontAlgn="auto" hangingPunct="1">
              <a:spcBef>
                <a:spcPts val="0"/>
              </a:spcBef>
              <a:spcAft>
                <a:spcPts val="0"/>
              </a:spcAft>
              <a:defRPr/>
            </a:pPr>
            <a:r>
              <a:rPr lang="en-US" sz="4000" b="1" u="sng" dirty="0">
                <a:ln w="19050">
                  <a:solidFill>
                    <a:schemeClr val="bg1"/>
                  </a:solidFill>
                </a:ln>
                <a:solidFill>
                  <a:srgbClr val="FF0000"/>
                </a:solidFill>
                <a:latin typeface="+mn-lt"/>
              </a:rPr>
              <a:t>1 out of 10⁶º is like saying</a:t>
            </a:r>
            <a:r>
              <a:rPr lang="en-US" sz="4000" b="1" dirty="0">
                <a:ln w="19050">
                  <a:solidFill>
                    <a:schemeClr val="bg1"/>
                  </a:solidFill>
                </a:ln>
                <a:solidFill>
                  <a:srgbClr val="FF0000"/>
                </a:solidFill>
                <a:latin typeface="+mn-lt"/>
              </a:rPr>
              <a:t>:</a:t>
            </a:r>
          </a:p>
          <a:p>
            <a:pPr eaLnBrk="1" fontAlgn="auto" hangingPunct="1">
              <a:spcBef>
                <a:spcPts val="0"/>
              </a:spcBef>
              <a:spcAft>
                <a:spcPts val="0"/>
              </a:spcAft>
              <a:defRPr/>
            </a:pPr>
            <a:endParaRPr lang="en-US" sz="2800" b="1" dirty="0">
              <a:ln w="19050">
                <a:solidFill>
                  <a:schemeClr val="bg1"/>
                </a:solidFill>
              </a:ln>
              <a:solidFill>
                <a:srgbClr val="FF0000"/>
              </a:solidFill>
              <a:latin typeface="+mn-lt"/>
            </a:endParaRPr>
          </a:p>
          <a:p>
            <a:pPr lvl="1" eaLnBrk="1" fontAlgn="auto" hangingPunct="1">
              <a:spcBef>
                <a:spcPts val="0"/>
              </a:spcBef>
              <a:spcAft>
                <a:spcPts val="0"/>
              </a:spcAft>
              <a:buFont typeface="Wingdings" pitchFamily="2" charset="2"/>
              <a:buChar char="§"/>
              <a:defRPr/>
            </a:pPr>
            <a:r>
              <a:rPr lang="en-US" sz="4000" b="1" dirty="0">
                <a:ln w="6350">
                  <a:solidFill>
                    <a:schemeClr val="bg1"/>
                  </a:solidFill>
                </a:ln>
                <a:effectLst>
                  <a:outerShdw blurRad="50800" dist="38100" dir="2700000" algn="tl" rotWithShape="0">
                    <a:prstClr val="black">
                      <a:alpha val="40000"/>
                    </a:prstClr>
                  </a:outerShdw>
                </a:effectLst>
              </a:rPr>
              <a:t>Take all the grains of sands of all </a:t>
            </a:r>
          </a:p>
          <a:p>
            <a:pPr lvl="1"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rPr>
              <a:t>  the earth’s beaches, which total</a:t>
            </a:r>
          </a:p>
          <a:p>
            <a:pPr lvl="1"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rPr>
              <a:t>  10²³</a:t>
            </a:r>
          </a:p>
          <a:p>
            <a:pPr eaLnBrk="1" fontAlgn="auto" hangingPunct="1">
              <a:spcBef>
                <a:spcPts val="0"/>
              </a:spcBef>
              <a:spcAft>
                <a:spcPts val="0"/>
              </a:spcAft>
              <a:buFont typeface="Wingdings" pitchFamily="2" charset="2"/>
              <a:buChar char="§"/>
              <a:defRPr/>
            </a:pPr>
            <a:endParaRPr lang="en-US" sz="1600" b="1" dirty="0">
              <a:ln w="6350">
                <a:solidFill>
                  <a:schemeClr val="bg1"/>
                </a:solidFill>
              </a:ln>
              <a:effectLst>
                <a:outerShdw blurRad="50800" dist="38100" dir="2700000" algn="tl" rotWithShape="0">
                  <a:prstClr val="black">
                    <a:alpha val="40000"/>
                  </a:prstClr>
                </a:outerShdw>
              </a:effectLst>
            </a:endParaRPr>
          </a:p>
          <a:p>
            <a:pPr lvl="1" eaLnBrk="1" fontAlgn="auto" hangingPunct="1">
              <a:spcBef>
                <a:spcPts val="0"/>
              </a:spcBef>
              <a:spcAft>
                <a:spcPts val="0"/>
              </a:spcAft>
              <a:buFont typeface="Wingdings" pitchFamily="2" charset="2"/>
              <a:buChar char="§"/>
              <a:defRPr/>
            </a:pPr>
            <a:r>
              <a:rPr lang="en-US" sz="4000" b="1" dirty="0">
                <a:ln w="6350">
                  <a:solidFill>
                    <a:schemeClr val="bg1"/>
                  </a:solidFill>
                </a:ln>
                <a:effectLst>
                  <a:outerShdw blurRad="50800" dist="38100" dir="2700000" algn="tl" rotWithShape="0">
                    <a:prstClr val="black">
                      <a:alpha val="40000"/>
                    </a:prstClr>
                  </a:outerShdw>
                </a:effectLst>
              </a:rPr>
              <a:t>Multiply that by more than one</a:t>
            </a:r>
          </a:p>
          <a:p>
            <a:pPr lvl="1"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rPr>
              <a:t>   trillion by one trillion by one</a:t>
            </a:r>
          </a:p>
          <a:p>
            <a:pPr lvl="1"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rPr>
              <a:t>   trillion times</a:t>
            </a:r>
            <a:endParaRPr lang="en-US" sz="1600" b="1" dirty="0">
              <a:ln w="6350">
                <a:solidFill>
                  <a:schemeClr val="bg1"/>
                </a:solidFill>
              </a:ln>
              <a:effectLst>
                <a:outerShdw blurRad="50800" dist="38100" dir="2700000" algn="tl" rotWithShape="0">
                  <a:prstClr val="black">
                    <a:alpha val="40000"/>
                  </a:prstClr>
                </a:outerShdw>
              </a:effectLst>
            </a:endParaRPr>
          </a:p>
        </p:txBody>
      </p:sp>
      <p:sp>
        <p:nvSpPr>
          <p:cNvPr id="4" name="TextBox 3"/>
          <p:cNvSpPr txBox="1"/>
          <p:nvPr/>
        </p:nvSpPr>
        <p:spPr>
          <a:xfrm>
            <a:off x="457200" y="5943600"/>
            <a:ext cx="8458200" cy="646331"/>
          </a:xfrm>
          <a:prstGeom prst="rect">
            <a:avLst/>
          </a:prstGeom>
          <a:noFill/>
        </p:spPr>
        <p:txBody>
          <a:bodyPr>
            <a:spAutoFit/>
          </a:bodyPr>
          <a:lstStyle/>
          <a:p>
            <a:pPr eaLnBrk="1" fontAlgn="auto" hangingPunct="1">
              <a:spcBef>
                <a:spcPts val="0"/>
              </a:spcBef>
              <a:spcAft>
                <a:spcPts val="0"/>
              </a:spcAft>
              <a:defRPr/>
            </a:pPr>
            <a:r>
              <a:rPr lang="en-US" dirty="0">
                <a:ln w="19050">
                  <a:solidFill>
                    <a:schemeClr val="tx1"/>
                  </a:solidFill>
                </a:ln>
                <a:latin typeface="+mn-lt"/>
              </a:rPr>
              <a:t>CARINA NEBULA:  Credit-NASA, ESA, N. Smith (U. of Calif. At Berkeley) et al &amp; Hubble Heritage Team (</a:t>
            </a:r>
            <a:r>
              <a:rPr lang="en-US" dirty="0" err="1">
                <a:ln w="19050">
                  <a:solidFill>
                    <a:schemeClr val="tx1"/>
                  </a:solidFill>
                </a:ln>
                <a:latin typeface="+mn-lt"/>
              </a:rPr>
              <a:t>STScI</a:t>
            </a:r>
            <a:r>
              <a:rPr lang="en-US" dirty="0">
                <a:ln w="19050">
                  <a:solidFill>
                    <a:schemeClr val="tx1"/>
                  </a:solidFill>
                </a:ln>
                <a:latin typeface="+mn-lt"/>
              </a:rPr>
              <a:t>, AURA)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ina Nebula    CR-NASA_ESA_N. Smith (U. Calif at Berkeley) et al &amp; Hubble Heritage Team (STScI _AUR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4325"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28600" y="838200"/>
            <a:ext cx="8610600" cy="2985433"/>
          </a:xfrm>
          <a:prstGeom prst="rect">
            <a:avLst/>
          </a:prstGeom>
          <a:noFill/>
        </p:spPr>
        <p:txBody>
          <a:bodyPr>
            <a:spAutoFit/>
          </a:bodyPr>
          <a:lstStyle/>
          <a:p>
            <a:pPr eaLnBrk="1" fontAlgn="auto" hangingPunct="1">
              <a:spcBef>
                <a:spcPts val="0"/>
              </a:spcBef>
              <a:spcAft>
                <a:spcPts val="0"/>
              </a:spcAft>
              <a:defRPr/>
            </a:pPr>
            <a:endParaRPr lang="en-US" sz="2800" b="1" dirty="0">
              <a:ln w="19050">
                <a:solidFill>
                  <a:schemeClr val="bg1"/>
                </a:solidFill>
              </a:ln>
              <a:solidFill>
                <a:srgbClr val="FF0000"/>
              </a:solidFill>
              <a:latin typeface="+mn-lt"/>
            </a:endParaRPr>
          </a:p>
          <a:p>
            <a:pPr lvl="1" algn="ctr"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rPr>
              <a:t>Mark one grain of sand in this huge pile, mix it up, then dive down blindfolded and get the right grain of sand on the first try!!!</a:t>
            </a:r>
          </a:p>
        </p:txBody>
      </p:sp>
      <p:sp>
        <p:nvSpPr>
          <p:cNvPr id="4" name="TextBox 3"/>
          <p:cNvSpPr txBox="1"/>
          <p:nvPr/>
        </p:nvSpPr>
        <p:spPr>
          <a:xfrm>
            <a:off x="457200" y="5867400"/>
            <a:ext cx="8458200" cy="646331"/>
          </a:xfrm>
          <a:prstGeom prst="rect">
            <a:avLst/>
          </a:prstGeom>
          <a:noFill/>
        </p:spPr>
        <p:txBody>
          <a:bodyPr>
            <a:spAutoFit/>
          </a:bodyPr>
          <a:lstStyle/>
          <a:p>
            <a:pPr eaLnBrk="1" fontAlgn="auto" hangingPunct="1">
              <a:spcBef>
                <a:spcPts val="0"/>
              </a:spcBef>
              <a:spcAft>
                <a:spcPts val="0"/>
              </a:spcAft>
              <a:defRPr/>
            </a:pPr>
            <a:r>
              <a:rPr lang="en-US" dirty="0">
                <a:ln w="19050">
                  <a:solidFill>
                    <a:schemeClr val="tx1"/>
                  </a:solidFill>
                </a:ln>
                <a:latin typeface="+mn-lt"/>
              </a:rPr>
              <a:t>CARINA NEGULA:  Credit-NASA, ESA, N. Smith (U. of Calif. At Berkeley) et al &amp; Hubble Heritage Team (</a:t>
            </a:r>
            <a:r>
              <a:rPr lang="en-US" dirty="0" err="1">
                <a:ln w="19050">
                  <a:solidFill>
                    <a:schemeClr val="tx1"/>
                  </a:solidFill>
                </a:ln>
                <a:latin typeface="+mn-lt"/>
              </a:rPr>
              <a:t>STScI</a:t>
            </a:r>
            <a:r>
              <a:rPr lang="en-US" dirty="0">
                <a:ln w="19050">
                  <a:solidFill>
                    <a:schemeClr val="tx1"/>
                  </a:solidFill>
                </a:ln>
                <a:latin typeface="+mn-lt"/>
              </a:rPr>
              <a:t>, AURA)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Box 1"/>
          <p:cNvSpPr txBox="1">
            <a:spLocks noChangeArrowheads="1"/>
          </p:cNvSpPr>
          <p:nvPr/>
        </p:nvSpPr>
        <p:spPr bwMode="auto">
          <a:xfrm>
            <a:off x="1981200" y="2743200"/>
            <a:ext cx="53975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sz="9600"/>
              <a:t>But wait!!!</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676400"/>
            <a:ext cx="7776488" cy="3477875"/>
          </a:xfrm>
          <a:prstGeom prst="rect">
            <a:avLst/>
          </a:prstGeom>
          <a:noFill/>
        </p:spPr>
        <p:txBody>
          <a:bodyPr wrap="none">
            <a:spAutoFit/>
          </a:bodyPr>
          <a:lstStyle/>
          <a:p>
            <a:pPr algn="ctr" eaLnBrk="1" fontAlgn="auto" hangingPunct="1">
              <a:spcBef>
                <a:spcPts val="0"/>
              </a:spcBef>
              <a:spcAft>
                <a:spcPts val="0"/>
              </a:spcAft>
              <a:defRPr/>
            </a:pPr>
            <a:r>
              <a:rPr lang="en-US" sz="4400" dirty="0">
                <a:latin typeface="+mn-lt"/>
              </a:rPr>
              <a:t>More recent research has shown</a:t>
            </a:r>
          </a:p>
          <a:p>
            <a:pPr algn="ctr" eaLnBrk="1" fontAlgn="auto" hangingPunct="1">
              <a:spcBef>
                <a:spcPts val="0"/>
              </a:spcBef>
              <a:spcAft>
                <a:spcPts val="0"/>
              </a:spcAft>
              <a:defRPr/>
            </a:pPr>
            <a:r>
              <a:rPr lang="en-US" sz="4400" dirty="0">
                <a:latin typeface="+mn-lt"/>
              </a:rPr>
              <a:t>That the mass-space density</a:t>
            </a:r>
          </a:p>
          <a:p>
            <a:pPr algn="ctr" eaLnBrk="1" fontAlgn="auto" hangingPunct="1">
              <a:spcBef>
                <a:spcPts val="0"/>
              </a:spcBef>
              <a:spcAft>
                <a:spcPts val="0"/>
              </a:spcAft>
              <a:defRPr/>
            </a:pPr>
            <a:r>
              <a:rPr lang="en-US" sz="4400" dirty="0">
                <a:latin typeface="+mn-lt"/>
              </a:rPr>
              <a:t>ratio of 1 out of </a:t>
            </a:r>
            <a:r>
              <a:rPr lang="en-US" sz="4400" b="1" dirty="0">
                <a:ln w="6350">
                  <a:solidFill>
                    <a:schemeClr val="bg1"/>
                  </a:solidFill>
                </a:ln>
                <a:effectLst>
                  <a:outerShdw blurRad="50800" dist="38100" dir="2700000" algn="tl" rotWithShape="0">
                    <a:prstClr val="black">
                      <a:alpha val="40000"/>
                    </a:prstClr>
                  </a:outerShdw>
                </a:effectLst>
              </a:rPr>
              <a:t>10⁶º </a:t>
            </a:r>
            <a:r>
              <a:rPr lang="en-US" sz="4400" dirty="0">
                <a:latin typeface="+mn-lt"/>
              </a:rPr>
              <a:t>has been</a:t>
            </a:r>
          </a:p>
          <a:p>
            <a:pPr algn="ctr" eaLnBrk="1" fontAlgn="auto" hangingPunct="1">
              <a:spcBef>
                <a:spcPts val="0"/>
              </a:spcBef>
              <a:spcAft>
                <a:spcPts val="0"/>
              </a:spcAft>
              <a:defRPr/>
            </a:pPr>
            <a:r>
              <a:rPr lang="en-US" sz="4400" dirty="0">
                <a:latin typeface="+mn-lt"/>
              </a:rPr>
              <a:t>“replaced” with an even more</a:t>
            </a:r>
          </a:p>
          <a:p>
            <a:pPr algn="ctr" eaLnBrk="1" fontAlgn="auto" hangingPunct="1">
              <a:spcBef>
                <a:spcPts val="0"/>
              </a:spcBef>
              <a:spcAft>
                <a:spcPts val="0"/>
              </a:spcAft>
              <a:defRPr/>
            </a:pPr>
            <a:r>
              <a:rPr lang="en-US" sz="4400" dirty="0">
                <a:latin typeface="+mn-lt"/>
              </a:rPr>
              <a:t>Finely tuned parameter….</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219200"/>
            <a:ext cx="8153400" cy="3847207"/>
          </a:xfrm>
          <a:prstGeom prst="rect">
            <a:avLst/>
          </a:prstGeom>
          <a:noFill/>
        </p:spPr>
        <p:txBody>
          <a:bodyPr>
            <a:spAutoFit/>
          </a:bodyPr>
          <a:lstStyle/>
          <a:p>
            <a:pPr marL="228600" lvl="1"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rPr>
              <a:t>DARK ENERGY</a:t>
            </a:r>
          </a:p>
          <a:p>
            <a:pPr marL="685800" lvl="1" indent="-228600" eaLnBrk="1" fontAlgn="auto" hangingPunct="1">
              <a:spcBef>
                <a:spcPts val="0"/>
              </a:spcBef>
              <a:spcAft>
                <a:spcPts val="0"/>
              </a:spcAft>
              <a:buFont typeface="Wingdings" pitchFamily="2" charset="2"/>
              <a:buChar char="§"/>
              <a:defRPr/>
            </a:pPr>
            <a:r>
              <a:rPr lang="en-US" sz="4000" b="1" dirty="0">
                <a:ln w="6350">
                  <a:solidFill>
                    <a:schemeClr val="bg1"/>
                  </a:solidFill>
                </a:ln>
                <a:effectLst>
                  <a:outerShdw blurRad="50800" dist="38100" dir="2700000" algn="tl" rotWithShape="0">
                    <a:prstClr val="black">
                      <a:alpha val="40000"/>
                    </a:prstClr>
                  </a:outerShdw>
                </a:effectLst>
              </a:rPr>
              <a:t>Dark energy is the self-stretching</a:t>
            </a:r>
          </a:p>
          <a:p>
            <a:pPr marL="685800" lvl="1" indent="-228600"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rPr>
              <a:t>  property of space that causes it to  expand (about 72% of all there is)</a:t>
            </a:r>
          </a:p>
          <a:p>
            <a:pPr algn="ctr" eaLnBrk="1" fontAlgn="auto" hangingPunct="1">
              <a:spcBef>
                <a:spcPts val="0"/>
              </a:spcBef>
              <a:spcAft>
                <a:spcPts val="0"/>
              </a:spcAft>
              <a:defRPr/>
            </a:pPr>
            <a:endParaRPr lang="en-US" sz="4400" dirty="0">
              <a:latin typeface="+mn-lt"/>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gle Nebula     Cr-X-ray NASA-CXC-J. Linsky (U. Colorado) et al. Optical-NASA,ESA,STScI,J. Hester, P. Scowen (ASU).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4325" cy="707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TextBox 6"/>
          <p:cNvSpPr txBox="1">
            <a:spLocks noChangeArrowheads="1"/>
          </p:cNvSpPr>
          <p:nvPr/>
        </p:nvSpPr>
        <p:spPr bwMode="auto">
          <a:xfrm>
            <a:off x="304800" y="6096000"/>
            <a:ext cx="853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Eagle Nebula:  Credit-NASA-CXC, J. Linsky (U. of Colorado), et al.  Optical:  NASA, ESA, STScI, J. Hester, P. Scowen (ASU)</a:t>
            </a:r>
          </a:p>
        </p:txBody>
      </p:sp>
      <p:sp>
        <p:nvSpPr>
          <p:cNvPr id="9" name="TextBox 8"/>
          <p:cNvSpPr txBox="1"/>
          <p:nvPr/>
        </p:nvSpPr>
        <p:spPr>
          <a:xfrm>
            <a:off x="152400" y="304800"/>
            <a:ext cx="8991600" cy="4031873"/>
          </a:xfrm>
          <a:prstGeom prst="rect">
            <a:avLst/>
          </a:prstGeom>
          <a:noFill/>
        </p:spPr>
        <p:txBody>
          <a:bodyPr>
            <a:spAutoFit/>
          </a:bodyPr>
          <a:lstStyle/>
          <a:p>
            <a:pPr eaLnBrk="1" fontAlgn="auto" hangingPunct="1">
              <a:spcBef>
                <a:spcPts val="0"/>
              </a:spcBef>
              <a:spcAft>
                <a:spcPts val="0"/>
              </a:spcAft>
              <a:defRPr/>
            </a:pPr>
            <a:r>
              <a:rPr lang="en-US" sz="3600" b="1" dirty="0">
                <a:ln w="6350">
                  <a:solidFill>
                    <a:schemeClr val="bg1"/>
                  </a:solidFill>
                </a:ln>
                <a:solidFill>
                  <a:srgbClr val="FF0000"/>
                </a:solidFill>
                <a:effectLst>
                  <a:outerShdw blurRad="50800" dist="38100" dir="2700000" algn="tl" rotWithShape="0">
                    <a:prstClr val="black">
                      <a:alpha val="40000"/>
                    </a:prstClr>
                  </a:outerShdw>
                </a:effectLst>
                <a:latin typeface="+mn-lt"/>
              </a:rPr>
              <a:t>UNIVERSE’S FINE TUNING = DESIGN</a:t>
            </a:r>
          </a:p>
          <a:p>
            <a:pPr eaLnBrk="1" fontAlgn="auto" hangingPunct="1">
              <a:spcBef>
                <a:spcPts val="0"/>
              </a:spcBef>
              <a:spcAft>
                <a:spcPts val="0"/>
              </a:spcAft>
              <a:defRPr/>
            </a:pPr>
            <a:endParaRPr lang="en-US" sz="2000" b="1" dirty="0">
              <a:ln w="6350">
                <a:solidFill>
                  <a:schemeClr val="bg1"/>
                </a:solidFill>
              </a:ln>
              <a:effectLst>
                <a:outerShdw blurRad="50800" dist="38100" dir="2700000" algn="tl" rotWithShape="0">
                  <a:prstClr val="black">
                    <a:alpha val="40000"/>
                  </a:prstClr>
                </a:outerShdw>
              </a:effectLst>
              <a:latin typeface="+mn-lt"/>
            </a:endParaRPr>
          </a:p>
          <a:p>
            <a:pPr eaLnBrk="1" fontAlgn="auto" hangingPunct="1">
              <a:spcBef>
                <a:spcPts val="0"/>
              </a:spcBef>
              <a:spcAft>
                <a:spcPts val="0"/>
              </a:spcAft>
              <a:defRPr/>
            </a:pPr>
            <a:r>
              <a:rPr lang="en-US" sz="4000" b="1" u="sng" dirty="0">
                <a:ln w="6350">
                  <a:solidFill>
                    <a:schemeClr val="bg1"/>
                  </a:solidFill>
                </a:ln>
                <a:effectLst>
                  <a:outerShdw blurRad="50800" dist="38100" dir="2700000" algn="tl" rotWithShape="0">
                    <a:prstClr val="black">
                      <a:alpha val="40000"/>
                    </a:prstClr>
                  </a:outerShdw>
                </a:effectLst>
              </a:rPr>
              <a:t>Space-Energy Density Ratio</a:t>
            </a:r>
            <a:r>
              <a:rPr lang="en-US" sz="4000" b="1" dirty="0">
                <a:ln w="6350">
                  <a:solidFill>
                    <a:schemeClr val="bg1"/>
                  </a:solidFill>
                </a:ln>
                <a:effectLst>
                  <a:outerShdw blurRad="50800" dist="38100" dir="2700000" algn="tl" rotWithShape="0">
                    <a:prstClr val="black">
                      <a:alpha val="40000"/>
                    </a:prstClr>
                  </a:outerShdw>
                </a:effectLst>
              </a:rPr>
              <a:t>: </a:t>
            </a:r>
          </a:p>
          <a:p>
            <a:pPr marL="685800" lvl="1" indent="-228600" eaLnBrk="1" fontAlgn="auto" hangingPunct="1">
              <a:spcBef>
                <a:spcPts val="0"/>
              </a:spcBef>
              <a:spcAft>
                <a:spcPts val="0"/>
              </a:spcAft>
              <a:buFont typeface="Wingdings" pitchFamily="2" charset="2"/>
              <a:buChar char="§"/>
              <a:defRPr/>
            </a:pPr>
            <a:r>
              <a:rPr lang="en-US" sz="4000" b="1" dirty="0">
                <a:ln w="6350">
                  <a:solidFill>
                    <a:schemeClr val="bg1"/>
                  </a:solidFill>
                </a:ln>
                <a:effectLst>
                  <a:outerShdw blurRad="50800" dist="38100" dir="2700000" algn="tl" rotWithShape="0">
                    <a:prstClr val="black">
                      <a:alpha val="40000"/>
                    </a:prstClr>
                  </a:outerShdw>
                </a:effectLst>
              </a:rPr>
              <a:t>If the ratio of dark energy to space</a:t>
            </a:r>
          </a:p>
          <a:p>
            <a:pPr marL="685800" lvl="1" indent="-228600"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rPr>
              <a:t>  were off by more than 1 out of </a:t>
            </a:r>
          </a:p>
          <a:p>
            <a:pPr marL="685800" lvl="1" indent="-228600"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rPr>
              <a:t>  10¹²º, there would be no planet able to support life, anywhere!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gle Nebula     Cr-X-ray NASA-CXC-J. Linsky (U. Colorado) et al. Optical-NASA,ESA,STScI,J. Hester, P. Scowen (ASU).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8263"/>
            <a:ext cx="9204326" cy="708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TextBox 2"/>
          <p:cNvSpPr txBox="1">
            <a:spLocks noChangeArrowheads="1"/>
          </p:cNvSpPr>
          <p:nvPr/>
        </p:nvSpPr>
        <p:spPr bwMode="auto">
          <a:xfrm>
            <a:off x="609600" y="10668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endParaRPr lang="en-US">
              <a:latin typeface="Book Antiqua" panose="02040602050305030304" pitchFamily="18" charset="0"/>
            </a:endParaRPr>
          </a:p>
        </p:txBody>
      </p:sp>
      <p:sp>
        <p:nvSpPr>
          <p:cNvPr id="4" name="TextBox 3"/>
          <p:cNvSpPr txBox="1"/>
          <p:nvPr/>
        </p:nvSpPr>
        <p:spPr>
          <a:xfrm>
            <a:off x="228600" y="228600"/>
            <a:ext cx="8659483" cy="3724096"/>
          </a:xfrm>
          <a:prstGeom prst="rect">
            <a:avLst/>
          </a:prstGeom>
          <a:noFill/>
        </p:spPr>
        <p:txBody>
          <a:bodyPr>
            <a:spAutoFit/>
          </a:bodyPr>
          <a:lstStyle/>
          <a:p>
            <a:pPr eaLnBrk="1" fontAlgn="auto" hangingPunct="1">
              <a:spcBef>
                <a:spcPts val="0"/>
              </a:spcBef>
              <a:spcAft>
                <a:spcPts val="0"/>
              </a:spcAft>
              <a:defRPr/>
            </a:pPr>
            <a:r>
              <a:rPr lang="en-US" sz="4000" b="1" u="sng" dirty="0">
                <a:ln w="6350">
                  <a:solidFill>
                    <a:schemeClr val="bg1"/>
                  </a:solidFill>
                </a:ln>
                <a:solidFill>
                  <a:srgbClr val="FF0000"/>
                </a:solidFill>
                <a:effectLst>
                  <a:outerShdw blurRad="50800" dist="38100" dir="2700000" algn="tl" rotWithShape="0">
                    <a:prstClr val="black">
                      <a:alpha val="40000"/>
                    </a:prstClr>
                  </a:outerShdw>
                </a:effectLst>
                <a:latin typeface="+mn-lt"/>
              </a:rPr>
              <a:t>1 out of 10¹²º is like saying</a:t>
            </a:r>
            <a:r>
              <a:rPr lang="en-US" sz="4000" b="1" dirty="0">
                <a:ln w="6350">
                  <a:solidFill>
                    <a:schemeClr val="bg1"/>
                  </a:solidFill>
                </a:ln>
                <a:solidFill>
                  <a:srgbClr val="FF0000"/>
                </a:solidFill>
                <a:effectLst>
                  <a:outerShdw blurRad="50800" dist="38100" dir="2700000" algn="tl" rotWithShape="0">
                    <a:prstClr val="black">
                      <a:alpha val="40000"/>
                    </a:prstClr>
                  </a:outerShdw>
                </a:effectLst>
                <a:latin typeface="+mn-lt"/>
              </a:rPr>
              <a:t>:</a:t>
            </a:r>
          </a:p>
          <a:p>
            <a:pPr lvl="1" eaLnBrk="1" fontAlgn="auto" hangingPunct="1">
              <a:spcBef>
                <a:spcPts val="0"/>
              </a:spcBef>
              <a:spcAft>
                <a:spcPts val="0"/>
              </a:spcAft>
              <a:defRPr/>
            </a:pPr>
            <a:endParaRPr lang="en-US" b="1" dirty="0">
              <a:ln w="6350">
                <a:solidFill>
                  <a:schemeClr val="bg1"/>
                </a:solidFill>
              </a:ln>
              <a:effectLst>
                <a:outerShdw blurRad="50800" dist="38100" dir="2700000" algn="tl" rotWithShape="0">
                  <a:prstClr val="black">
                    <a:alpha val="40000"/>
                  </a:prstClr>
                </a:outerShdw>
              </a:effectLst>
            </a:endParaRPr>
          </a:p>
          <a:p>
            <a:pPr lvl="1" eaLnBrk="1" fontAlgn="auto" hangingPunct="1">
              <a:spcBef>
                <a:spcPts val="0"/>
              </a:spcBef>
              <a:spcAft>
                <a:spcPts val="0"/>
              </a:spcAft>
              <a:defRPr/>
            </a:pPr>
            <a:endParaRPr lang="en-US" b="1" dirty="0">
              <a:ln w="6350">
                <a:solidFill>
                  <a:schemeClr val="bg1"/>
                </a:solidFill>
              </a:ln>
              <a:effectLst>
                <a:outerShdw blurRad="50800" dist="38100" dir="2700000" algn="tl" rotWithShape="0">
                  <a:prstClr val="black">
                    <a:alpha val="40000"/>
                  </a:prstClr>
                </a:outerShdw>
              </a:effectLst>
            </a:endParaRPr>
          </a:p>
          <a:p>
            <a:pPr marL="685800" lvl="1" indent="-228600" eaLnBrk="1" fontAlgn="auto" hangingPunct="1">
              <a:spcBef>
                <a:spcPts val="0"/>
              </a:spcBef>
              <a:spcAft>
                <a:spcPts val="0"/>
              </a:spcAft>
              <a:buFont typeface="Wingdings" pitchFamily="2" charset="2"/>
              <a:buChar char="§"/>
              <a:defRPr/>
            </a:pPr>
            <a:r>
              <a:rPr lang="en-US" sz="4000" b="1" dirty="0">
                <a:ln w="6350">
                  <a:solidFill>
                    <a:schemeClr val="bg1"/>
                  </a:solidFill>
                </a:ln>
                <a:effectLst>
                  <a:outerShdw blurRad="50800" dist="38100" dir="2700000" algn="tl" rotWithShape="0">
                    <a:prstClr val="black">
                      <a:alpha val="40000"/>
                    </a:prstClr>
                  </a:outerShdw>
                </a:effectLst>
              </a:rPr>
              <a:t>Multiply our universe, which has </a:t>
            </a:r>
          </a:p>
          <a:p>
            <a:pPr lvl="1"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rPr>
              <a:t>10</a:t>
            </a:r>
            <a:r>
              <a:rPr lang="en-US" sz="4000" dirty="0">
                <a:solidFill>
                  <a:srgbClr val="FFFFFF"/>
                </a:solidFill>
              </a:rPr>
              <a:t>⁷⁸</a:t>
            </a:r>
            <a:r>
              <a:rPr lang="en-US" sz="4000" b="1" dirty="0">
                <a:ln w="6350">
                  <a:solidFill>
                    <a:schemeClr val="bg1"/>
                  </a:solidFill>
                </a:ln>
                <a:effectLst>
                  <a:outerShdw blurRad="50800" dist="38100" dir="2700000" algn="tl" rotWithShape="0">
                    <a:prstClr val="black">
                      <a:alpha val="40000"/>
                    </a:prstClr>
                  </a:outerShdw>
                </a:effectLst>
              </a:rPr>
              <a:t> atoms, by one trillion by one trillion by one hundred million times…</a:t>
            </a:r>
          </a:p>
        </p:txBody>
      </p:sp>
      <p:sp>
        <p:nvSpPr>
          <p:cNvPr id="100357" name="TextBox 4"/>
          <p:cNvSpPr txBox="1">
            <a:spLocks noChangeArrowheads="1"/>
          </p:cNvSpPr>
          <p:nvPr/>
        </p:nvSpPr>
        <p:spPr bwMode="auto">
          <a:xfrm>
            <a:off x="381000" y="6211888"/>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Eagle Nebula:  Credit-NASA-CXC, J. Linsky (U. of Colorado), et al.  Optical:  NASA, ESA, STScI, J. Hester, P. Scowen (ASU)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gle Nebula     Cr-X-ray NASA-CXC-J. Linsky (U. Colorado) et al. Optical-NASA,ESA,STScI,J. Hester, P. Scowen (ASU).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8263"/>
            <a:ext cx="9204326" cy="708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TextBox 2"/>
          <p:cNvSpPr txBox="1">
            <a:spLocks noChangeArrowheads="1"/>
          </p:cNvSpPr>
          <p:nvPr/>
        </p:nvSpPr>
        <p:spPr bwMode="auto">
          <a:xfrm>
            <a:off x="609600" y="10668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endParaRPr lang="en-US">
              <a:latin typeface="Book Antiqua" panose="02040602050305030304" pitchFamily="18" charset="0"/>
            </a:endParaRPr>
          </a:p>
        </p:txBody>
      </p:sp>
      <p:sp>
        <p:nvSpPr>
          <p:cNvPr id="4" name="TextBox 3"/>
          <p:cNvSpPr txBox="1"/>
          <p:nvPr/>
        </p:nvSpPr>
        <p:spPr>
          <a:xfrm>
            <a:off x="304800" y="1143000"/>
            <a:ext cx="8659483" cy="3170099"/>
          </a:xfrm>
          <a:prstGeom prst="rect">
            <a:avLst/>
          </a:prstGeom>
          <a:noFill/>
        </p:spPr>
        <p:txBody>
          <a:bodyPr>
            <a:spAutoFit/>
          </a:bodyPr>
          <a:lstStyle/>
          <a:p>
            <a:pPr eaLnBrk="1" fontAlgn="auto" hangingPunct="1">
              <a:spcBef>
                <a:spcPts val="0"/>
              </a:spcBef>
              <a:spcAft>
                <a:spcPts val="0"/>
              </a:spcAft>
              <a:defRPr/>
            </a:pPr>
            <a:endParaRPr lang="en-US" sz="4000" b="1" dirty="0">
              <a:ln w="6350">
                <a:solidFill>
                  <a:schemeClr val="bg1"/>
                </a:solidFill>
              </a:ln>
              <a:solidFill>
                <a:srgbClr val="FF0000"/>
              </a:solidFill>
              <a:effectLst>
                <a:outerShdw blurRad="50800" dist="38100" dir="2700000" algn="tl" rotWithShape="0">
                  <a:prstClr val="black">
                    <a:alpha val="40000"/>
                  </a:prstClr>
                </a:outerShdw>
              </a:effectLst>
              <a:latin typeface="+mn-lt"/>
            </a:endParaRPr>
          </a:p>
          <a:p>
            <a:pPr marL="0" lvl="1" algn="ctr" eaLnBrk="1" fontAlgn="auto" hangingPunct="1">
              <a:spcBef>
                <a:spcPts val="0"/>
              </a:spcBef>
              <a:spcAft>
                <a:spcPts val="0"/>
              </a:spcAft>
              <a:defRPr/>
            </a:pPr>
            <a:r>
              <a:rPr lang="en-US" sz="4000" b="1" dirty="0">
                <a:ln w="6350">
                  <a:solidFill>
                    <a:schemeClr val="bg1"/>
                  </a:solidFill>
                </a:ln>
                <a:effectLst>
                  <a:outerShdw blurRad="50800" dist="38100" dir="2700000" algn="tl" rotWithShape="0">
                    <a:prstClr val="black">
                      <a:alpha val="40000"/>
                    </a:prstClr>
                  </a:outerShdw>
                </a:effectLst>
              </a:rPr>
              <a:t>Then mark one atom, mix all this up, and dive down blindfolded &amp; get the marked one on the first try!!!</a:t>
            </a:r>
          </a:p>
          <a:p>
            <a:pPr eaLnBrk="1" fontAlgn="auto" hangingPunct="1">
              <a:spcBef>
                <a:spcPts val="0"/>
              </a:spcBef>
              <a:spcAft>
                <a:spcPts val="0"/>
              </a:spcAft>
              <a:defRPr/>
            </a:pPr>
            <a:endParaRPr lang="en-US" sz="4000" b="1" dirty="0">
              <a:ln w="6350">
                <a:solidFill>
                  <a:schemeClr val="bg1"/>
                </a:solidFill>
              </a:ln>
              <a:solidFill>
                <a:srgbClr val="FF0000"/>
              </a:solidFill>
              <a:effectLst>
                <a:outerShdw blurRad="50800" dist="38100" dir="2700000" algn="tl" rotWithShape="0">
                  <a:prstClr val="black">
                    <a:alpha val="40000"/>
                  </a:prstClr>
                </a:outerShdw>
              </a:effectLst>
              <a:latin typeface="+mn-lt"/>
            </a:endParaRPr>
          </a:p>
        </p:txBody>
      </p:sp>
      <p:sp>
        <p:nvSpPr>
          <p:cNvPr id="101381" name="TextBox 4"/>
          <p:cNvSpPr txBox="1">
            <a:spLocks noChangeArrowheads="1"/>
          </p:cNvSpPr>
          <p:nvPr/>
        </p:nvSpPr>
        <p:spPr bwMode="auto">
          <a:xfrm>
            <a:off x="381000" y="5943600"/>
            <a:ext cx="853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Eagle Nebula:  Credit-NASA-CXC, J. Linsky (U. of Colorado), et al.  Optical:  NASA, ESA, STScI, J. Hester, P. Scowen (ASU)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strVal val="#ppt_w*0.05"/>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anim calcmode="lin" valueType="num">
                                      <p:cBhvr>
                                        <p:cTn id="14" dur="500" fill="hold"/>
                                        <p:tgtEl>
                                          <p:spTgt spid="4"/>
                                        </p:tgtEl>
                                        <p:attrNameLst>
                                          <p:attrName>ppt_x</p:attrName>
                                        </p:attrNameLst>
                                      </p:cBhvr>
                                      <p:tavLst>
                                        <p:tav tm="0">
                                          <p:val>
                                            <p:strVal val="#ppt_x-.2"/>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r Cluster NGC 602    Cr-NASA, ESA, &amp; the Hubble Heritage Team (STScI, AURA) - ESA, Hubble Collaborat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TextBox 3"/>
          <p:cNvSpPr txBox="1">
            <a:spLocks noChangeArrowheads="1"/>
          </p:cNvSpPr>
          <p:nvPr/>
        </p:nvSpPr>
        <p:spPr bwMode="auto">
          <a:xfrm>
            <a:off x="304800" y="5867400"/>
            <a:ext cx="883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STAR CLUSTER NGC 602:  Credit-NASA, ESA, &amp; Hubble Heritage Team (STScI, AURA), ESA, Hubble Collaboration</a:t>
            </a:r>
          </a:p>
        </p:txBody>
      </p:sp>
      <p:sp>
        <p:nvSpPr>
          <p:cNvPr id="6" name="TextBox 5"/>
          <p:cNvSpPr txBox="1"/>
          <p:nvPr/>
        </p:nvSpPr>
        <p:spPr>
          <a:xfrm>
            <a:off x="152400" y="304800"/>
            <a:ext cx="8915400" cy="4616648"/>
          </a:xfrm>
          <a:prstGeom prst="rect">
            <a:avLst/>
          </a:prstGeom>
          <a:noFill/>
        </p:spPr>
        <p:txBody>
          <a:bodyPr>
            <a:spAutoFit/>
          </a:bodyPr>
          <a:lstStyle/>
          <a:p>
            <a:pPr eaLnBrk="1" fontAlgn="auto" hangingPunct="1">
              <a:spcBef>
                <a:spcPts val="0"/>
              </a:spcBef>
              <a:spcAft>
                <a:spcPts val="0"/>
              </a:spcAft>
              <a:defRPr/>
            </a:pPr>
            <a:r>
              <a:rPr lang="en-US" sz="3600" b="1" dirty="0">
                <a:ln w="9525">
                  <a:solidFill>
                    <a:schemeClr val="bg1"/>
                  </a:solidFill>
                </a:ln>
                <a:solidFill>
                  <a:srgbClr val="FF0000"/>
                </a:solidFill>
                <a:latin typeface="+mn-lt"/>
              </a:rPr>
              <a:t>UNIVERSE’S FINE TUNING = DESIGN</a:t>
            </a:r>
          </a:p>
          <a:p>
            <a:pPr eaLnBrk="1" fontAlgn="auto" hangingPunct="1">
              <a:spcBef>
                <a:spcPts val="0"/>
              </a:spcBef>
              <a:spcAft>
                <a:spcPts val="0"/>
              </a:spcAft>
              <a:defRPr/>
            </a:pPr>
            <a:endParaRPr lang="en-US" sz="4000" dirty="0">
              <a:latin typeface="+mn-lt"/>
            </a:endParaRPr>
          </a:p>
          <a:p>
            <a:pPr algn="ctr" eaLnBrk="1" fontAlgn="auto" hangingPunct="1">
              <a:spcBef>
                <a:spcPts val="0"/>
              </a:spcBef>
              <a:spcAft>
                <a:spcPts val="0"/>
              </a:spcAft>
              <a:defRPr/>
            </a:pPr>
            <a:r>
              <a:rPr lang="en-US" sz="4000" b="1" u="sng" dirty="0">
                <a:ln w="19050">
                  <a:solidFill>
                    <a:schemeClr val="bg1"/>
                  </a:solidFill>
                </a:ln>
              </a:rPr>
              <a:t>Ratio of Gravity to </a:t>
            </a:r>
          </a:p>
          <a:p>
            <a:pPr algn="ctr" eaLnBrk="1" fontAlgn="auto" hangingPunct="1">
              <a:spcBef>
                <a:spcPts val="0"/>
              </a:spcBef>
              <a:spcAft>
                <a:spcPts val="0"/>
              </a:spcAft>
              <a:defRPr/>
            </a:pPr>
            <a:r>
              <a:rPr lang="en-US" sz="4000" b="1" u="sng" dirty="0">
                <a:ln w="19050">
                  <a:solidFill>
                    <a:schemeClr val="bg1"/>
                  </a:solidFill>
                </a:ln>
              </a:rPr>
              <a:t>Electromagnetic Force</a:t>
            </a:r>
            <a:r>
              <a:rPr lang="en-US" sz="4000" b="1" dirty="0">
                <a:ln w="19050">
                  <a:solidFill>
                    <a:schemeClr val="bg1"/>
                  </a:solidFill>
                </a:ln>
              </a:rPr>
              <a:t>:</a:t>
            </a:r>
          </a:p>
          <a:p>
            <a:pPr eaLnBrk="1" fontAlgn="auto" hangingPunct="1">
              <a:spcBef>
                <a:spcPts val="0"/>
              </a:spcBef>
              <a:spcAft>
                <a:spcPts val="0"/>
              </a:spcAft>
              <a:defRPr/>
            </a:pPr>
            <a:endParaRPr lang="en-US" b="1" dirty="0">
              <a:ln w="19050">
                <a:solidFill>
                  <a:schemeClr val="bg1"/>
                </a:solidFill>
              </a:ln>
            </a:endParaRPr>
          </a:p>
          <a:p>
            <a:pPr lvl="1" algn="ctr" eaLnBrk="1" fontAlgn="auto" hangingPunct="1">
              <a:spcBef>
                <a:spcPts val="0"/>
              </a:spcBef>
              <a:spcAft>
                <a:spcPts val="0"/>
              </a:spcAft>
              <a:defRPr/>
            </a:pPr>
            <a:r>
              <a:rPr lang="en-US" sz="4000" b="1" dirty="0">
                <a:ln w="19050">
                  <a:solidFill>
                    <a:schemeClr val="bg1"/>
                  </a:solidFill>
                </a:ln>
              </a:rPr>
              <a:t>If  were different by more than 1</a:t>
            </a:r>
          </a:p>
          <a:p>
            <a:pPr lvl="1" algn="ctr" eaLnBrk="1" fontAlgn="auto" hangingPunct="1">
              <a:spcBef>
                <a:spcPts val="0"/>
              </a:spcBef>
              <a:spcAft>
                <a:spcPts val="0"/>
              </a:spcAft>
              <a:defRPr/>
            </a:pPr>
            <a:r>
              <a:rPr lang="en-US" sz="4000" b="1" dirty="0">
                <a:ln w="19050">
                  <a:solidFill>
                    <a:schemeClr val="bg1"/>
                  </a:solidFill>
                </a:ln>
              </a:rPr>
              <a:t>  out of 10</a:t>
            </a:r>
            <a:r>
              <a:rPr lang="en-US" sz="4000" b="1" dirty="0">
                <a:ln w="9525">
                  <a:solidFill>
                    <a:schemeClr val="bg1"/>
                  </a:solidFill>
                </a:ln>
              </a:rPr>
              <a:t>⁴º</a:t>
            </a:r>
            <a:r>
              <a:rPr lang="en-US" sz="4000" b="1" dirty="0">
                <a:ln w="19050">
                  <a:solidFill>
                    <a:schemeClr val="bg1"/>
                  </a:solidFill>
                </a:ln>
              </a:rPr>
              <a:t>, there would be no life</a:t>
            </a:r>
          </a:p>
          <a:p>
            <a:pPr lvl="1" algn="ctr" eaLnBrk="1" fontAlgn="auto" hangingPunct="1">
              <a:spcBef>
                <a:spcPts val="0"/>
              </a:spcBef>
              <a:spcAft>
                <a:spcPts val="0"/>
              </a:spcAft>
              <a:defRPr/>
            </a:pPr>
            <a:r>
              <a:rPr lang="en-US" sz="4000" b="1" dirty="0">
                <a:ln w="19050">
                  <a:solidFill>
                    <a:schemeClr val="bg1"/>
                  </a:solidFill>
                </a:ln>
              </a:rPr>
              <a:t>  anywhere in the Universe!!!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3" y="-609600"/>
            <a:ext cx="9485313"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85800" y="228600"/>
            <a:ext cx="8001000" cy="2985433"/>
          </a:xfrm>
          <a:prstGeom prst="rect">
            <a:avLst/>
          </a:prstGeom>
          <a:noFill/>
        </p:spPr>
        <p:txBody>
          <a:bodyPr>
            <a:spAutoFit/>
          </a:bodyPr>
          <a:lstStyle/>
          <a:p>
            <a:pPr algn="ctr" eaLnBrk="1" fontAlgn="auto" hangingPunct="1">
              <a:spcBef>
                <a:spcPts val="0"/>
              </a:spcBef>
              <a:spcAft>
                <a:spcPts val="0"/>
              </a:spcAft>
              <a:defRPr/>
            </a:pPr>
            <a:r>
              <a:rPr lang="en-US" sz="4800" b="1" dirty="0">
                <a:ln w="19050">
                  <a:solidFill>
                    <a:schemeClr val="bg1"/>
                  </a:solidFill>
                </a:ln>
                <a:solidFill>
                  <a:srgbClr val="FF0000"/>
                </a:solidFill>
                <a:latin typeface="+mn-lt"/>
              </a:rPr>
              <a:t>BIG BANG BASIC #1</a:t>
            </a:r>
          </a:p>
          <a:p>
            <a:pPr algn="ctr" eaLnBrk="1" fontAlgn="auto" hangingPunct="1">
              <a:spcBef>
                <a:spcPts val="0"/>
              </a:spcBef>
              <a:spcAft>
                <a:spcPts val="0"/>
              </a:spcAft>
              <a:defRPr/>
            </a:pPr>
            <a:endParaRPr lang="en-US" sz="2000" b="1" dirty="0">
              <a:ln w="19050">
                <a:solidFill>
                  <a:schemeClr val="bg1"/>
                </a:solidFill>
              </a:ln>
              <a:solidFill>
                <a:srgbClr val="FF0000"/>
              </a:solidFill>
              <a:latin typeface="+mn-lt"/>
            </a:endParaRPr>
          </a:p>
          <a:p>
            <a:pPr algn="ctr" eaLnBrk="1" fontAlgn="auto" hangingPunct="1">
              <a:spcBef>
                <a:spcPts val="0"/>
              </a:spcBef>
              <a:spcAft>
                <a:spcPts val="0"/>
              </a:spcAft>
              <a:defRPr/>
            </a:pPr>
            <a:r>
              <a:rPr lang="en-US" sz="4000" b="1" dirty="0">
                <a:ln w="19050">
                  <a:solidFill>
                    <a:schemeClr val="bg1"/>
                  </a:solidFill>
                </a:ln>
                <a:solidFill>
                  <a:srgbClr val="FFFFFF"/>
                </a:solidFill>
              </a:rPr>
              <a:t>The universe (all space, time, energy, and matter) had a beginning!</a:t>
            </a:r>
          </a:p>
        </p:txBody>
      </p:sp>
      <p:sp>
        <p:nvSpPr>
          <p:cNvPr id="4" name="TextBox 3"/>
          <p:cNvSpPr txBox="1"/>
          <p:nvPr/>
        </p:nvSpPr>
        <p:spPr>
          <a:xfrm>
            <a:off x="838200" y="3581400"/>
            <a:ext cx="8001000" cy="2554545"/>
          </a:xfrm>
          <a:prstGeom prst="rect">
            <a:avLst/>
          </a:prstGeom>
          <a:noFill/>
        </p:spPr>
        <p:txBody>
          <a:bodyPr>
            <a:spAutoFit/>
          </a:bodyPr>
          <a:lstStyle/>
          <a:p>
            <a:pPr algn="ctr" eaLnBrk="1" fontAlgn="auto" hangingPunct="1">
              <a:spcBef>
                <a:spcPts val="0"/>
              </a:spcBef>
              <a:spcAft>
                <a:spcPts val="0"/>
              </a:spcAft>
              <a:defRPr/>
            </a:pPr>
            <a:r>
              <a:rPr lang="en-US" sz="4000" b="1" i="1" dirty="0">
                <a:ln w="9525">
                  <a:solidFill>
                    <a:srgbClr val="FFFF00"/>
                  </a:solidFill>
                </a:ln>
                <a:solidFill>
                  <a:srgbClr val="FF0000"/>
                </a:solidFill>
                <a:latin typeface="+mn-lt"/>
              </a:rPr>
              <a:t>Therefore, the universe had to have a pre-existing “causing agent” that brought the universe into being.</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050"/>
                                        </p:tgtEl>
                                        <p:attrNameLst>
                                          <p:attrName>style.opacity</p:attrName>
                                        </p:attrNameLst>
                                      </p:cBhvr>
                                      <p:to>
                                        <p:strVal val="0.5"/>
                                      </p:to>
                                    </p:set>
                                    <p:animEffect filter="image" prLst="opacity: 0.5">
                                      <p:cBhvr rctx="IE">
                                        <p:cTn id="7" dur="indefinite"/>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r Cluster NGC 602    Cr-NASA, ESA, &amp; the Hubble Heritage Team (STScI, AURA) - ESA, Hubble Collaborat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28600" y="304801"/>
            <a:ext cx="8610600" cy="6247864"/>
          </a:xfrm>
          <a:prstGeom prst="rect">
            <a:avLst/>
          </a:prstGeom>
          <a:noFill/>
        </p:spPr>
        <p:txBody>
          <a:bodyPr>
            <a:spAutoFit/>
          </a:bodyPr>
          <a:lstStyle/>
          <a:p>
            <a:pPr eaLnBrk="1" fontAlgn="auto" hangingPunct="1">
              <a:spcBef>
                <a:spcPts val="0"/>
              </a:spcBef>
              <a:spcAft>
                <a:spcPts val="0"/>
              </a:spcAft>
              <a:defRPr/>
            </a:pPr>
            <a:r>
              <a:rPr lang="en-US" sz="4000" b="1" u="sng" dirty="0">
                <a:ln w="19050">
                  <a:solidFill>
                    <a:schemeClr val="bg1"/>
                  </a:solidFill>
                </a:ln>
                <a:solidFill>
                  <a:srgbClr val="FF0000"/>
                </a:solidFill>
                <a:latin typeface="+mn-lt"/>
              </a:rPr>
              <a:t>1 out of 10⁴º is like saying</a:t>
            </a:r>
            <a:r>
              <a:rPr lang="en-US" sz="4000" b="1" dirty="0">
                <a:ln w="19050">
                  <a:solidFill>
                    <a:schemeClr val="bg1"/>
                  </a:solidFill>
                </a:ln>
                <a:solidFill>
                  <a:srgbClr val="FF0000"/>
                </a:solidFill>
                <a:latin typeface="+mn-lt"/>
              </a:rPr>
              <a:t>:</a:t>
            </a:r>
          </a:p>
          <a:p>
            <a:pPr eaLnBrk="1" fontAlgn="auto" hangingPunct="1">
              <a:spcBef>
                <a:spcPts val="0"/>
              </a:spcBef>
              <a:spcAft>
                <a:spcPts val="0"/>
              </a:spcAft>
              <a:defRPr/>
            </a:pPr>
            <a:endParaRPr lang="en-US" sz="4000" b="1" dirty="0">
              <a:ln w="19050">
                <a:solidFill>
                  <a:schemeClr val="bg1"/>
                </a:solidFill>
              </a:ln>
              <a:solidFill>
                <a:srgbClr val="FF0000"/>
              </a:solidFill>
              <a:latin typeface="+mn-lt"/>
            </a:endParaRPr>
          </a:p>
          <a:p>
            <a:pPr marL="685800" lvl="1" indent="-228600" eaLnBrk="1" fontAlgn="auto" hangingPunct="1">
              <a:spcBef>
                <a:spcPts val="0"/>
              </a:spcBef>
              <a:spcAft>
                <a:spcPts val="0"/>
              </a:spcAft>
              <a:buFont typeface="Wingdings" pitchFamily="2" charset="2"/>
              <a:buChar char="§"/>
              <a:defRPr/>
            </a:pPr>
            <a:r>
              <a:rPr lang="en-US" sz="4000" b="1" dirty="0">
                <a:ln w="19050">
                  <a:solidFill>
                    <a:schemeClr val="bg1"/>
                  </a:solidFill>
                </a:ln>
              </a:rPr>
              <a:t>Again, in terms of grains of sand, : it would take 10²³ grains of sand to equal all of the grains of sand on all the earth’s beaches;</a:t>
            </a:r>
          </a:p>
          <a:p>
            <a:pPr marL="685800" lvl="1" indent="-228600" eaLnBrk="1" fontAlgn="auto" hangingPunct="1">
              <a:spcBef>
                <a:spcPts val="0"/>
              </a:spcBef>
              <a:spcAft>
                <a:spcPts val="0"/>
              </a:spcAft>
              <a:defRPr/>
            </a:pPr>
            <a:endParaRPr lang="en-US" sz="4000" b="1" dirty="0">
              <a:ln w="19050">
                <a:solidFill>
                  <a:schemeClr val="bg1"/>
                </a:solidFill>
              </a:ln>
            </a:endParaRPr>
          </a:p>
          <a:p>
            <a:pPr marL="685800" lvl="1" indent="-228600" eaLnBrk="1" fontAlgn="auto" hangingPunct="1">
              <a:spcBef>
                <a:spcPts val="0"/>
              </a:spcBef>
              <a:spcAft>
                <a:spcPts val="0"/>
              </a:spcAft>
              <a:buFont typeface="Wingdings" pitchFamily="2" charset="2"/>
              <a:buChar char="§"/>
              <a:defRPr/>
            </a:pPr>
            <a:r>
              <a:rPr lang="en-US" sz="4000" b="1" dirty="0">
                <a:ln w="19050">
                  <a:solidFill>
                    <a:schemeClr val="bg1"/>
                  </a:solidFill>
                </a:ln>
              </a:rPr>
              <a:t>Multiple all that by one trillion by 100,000 times.</a:t>
            </a:r>
            <a:endParaRPr lang="en-US" sz="1600" b="1" dirty="0">
              <a:ln w="19050">
                <a:solidFill>
                  <a:schemeClr val="bg1"/>
                </a:solidFill>
              </a:ln>
              <a:latin typeface="+mn-lt"/>
            </a:endParaRPr>
          </a:p>
          <a:p>
            <a:pPr lvl="1" eaLnBrk="1" fontAlgn="auto" hangingPunct="1">
              <a:spcBef>
                <a:spcPts val="0"/>
              </a:spcBef>
              <a:spcAft>
                <a:spcPts val="0"/>
              </a:spcAft>
              <a:buFont typeface="Wingdings" pitchFamily="2" charset="2"/>
              <a:buChar char="§"/>
              <a:defRPr/>
            </a:pPr>
            <a:endParaRPr lang="en-US" sz="4000" b="1" dirty="0">
              <a:ln w="19050">
                <a:solidFill>
                  <a:schemeClr val="bg1"/>
                </a:solidFill>
              </a:ln>
              <a:latin typeface="+mn-lt"/>
            </a:endParaRPr>
          </a:p>
        </p:txBody>
      </p:sp>
      <p:sp>
        <p:nvSpPr>
          <p:cNvPr id="103428" name="TextBox 3"/>
          <p:cNvSpPr txBox="1">
            <a:spLocks noChangeArrowheads="1"/>
          </p:cNvSpPr>
          <p:nvPr/>
        </p:nvSpPr>
        <p:spPr bwMode="auto">
          <a:xfrm>
            <a:off x="304800" y="6019800"/>
            <a:ext cx="883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STAR CLUSTER NGC 602:  Credit-NASA, ESA, &amp; Hubble Heritage Team (STScI, AURA), ESA, Hubble Collaboration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r Cluster NGC 602    Cr-NASA, ESA, &amp; the Hubble Heritage Team (STScI, AURA) - ESA, Hubble Collaborat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304800"/>
            <a:ext cx="8610600" cy="3170099"/>
          </a:xfrm>
          <a:prstGeom prst="rect">
            <a:avLst/>
          </a:prstGeom>
          <a:noFill/>
        </p:spPr>
        <p:txBody>
          <a:bodyPr>
            <a:spAutoFit/>
          </a:bodyPr>
          <a:lstStyle/>
          <a:p>
            <a:pPr eaLnBrk="1" fontAlgn="auto" hangingPunct="1">
              <a:spcBef>
                <a:spcPts val="0"/>
              </a:spcBef>
              <a:spcAft>
                <a:spcPts val="0"/>
              </a:spcAft>
              <a:defRPr/>
            </a:pPr>
            <a:r>
              <a:rPr lang="en-US" sz="4000" b="1" u="sng" dirty="0">
                <a:ln w="19050">
                  <a:solidFill>
                    <a:schemeClr val="bg1"/>
                  </a:solidFill>
                </a:ln>
                <a:solidFill>
                  <a:srgbClr val="FF0000"/>
                </a:solidFill>
                <a:latin typeface="+mn-lt"/>
              </a:rPr>
              <a:t>1 out of 10⁴º is like saying</a:t>
            </a:r>
            <a:r>
              <a:rPr lang="en-US" sz="4000" b="1" dirty="0">
                <a:ln w="19050">
                  <a:solidFill>
                    <a:schemeClr val="bg1"/>
                  </a:solidFill>
                </a:ln>
                <a:solidFill>
                  <a:srgbClr val="FF0000"/>
                </a:solidFill>
                <a:latin typeface="+mn-lt"/>
              </a:rPr>
              <a:t>:</a:t>
            </a:r>
          </a:p>
          <a:p>
            <a:pPr eaLnBrk="1" fontAlgn="auto" hangingPunct="1">
              <a:spcBef>
                <a:spcPts val="0"/>
              </a:spcBef>
              <a:spcAft>
                <a:spcPts val="0"/>
              </a:spcAft>
              <a:defRPr/>
            </a:pPr>
            <a:endParaRPr lang="en-US" sz="4000" b="1" dirty="0">
              <a:ln w="19050">
                <a:solidFill>
                  <a:schemeClr val="bg1"/>
                </a:solidFill>
              </a:ln>
              <a:solidFill>
                <a:srgbClr val="FF0000"/>
              </a:solidFill>
              <a:latin typeface="+mn-lt"/>
            </a:endParaRPr>
          </a:p>
          <a:p>
            <a:pPr lvl="1" algn="ctr" eaLnBrk="1" fontAlgn="auto" hangingPunct="1">
              <a:spcBef>
                <a:spcPts val="0"/>
              </a:spcBef>
              <a:spcAft>
                <a:spcPts val="0"/>
              </a:spcAft>
              <a:defRPr/>
            </a:pPr>
            <a:r>
              <a:rPr lang="en-US" sz="4000" b="1" dirty="0">
                <a:ln w="19050">
                  <a:solidFill>
                    <a:schemeClr val="bg1"/>
                  </a:solidFill>
                </a:ln>
              </a:rPr>
              <a:t>Remove one grain of sand and that destroys the possibility of even one planet capable of supporting life!!!</a:t>
            </a:r>
          </a:p>
        </p:txBody>
      </p:sp>
      <p:sp>
        <p:nvSpPr>
          <p:cNvPr id="104452" name="TextBox 3"/>
          <p:cNvSpPr txBox="1">
            <a:spLocks noChangeArrowheads="1"/>
          </p:cNvSpPr>
          <p:nvPr/>
        </p:nvSpPr>
        <p:spPr bwMode="auto">
          <a:xfrm>
            <a:off x="304800" y="6096000"/>
            <a:ext cx="883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STAR CLUSTER NGC 602:  Credit-NASA, ESA, &amp; Hubble Heritage Team (STScI, AURA), ESA, Hubble Collaboration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s Almitak, Alnilam, Mintaka    Cr-Digitized Sky Survey, ESA, ESO,NASA, FIS Liberator...Color Composite-Davide De Martin (Skyfactor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2964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28600" y="304800"/>
            <a:ext cx="8763000" cy="5570756"/>
          </a:xfrm>
          <a:prstGeom prst="rect">
            <a:avLst/>
          </a:prstGeom>
          <a:noFill/>
        </p:spPr>
        <p:txBody>
          <a:bodyPr>
            <a:spAutoFit/>
          </a:bodyPr>
          <a:lstStyle/>
          <a:p>
            <a:pPr eaLnBrk="1" fontAlgn="auto" hangingPunct="1">
              <a:spcBef>
                <a:spcPts val="0"/>
              </a:spcBef>
              <a:spcAft>
                <a:spcPts val="0"/>
              </a:spcAft>
              <a:defRPr/>
            </a:pPr>
            <a:r>
              <a:rPr lang="en-US" sz="3600" b="1" dirty="0">
                <a:ln w="9525">
                  <a:solidFill>
                    <a:schemeClr val="bg1"/>
                  </a:solidFill>
                </a:ln>
                <a:solidFill>
                  <a:srgbClr val="FF0000"/>
                </a:solidFill>
                <a:latin typeface="+mn-lt"/>
              </a:rPr>
              <a:t>UNIVERSE’S FINE TUNING = DESIGN</a:t>
            </a:r>
          </a:p>
          <a:p>
            <a:pPr eaLnBrk="1" fontAlgn="auto" hangingPunct="1">
              <a:spcBef>
                <a:spcPts val="0"/>
              </a:spcBef>
              <a:spcAft>
                <a:spcPts val="0"/>
              </a:spcAft>
              <a:defRPr/>
            </a:pPr>
            <a:endParaRPr lang="en-US" sz="4000" dirty="0">
              <a:latin typeface="+mn-lt"/>
            </a:endParaRPr>
          </a:p>
          <a:p>
            <a:pPr algn="ctr" eaLnBrk="1" fontAlgn="auto" hangingPunct="1">
              <a:spcBef>
                <a:spcPts val="0"/>
              </a:spcBef>
              <a:spcAft>
                <a:spcPts val="0"/>
              </a:spcAft>
              <a:defRPr/>
            </a:pPr>
            <a:r>
              <a:rPr lang="en-US" sz="4000" b="1" dirty="0">
                <a:ln w="19050">
                  <a:solidFill>
                    <a:schemeClr val="bg1"/>
                  </a:solidFill>
                </a:ln>
              </a:rPr>
              <a:t>So far, we have examined only the universe’s three (the mass-space density ratio replaced by the energy-space density ratio) Initially Fine Tuned parameters,  which have a random chance of 1 out of 10²¹⁷ of occurring</a:t>
            </a:r>
          </a:p>
          <a:p>
            <a:pPr algn="ctr" eaLnBrk="1" fontAlgn="auto" hangingPunct="1">
              <a:spcBef>
                <a:spcPts val="0"/>
              </a:spcBef>
              <a:spcAft>
                <a:spcPts val="0"/>
              </a:spcAft>
              <a:defRPr/>
            </a:pPr>
            <a:r>
              <a:rPr lang="en-US" sz="4000" b="1" dirty="0">
                <a:ln w="19050">
                  <a:solidFill>
                    <a:schemeClr val="bg1"/>
                  </a:solidFill>
                </a:ln>
              </a:rPr>
              <a:t> (10⁵⁷ </a:t>
            </a:r>
            <a:r>
              <a:rPr lang="en-US" sz="4000" b="1" dirty="0" smtClean="0">
                <a:ln w="19050">
                  <a:solidFill>
                    <a:schemeClr val="bg1"/>
                  </a:solidFill>
                </a:ln>
              </a:rPr>
              <a:t>x </a:t>
            </a:r>
            <a:r>
              <a:rPr lang="en-US" sz="4000" b="1" dirty="0">
                <a:ln w="19050">
                  <a:solidFill>
                    <a:schemeClr val="bg1"/>
                  </a:solidFill>
                </a:ln>
              </a:rPr>
              <a:t>10¹²º </a:t>
            </a:r>
            <a:r>
              <a:rPr lang="en-US" sz="4000" b="1" dirty="0" smtClean="0">
                <a:ln w="19050">
                  <a:solidFill>
                    <a:schemeClr val="bg1"/>
                  </a:solidFill>
                </a:ln>
              </a:rPr>
              <a:t>x </a:t>
            </a:r>
            <a:r>
              <a:rPr lang="en-US" sz="4000" b="1" dirty="0">
                <a:ln w="19050">
                  <a:solidFill>
                    <a:schemeClr val="bg1"/>
                  </a:solidFill>
                </a:ln>
              </a:rPr>
              <a:t>10⁴º).</a:t>
            </a:r>
          </a:p>
        </p:txBody>
      </p:sp>
      <p:sp>
        <p:nvSpPr>
          <p:cNvPr id="105476" name="TextBox 5"/>
          <p:cNvSpPr txBox="1">
            <a:spLocks noChangeArrowheads="1"/>
          </p:cNvSpPr>
          <p:nvPr/>
        </p:nvSpPr>
        <p:spPr bwMode="auto">
          <a:xfrm>
            <a:off x="609600" y="5867400"/>
            <a:ext cx="845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STARS ALMITAK, ANILAM, MINTAKA:  Credit-Digitized Sky Survey, ESA, ESO, NASA, FIS Liberator;  Color Composite – Davide De Martin (Skyfactory)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ars Almitak, Alnilam, Mintaka    Cr-Digitized Sky Survey, ESA, ESO,NASA, FIS Liberator...Color Composite-Davide De Martin (Skyfactor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2400" y="152400"/>
            <a:ext cx="8610600" cy="5801588"/>
          </a:xfrm>
          <a:prstGeom prst="rect">
            <a:avLst/>
          </a:prstGeom>
          <a:noFill/>
        </p:spPr>
        <p:txBody>
          <a:bodyPr>
            <a:spAutoFit/>
          </a:bodyPr>
          <a:lstStyle/>
          <a:p>
            <a:pPr eaLnBrk="1" fontAlgn="auto" hangingPunct="1">
              <a:spcBef>
                <a:spcPts val="0"/>
              </a:spcBef>
              <a:spcAft>
                <a:spcPts val="0"/>
              </a:spcAft>
              <a:defRPr/>
            </a:pPr>
            <a:r>
              <a:rPr lang="en-US" sz="4000" b="1" u="sng" dirty="0">
                <a:ln w="19050">
                  <a:solidFill>
                    <a:schemeClr val="bg1"/>
                  </a:solidFill>
                </a:ln>
                <a:solidFill>
                  <a:srgbClr val="FF0000"/>
                </a:solidFill>
                <a:latin typeface="+mn-lt"/>
              </a:rPr>
              <a:t>1 out of 10²¹</a:t>
            </a:r>
            <a:r>
              <a:rPr lang="en-US" sz="4000" b="1" u="sng" dirty="0">
                <a:ln w="19050">
                  <a:solidFill>
                    <a:schemeClr val="bg1"/>
                  </a:solidFill>
                </a:ln>
                <a:solidFill>
                  <a:srgbClr val="FF0000"/>
                </a:solidFill>
                <a:latin typeface="Corbel"/>
              </a:rPr>
              <a:t>⁷</a:t>
            </a:r>
            <a:r>
              <a:rPr lang="en-US" sz="4000" b="1" u="sng" dirty="0">
                <a:ln w="19050">
                  <a:solidFill>
                    <a:schemeClr val="bg1"/>
                  </a:solidFill>
                </a:ln>
                <a:solidFill>
                  <a:srgbClr val="FF0000"/>
                </a:solidFill>
                <a:latin typeface="+mn-lt"/>
              </a:rPr>
              <a:t> is like saying</a:t>
            </a:r>
            <a:r>
              <a:rPr lang="en-US" sz="4000" b="1" dirty="0">
                <a:ln w="19050">
                  <a:solidFill>
                    <a:schemeClr val="bg1"/>
                  </a:solidFill>
                </a:ln>
                <a:solidFill>
                  <a:srgbClr val="FF0000"/>
                </a:solidFill>
                <a:latin typeface="+mn-lt"/>
              </a:rPr>
              <a:t>:</a:t>
            </a:r>
          </a:p>
          <a:p>
            <a:pPr algn="ctr" eaLnBrk="1" fontAlgn="auto" hangingPunct="1">
              <a:spcBef>
                <a:spcPts val="0"/>
              </a:spcBef>
              <a:spcAft>
                <a:spcPts val="0"/>
              </a:spcAft>
              <a:defRPr/>
            </a:pPr>
            <a:endParaRPr lang="en-US" sz="1100" b="1" dirty="0">
              <a:ln w="19050">
                <a:solidFill>
                  <a:schemeClr val="bg1"/>
                </a:solidFill>
              </a:ln>
              <a:solidFill>
                <a:srgbClr val="FF0000"/>
              </a:solidFill>
              <a:latin typeface="+mn-lt"/>
            </a:endParaRPr>
          </a:p>
          <a:p>
            <a:pPr lvl="1" algn="ctr" eaLnBrk="1" fontAlgn="auto" hangingPunct="1">
              <a:spcBef>
                <a:spcPts val="0"/>
              </a:spcBef>
              <a:spcAft>
                <a:spcPts val="0"/>
              </a:spcAft>
              <a:defRPr/>
            </a:pPr>
            <a:r>
              <a:rPr lang="en-US" sz="4000" b="1" dirty="0">
                <a:ln w="19050">
                  <a:solidFill>
                    <a:schemeClr val="bg1"/>
                  </a:solidFill>
                </a:ln>
              </a:rPr>
              <a:t>Take all the atoms in the universe (i.e., 10</a:t>
            </a:r>
            <a:r>
              <a:rPr lang="en-US" sz="4000" dirty="0">
                <a:solidFill>
                  <a:srgbClr val="F8F8F8"/>
                </a:solidFill>
              </a:rPr>
              <a:t>⁷⁸</a:t>
            </a:r>
            <a:r>
              <a:rPr lang="en-US" sz="4000" b="1" dirty="0">
                <a:ln w="19050">
                  <a:solidFill>
                    <a:schemeClr val="bg1"/>
                  </a:solidFill>
                </a:ln>
              </a:rPr>
              <a:t>) and multiple them:</a:t>
            </a:r>
          </a:p>
          <a:p>
            <a:pPr lvl="1" algn="ctr" eaLnBrk="1" fontAlgn="auto" hangingPunct="1">
              <a:spcBef>
                <a:spcPts val="0"/>
              </a:spcBef>
              <a:spcAft>
                <a:spcPts val="0"/>
              </a:spcAft>
              <a:defRPr/>
            </a:pPr>
            <a:r>
              <a:rPr lang="en-US" sz="4000" b="1" dirty="0">
                <a:ln w="19050">
                  <a:solidFill>
                    <a:schemeClr val="bg1"/>
                  </a:solidFill>
                </a:ln>
              </a:rPr>
              <a:t>by one trillion by one trillion </a:t>
            </a:r>
          </a:p>
          <a:p>
            <a:pPr lvl="1" algn="ctr" eaLnBrk="1" fontAlgn="auto" hangingPunct="1">
              <a:spcBef>
                <a:spcPts val="0"/>
              </a:spcBef>
              <a:spcAft>
                <a:spcPts val="0"/>
              </a:spcAft>
              <a:defRPr/>
            </a:pPr>
            <a:r>
              <a:rPr lang="en-US" sz="4000" b="1" dirty="0">
                <a:ln w="19050">
                  <a:solidFill>
                    <a:schemeClr val="bg1"/>
                  </a:solidFill>
                </a:ln>
              </a:rPr>
              <a:t>by one trillion by one trillion </a:t>
            </a:r>
          </a:p>
          <a:p>
            <a:pPr lvl="1" algn="ctr" eaLnBrk="1" fontAlgn="auto" hangingPunct="1">
              <a:spcBef>
                <a:spcPts val="0"/>
              </a:spcBef>
              <a:spcAft>
                <a:spcPts val="0"/>
              </a:spcAft>
              <a:defRPr/>
            </a:pPr>
            <a:r>
              <a:rPr lang="en-US" sz="4000" b="1" dirty="0">
                <a:ln w="19050">
                  <a:solidFill>
                    <a:schemeClr val="bg1"/>
                  </a:solidFill>
                </a:ln>
              </a:rPr>
              <a:t>by one trillion by one trillion </a:t>
            </a:r>
          </a:p>
          <a:p>
            <a:pPr lvl="1" algn="ctr" eaLnBrk="1" fontAlgn="auto" hangingPunct="1">
              <a:spcBef>
                <a:spcPts val="0"/>
              </a:spcBef>
              <a:spcAft>
                <a:spcPts val="0"/>
              </a:spcAft>
              <a:defRPr/>
            </a:pPr>
            <a:r>
              <a:rPr lang="en-US" sz="4000" b="1" dirty="0">
                <a:ln w="19050">
                  <a:solidFill>
                    <a:schemeClr val="bg1"/>
                  </a:solidFill>
                </a:ln>
              </a:rPr>
              <a:t>by one trillion by one trillion </a:t>
            </a:r>
          </a:p>
          <a:p>
            <a:pPr lvl="1" algn="ctr" eaLnBrk="1" fontAlgn="auto" hangingPunct="1">
              <a:spcBef>
                <a:spcPts val="0"/>
              </a:spcBef>
              <a:spcAft>
                <a:spcPts val="0"/>
              </a:spcAft>
              <a:defRPr/>
            </a:pPr>
            <a:r>
              <a:rPr lang="en-US" sz="4000" b="1" dirty="0">
                <a:ln w="19050">
                  <a:solidFill>
                    <a:schemeClr val="bg1"/>
                  </a:solidFill>
                </a:ln>
              </a:rPr>
              <a:t>by one trillion by one trillion </a:t>
            </a:r>
          </a:p>
          <a:p>
            <a:pPr lvl="1" algn="ctr" eaLnBrk="1" fontAlgn="auto" hangingPunct="1">
              <a:spcBef>
                <a:spcPts val="0"/>
              </a:spcBef>
              <a:spcAft>
                <a:spcPts val="0"/>
              </a:spcAft>
              <a:defRPr/>
            </a:pPr>
            <a:r>
              <a:rPr lang="en-US" sz="4000" b="1" dirty="0">
                <a:ln w="19050">
                  <a:solidFill>
                    <a:schemeClr val="bg1"/>
                  </a:solidFill>
                </a:ln>
              </a:rPr>
              <a:t>by one trillion by 10,000,000 times!!!</a:t>
            </a:r>
          </a:p>
        </p:txBody>
      </p:sp>
      <p:sp>
        <p:nvSpPr>
          <p:cNvPr id="106500" name="TextBox 3"/>
          <p:cNvSpPr txBox="1">
            <a:spLocks noChangeArrowheads="1"/>
          </p:cNvSpPr>
          <p:nvPr/>
        </p:nvSpPr>
        <p:spPr bwMode="auto">
          <a:xfrm>
            <a:off x="457200" y="5943600"/>
            <a:ext cx="845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STARS ALMITAK, ANILAM, MINTAKA:  Credit-Digitized Sky Survey, ESA, ESO, NASA, FIS Liberator;  Color Composite – Davide De Martin (Skyfactory)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ars Almitak, Alnilam, Mintaka    Cr-Digitized Sky Survey, ESA, ESO,NASA, FIS Liberator...Color Composite-Davide De Martin (Skyfactor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04800" y="609600"/>
            <a:ext cx="8229600" cy="4832092"/>
          </a:xfrm>
          <a:prstGeom prst="rect">
            <a:avLst/>
          </a:prstGeom>
          <a:noFill/>
        </p:spPr>
        <p:txBody>
          <a:bodyPr>
            <a:spAutoFit/>
          </a:bodyPr>
          <a:lstStyle/>
          <a:p>
            <a:pPr algn="ctr" eaLnBrk="1" fontAlgn="auto" hangingPunct="1">
              <a:spcBef>
                <a:spcPts val="0"/>
              </a:spcBef>
              <a:spcAft>
                <a:spcPts val="0"/>
              </a:spcAft>
              <a:defRPr/>
            </a:pPr>
            <a:endParaRPr lang="en-US" sz="2800" b="1" dirty="0">
              <a:ln w="19050">
                <a:solidFill>
                  <a:schemeClr val="bg1"/>
                </a:solidFill>
              </a:ln>
              <a:solidFill>
                <a:srgbClr val="FF0000"/>
              </a:solidFill>
              <a:latin typeface="+mn-lt"/>
            </a:endParaRPr>
          </a:p>
          <a:p>
            <a:pPr lvl="1" algn="ctr" eaLnBrk="1" fontAlgn="auto" hangingPunct="1">
              <a:spcBef>
                <a:spcPts val="0"/>
              </a:spcBef>
              <a:spcAft>
                <a:spcPts val="0"/>
              </a:spcAft>
              <a:defRPr/>
            </a:pPr>
            <a:r>
              <a:rPr lang="en-US" sz="4000" b="1" dirty="0">
                <a:ln w="19050">
                  <a:solidFill>
                    <a:schemeClr val="bg1"/>
                  </a:solidFill>
                </a:ln>
              </a:rPr>
              <a:t>Mark one atom, mix all of them up and dive down blindfolded and get the marked atom on the first try!!!</a:t>
            </a:r>
          </a:p>
          <a:p>
            <a:pPr lvl="1" algn="ctr" eaLnBrk="1" fontAlgn="auto" hangingPunct="1">
              <a:spcBef>
                <a:spcPts val="0"/>
              </a:spcBef>
              <a:spcAft>
                <a:spcPts val="0"/>
              </a:spcAft>
              <a:defRPr/>
            </a:pPr>
            <a:r>
              <a:rPr lang="en-US" sz="4000" b="1" dirty="0">
                <a:ln w="19050">
                  <a:solidFill>
                    <a:schemeClr val="bg1"/>
                  </a:solidFill>
                </a:ln>
              </a:rPr>
              <a:t>(or…remove one atom and you thereby eliminate any chance of a life-supporting planet anywhere, anytime!!!)</a:t>
            </a:r>
          </a:p>
        </p:txBody>
      </p:sp>
      <p:sp>
        <p:nvSpPr>
          <p:cNvPr id="107524" name="TextBox 3"/>
          <p:cNvSpPr txBox="1">
            <a:spLocks noChangeArrowheads="1"/>
          </p:cNvSpPr>
          <p:nvPr/>
        </p:nvSpPr>
        <p:spPr bwMode="auto">
          <a:xfrm>
            <a:off x="533400" y="5943600"/>
            <a:ext cx="845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STARS ALMITAK, ANILAM, MINTAKA:  Credit-Digitized Sky Survey, ESA, ESO, NASA, FIS Liberator;  Color Composite – Davide De Martin (Skyfactory)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ars Almitak, Alnilam, Mintaka    Cr-Digitized Sky Survey, ESA, ESO,NASA, FIS Liberator...Color Composite-Davide De Martin (Skyfactor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09600" y="457200"/>
            <a:ext cx="7924800" cy="5386090"/>
          </a:xfrm>
          <a:prstGeom prst="rect">
            <a:avLst/>
          </a:prstGeom>
          <a:noFill/>
        </p:spPr>
        <p:txBody>
          <a:bodyPr>
            <a:spAutoFit/>
          </a:bodyPr>
          <a:lstStyle/>
          <a:p>
            <a:pPr algn="ctr" eaLnBrk="1" fontAlgn="auto" hangingPunct="1">
              <a:spcBef>
                <a:spcPts val="0"/>
              </a:spcBef>
              <a:spcAft>
                <a:spcPts val="0"/>
              </a:spcAft>
              <a:defRPr/>
            </a:pPr>
            <a:r>
              <a:rPr lang="en-US" sz="4000" b="1" i="1" u="sng" dirty="0">
                <a:ln w="19050">
                  <a:solidFill>
                    <a:schemeClr val="tx1"/>
                  </a:solidFill>
                </a:ln>
                <a:solidFill>
                  <a:srgbClr val="FF0000"/>
                </a:solidFill>
              </a:rPr>
              <a:t>Now, we only have about 670 more finely tuned parameters to go to  merely get one planet that is capable of supporting life!  </a:t>
            </a:r>
          </a:p>
          <a:p>
            <a:pPr eaLnBrk="1" fontAlgn="auto" hangingPunct="1">
              <a:spcBef>
                <a:spcPts val="0"/>
              </a:spcBef>
              <a:spcAft>
                <a:spcPts val="0"/>
              </a:spcAft>
              <a:defRPr/>
            </a:pPr>
            <a:endParaRPr lang="en-US" sz="2400" b="1" i="1" u="sng" dirty="0">
              <a:ln w="19050">
                <a:solidFill>
                  <a:schemeClr val="tx1"/>
                </a:solidFill>
              </a:ln>
              <a:solidFill>
                <a:srgbClr val="FF0000"/>
              </a:solidFill>
            </a:endParaRPr>
          </a:p>
          <a:p>
            <a:pPr algn="ctr" eaLnBrk="1" fontAlgn="auto" hangingPunct="1">
              <a:spcBef>
                <a:spcPts val="0"/>
              </a:spcBef>
              <a:spcAft>
                <a:spcPts val="0"/>
              </a:spcAft>
              <a:defRPr/>
            </a:pPr>
            <a:r>
              <a:rPr lang="en-US" sz="4000" b="1" i="1" u="sng" dirty="0">
                <a:ln w="19050">
                  <a:solidFill>
                    <a:schemeClr val="tx1"/>
                  </a:solidFill>
                </a:ln>
                <a:solidFill>
                  <a:srgbClr val="FF0000"/>
                </a:solidFill>
              </a:rPr>
              <a:t>Again, this is not to make life, but only to make one planet in the entire Universe capable of supporting life!</a:t>
            </a:r>
          </a:p>
        </p:txBody>
      </p:sp>
      <p:sp>
        <p:nvSpPr>
          <p:cNvPr id="108548" name="TextBox 3"/>
          <p:cNvSpPr txBox="1">
            <a:spLocks noChangeArrowheads="1"/>
          </p:cNvSpPr>
          <p:nvPr/>
        </p:nvSpPr>
        <p:spPr bwMode="auto">
          <a:xfrm>
            <a:off x="533400" y="5943600"/>
            <a:ext cx="845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atin typeface="Book Antiqua" panose="02040602050305030304" pitchFamily="18" charset="0"/>
              </a:rPr>
              <a:t>STARS ALMITAK, ANILAM, MINTAKA:  Credit-Digitized Sky Survey, ESA, ESO, NASA, FIS Liberator;  Color Composite – Davide De Martin (Skyfactory)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3"/>
                                        </p:tgtEl>
                                        <p:attrNameLst>
                                          <p:attrName>style.opacity</p:attrName>
                                        </p:attrNameLst>
                                      </p:cBhvr>
                                      <p:to>
                                        <p:strVal val="0.5"/>
                                      </p:to>
                                    </p:set>
                                    <p:animEffect filter="image" prLst="opacity: 0.5">
                                      <p:cBhvr rctx="IE">
                                        <p:cTn id="7" dur="indefinite"/>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Met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Apex">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13439</TotalTime>
  <Words>4191</Words>
  <Application>Microsoft Office PowerPoint</Application>
  <PresentationFormat>On-screen Show (4:3)</PresentationFormat>
  <Paragraphs>535</Paragraphs>
  <Slides>95</Slides>
  <Notes>0</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95</vt:i4>
      </vt:variant>
    </vt:vector>
  </HeadingPairs>
  <TitlesOfParts>
    <vt:vector size="106" baseType="lpstr">
      <vt:lpstr>Corbel</vt:lpstr>
      <vt:lpstr>Arial</vt:lpstr>
      <vt:lpstr>Consolas</vt:lpstr>
      <vt:lpstr>Wingdings</vt:lpstr>
      <vt:lpstr>Wingdings 2</vt:lpstr>
      <vt:lpstr>Wingdings 3</vt:lpstr>
      <vt:lpstr>Calibri</vt:lpstr>
      <vt:lpstr>Lucida Sans</vt:lpstr>
      <vt:lpstr>Book Antiqua</vt:lpstr>
      <vt:lpstr>Metro</vt: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No. of Fine-Tuning Parameters by General Categories</vt:lpstr>
      <vt:lpstr>Summary of Fine-Tuning Parameters by General Categories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Sony Electronics,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Max Power</dc:creator>
  <cp:lastModifiedBy>Richard Deem</cp:lastModifiedBy>
  <cp:revision>398</cp:revision>
  <dcterms:created xsi:type="dcterms:W3CDTF">2007-07-18T01:09:18Z</dcterms:created>
  <dcterms:modified xsi:type="dcterms:W3CDTF">2013-10-08T18:49:20Z</dcterms:modified>
</cp:coreProperties>
</file>