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16"/>
  </p:notesMasterIdLst>
  <p:sldIdLst>
    <p:sldId id="327" r:id="rId3"/>
    <p:sldId id="328" r:id="rId4"/>
    <p:sldId id="568" r:id="rId5"/>
    <p:sldId id="421" r:id="rId6"/>
    <p:sldId id="360" r:id="rId7"/>
    <p:sldId id="422" r:id="rId8"/>
    <p:sldId id="581" r:id="rId9"/>
    <p:sldId id="678" r:id="rId10"/>
    <p:sldId id="582" r:id="rId11"/>
    <p:sldId id="583" r:id="rId12"/>
    <p:sldId id="584" r:id="rId13"/>
    <p:sldId id="557" r:id="rId14"/>
    <p:sldId id="361" r:id="rId15"/>
    <p:sldId id="348" r:id="rId16"/>
    <p:sldId id="349" r:id="rId17"/>
    <p:sldId id="357" r:id="rId18"/>
    <p:sldId id="346" r:id="rId19"/>
    <p:sldId id="622" r:id="rId20"/>
    <p:sldId id="339" r:id="rId21"/>
    <p:sldId id="363" r:id="rId22"/>
    <p:sldId id="362" r:id="rId23"/>
    <p:sldId id="423" r:id="rId24"/>
    <p:sldId id="340" r:id="rId25"/>
    <p:sldId id="585" r:id="rId26"/>
    <p:sldId id="605" r:id="rId27"/>
    <p:sldId id="591" r:id="rId28"/>
    <p:sldId id="588" r:id="rId29"/>
    <p:sldId id="670" r:id="rId30"/>
    <p:sldId id="589" r:id="rId31"/>
    <p:sldId id="590" r:id="rId32"/>
    <p:sldId id="587" r:id="rId33"/>
    <p:sldId id="341" r:id="rId34"/>
    <p:sldId id="586" r:id="rId35"/>
    <p:sldId id="592" r:id="rId36"/>
    <p:sldId id="352" r:id="rId37"/>
    <p:sldId id="354" r:id="rId38"/>
    <p:sldId id="355" r:id="rId39"/>
    <p:sldId id="356" r:id="rId40"/>
    <p:sldId id="562" r:id="rId41"/>
    <p:sldId id="606" r:id="rId42"/>
    <p:sldId id="673" r:id="rId43"/>
    <p:sldId id="570" r:id="rId44"/>
    <p:sldId id="425" r:id="rId45"/>
    <p:sldId id="364" r:id="rId46"/>
    <p:sldId id="365" r:id="rId47"/>
    <p:sldId id="597" r:id="rId48"/>
    <p:sldId id="598" r:id="rId49"/>
    <p:sldId id="599" r:id="rId50"/>
    <p:sldId id="594" r:id="rId51"/>
    <p:sldId id="600" r:id="rId52"/>
    <p:sldId id="611" r:id="rId53"/>
    <p:sldId id="372" r:id="rId54"/>
    <p:sldId id="596" r:id="rId55"/>
    <p:sldId id="366" r:id="rId56"/>
    <p:sldId id="370" r:id="rId57"/>
    <p:sldId id="371" r:id="rId58"/>
    <p:sldId id="392" r:id="rId59"/>
    <p:sldId id="393" r:id="rId60"/>
    <p:sldId id="395" r:id="rId61"/>
    <p:sldId id="390" r:id="rId62"/>
    <p:sldId id="391" r:id="rId63"/>
    <p:sldId id="426" r:id="rId64"/>
    <p:sldId id="396" r:id="rId65"/>
    <p:sldId id="386" r:id="rId66"/>
    <p:sldId id="397" r:id="rId67"/>
    <p:sldId id="427" r:id="rId68"/>
    <p:sldId id="602" r:id="rId69"/>
    <p:sldId id="603" r:id="rId70"/>
    <p:sldId id="623" r:id="rId71"/>
    <p:sldId id="658" r:id="rId72"/>
    <p:sldId id="653" r:id="rId73"/>
    <p:sldId id="626" r:id="rId74"/>
    <p:sldId id="659" r:id="rId75"/>
    <p:sldId id="633" r:id="rId76"/>
    <p:sldId id="604" r:id="rId77"/>
    <p:sldId id="675" r:id="rId78"/>
    <p:sldId id="654" r:id="rId79"/>
    <p:sldId id="634" r:id="rId80"/>
    <p:sldId id="398" r:id="rId81"/>
    <p:sldId id="399" r:id="rId82"/>
    <p:sldId id="400" r:id="rId83"/>
    <p:sldId id="613" r:id="rId84"/>
    <p:sldId id="614" r:id="rId85"/>
    <p:sldId id="615" r:id="rId86"/>
    <p:sldId id="432" r:id="rId87"/>
    <p:sldId id="433" r:id="rId88"/>
    <p:sldId id="682" r:id="rId89"/>
    <p:sldId id="571" r:id="rId90"/>
    <p:sldId id="679" r:id="rId91"/>
    <p:sldId id="580" r:id="rId92"/>
    <p:sldId id="430" r:id="rId93"/>
    <p:sldId id="388" r:id="rId94"/>
    <p:sldId id="655" r:id="rId95"/>
    <p:sldId id="656" r:id="rId96"/>
    <p:sldId id="401" r:id="rId97"/>
    <p:sldId id="306" r:id="rId98"/>
    <p:sldId id="402" r:id="rId99"/>
    <p:sldId id="403" r:id="rId100"/>
    <p:sldId id="404" r:id="rId101"/>
    <p:sldId id="405" r:id="rId102"/>
    <p:sldId id="414" r:id="rId103"/>
    <p:sldId id="415" r:id="rId104"/>
    <p:sldId id="416" r:id="rId105"/>
    <p:sldId id="406" r:id="rId106"/>
    <p:sldId id="407" r:id="rId107"/>
    <p:sldId id="409" r:id="rId108"/>
    <p:sldId id="408" r:id="rId109"/>
    <p:sldId id="554" r:id="rId110"/>
    <p:sldId id="680" r:id="rId111"/>
    <p:sldId id="555" r:id="rId112"/>
    <p:sldId id="435" r:id="rId113"/>
    <p:sldId id="434" r:id="rId114"/>
    <p:sldId id="436" r:id="rId1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8F8F8"/>
    <a:srgbClr val="FFFFFF"/>
    <a:srgbClr val="00FF00"/>
    <a:srgbClr val="00FF99"/>
    <a:srgbClr val="E927B2"/>
    <a:srgbClr val="FF6600"/>
    <a:srgbClr val="F85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2009" autoAdjust="0"/>
    <p:restoredTop sz="86353" autoAdjust="0"/>
  </p:normalViewPr>
  <p:slideViewPr>
    <p:cSldViewPr>
      <p:cViewPr varScale="1">
        <p:scale>
          <a:sx n="113" d="100"/>
          <a:sy n="113" d="100"/>
        </p:scale>
        <p:origin x="1074" y="108"/>
      </p:cViewPr>
      <p:guideLst>
        <p:guide orient="horz" pos="2160"/>
        <p:guide pos="2880"/>
      </p:guideLst>
    </p:cSldViewPr>
  </p:slideViewPr>
  <p:outlineViewPr>
    <p:cViewPr>
      <p:scale>
        <a:sx n="33" d="100"/>
        <a:sy n="33" d="100"/>
      </p:scale>
      <p:origin x="270" y="0"/>
    </p:cViewPr>
  </p:outlineViewPr>
  <p:notesTextViewPr>
    <p:cViewPr>
      <p:scale>
        <a:sx n="100" d="100"/>
        <a:sy n="100" d="100"/>
      </p:scale>
      <p:origin x="0" y="0"/>
    </p:cViewPr>
  </p:notesTextViewPr>
  <p:sorterViewPr>
    <p:cViewPr>
      <p:scale>
        <a:sx n="100" d="100"/>
        <a:sy n="100" d="100"/>
      </p:scale>
      <p:origin x="0" y="-214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7BE1841-6AE7-4150-8966-F7B06144178F}" type="datetimeFigureOut">
              <a:rPr lang="en-US"/>
              <a:pPr>
                <a:defRPr/>
              </a:pPr>
              <a:t>10/13/2013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33297C9-0D08-410B-AB07-A4E48F12C110}" type="slidenum">
              <a:rPr lang="en-US"/>
              <a:pPr>
                <a:defRPr/>
              </a:pPr>
              <a:t>‹#›</a:t>
            </a:fld>
            <a:endParaRPr lang="en-US"/>
          </a:p>
        </p:txBody>
      </p:sp>
    </p:spTree>
    <p:extLst>
      <p:ext uri="{BB962C8B-B14F-4D97-AF65-F5344CB8AC3E}">
        <p14:creationId xmlns:p14="http://schemas.microsoft.com/office/powerpoint/2010/main" val="2741721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C847D7DF-85A6-4D59-8907-76A38DBC54C9}" type="datetimeFigureOut">
              <a:rPr lang="en-US"/>
              <a:pPr>
                <a:defRPr/>
              </a:pPr>
              <a:t>10/13/2013</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531610E0-AA5F-424C-8311-ABC1F3BF11AE}" type="slidenum">
              <a:rPr lang="en-US"/>
              <a:pPr>
                <a:defRPr/>
              </a:pPr>
              <a:t>‹#›</a:t>
            </a:fld>
            <a:endParaRPr lang="en-US"/>
          </a:p>
        </p:txBody>
      </p:sp>
    </p:spTree>
    <p:extLst>
      <p:ext uri="{BB962C8B-B14F-4D97-AF65-F5344CB8AC3E}">
        <p14:creationId xmlns:p14="http://schemas.microsoft.com/office/powerpoint/2010/main" val="109938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279A1B4-2EB3-46D6-979F-17695E375BDC}" type="datetimeFigureOut">
              <a:rPr lang="en-US"/>
              <a:pPr>
                <a:defRPr/>
              </a:pPr>
              <a:t>10/13/2013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545102E-17A4-4671-8A73-903409D614B6}" type="slidenum">
              <a:rPr lang="en-US"/>
              <a:pPr>
                <a:defRPr/>
              </a:pPr>
              <a:t>‹#›</a:t>
            </a:fld>
            <a:endParaRPr lang="en-US"/>
          </a:p>
        </p:txBody>
      </p:sp>
    </p:spTree>
    <p:extLst>
      <p:ext uri="{BB962C8B-B14F-4D97-AF65-F5344CB8AC3E}">
        <p14:creationId xmlns:p14="http://schemas.microsoft.com/office/powerpoint/2010/main" val="401841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8315805-0736-40F7-95CA-B294EEEB3633}" type="datetimeFigureOut">
              <a:rPr lang="en-US"/>
              <a:pPr>
                <a:defRPr/>
              </a:pPr>
              <a:t>10/13/2013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0EB9BF9-DD8A-4F3C-9AA2-C49DB0EC007B}" type="slidenum">
              <a:rPr lang="en-US"/>
              <a:pPr>
                <a:defRPr/>
              </a:pPr>
              <a:t>‹#›</a:t>
            </a:fld>
            <a:endParaRPr lang="en-US"/>
          </a:p>
        </p:txBody>
      </p:sp>
    </p:spTree>
    <p:extLst>
      <p:ext uri="{BB962C8B-B14F-4D97-AF65-F5344CB8AC3E}">
        <p14:creationId xmlns:p14="http://schemas.microsoft.com/office/powerpoint/2010/main" val="2533198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9BEC1432-257D-4C2D-996E-BD24F0051323}" type="datetimeFigureOut">
              <a:rPr lang="en-US"/>
              <a:pPr>
                <a:defRPr/>
              </a:pPr>
              <a:t>10/13/2013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F4FF026-0742-4EA9-BEC0-747C9945FA00}" type="slidenum">
              <a:rPr lang="en-US"/>
              <a:pPr>
                <a:defRPr/>
              </a:pPr>
              <a:t>‹#›</a:t>
            </a:fld>
            <a:endParaRPr lang="en-US"/>
          </a:p>
        </p:txBody>
      </p:sp>
    </p:spTree>
    <p:extLst>
      <p:ext uri="{BB962C8B-B14F-4D97-AF65-F5344CB8AC3E}">
        <p14:creationId xmlns:p14="http://schemas.microsoft.com/office/powerpoint/2010/main" val="204083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E1824CB-E9F4-452C-91E6-EE23F0C23851}" type="datetimeFigureOut">
              <a:rPr lang="en-US"/>
              <a:pPr>
                <a:defRPr/>
              </a:pPr>
              <a:t>10/13/2013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62E1326-1C63-4B01-825A-D6FAAF37E4FC}" type="slidenum">
              <a:rPr lang="en-US"/>
              <a:pPr>
                <a:defRPr/>
              </a:pPr>
              <a:t>‹#›</a:t>
            </a:fld>
            <a:endParaRPr lang="en-US"/>
          </a:p>
        </p:txBody>
      </p:sp>
    </p:spTree>
    <p:extLst>
      <p:ext uri="{BB962C8B-B14F-4D97-AF65-F5344CB8AC3E}">
        <p14:creationId xmlns:p14="http://schemas.microsoft.com/office/powerpoint/2010/main" val="907078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BFF89271-DA58-4995-A642-AF50476BA4A8}" type="datetimeFigureOut">
              <a:rPr lang="en-US"/>
              <a:pPr>
                <a:defRPr/>
              </a:pPr>
              <a:t>10/13/2013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0D63CFD-B6DC-45E3-960E-F52F2F466765}" type="slidenum">
              <a:rPr lang="en-US"/>
              <a:pPr>
                <a:defRPr/>
              </a:pPr>
              <a:t>‹#›</a:t>
            </a:fld>
            <a:endParaRPr lang="en-US"/>
          </a:p>
        </p:txBody>
      </p:sp>
    </p:spTree>
    <p:extLst>
      <p:ext uri="{BB962C8B-B14F-4D97-AF65-F5344CB8AC3E}">
        <p14:creationId xmlns:p14="http://schemas.microsoft.com/office/powerpoint/2010/main" val="3137634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269F715-8B71-46D2-A613-C3AC567F01C7}" type="datetimeFigureOut">
              <a:rPr lang="en-US"/>
              <a:pPr>
                <a:defRPr/>
              </a:pPr>
              <a:t>10/13/2013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34C29B5-F34A-40A9-B35B-FA2CC18D025B}" type="slidenum">
              <a:rPr lang="en-US"/>
              <a:pPr>
                <a:defRPr/>
              </a:pPr>
              <a:t>‹#›</a:t>
            </a:fld>
            <a:endParaRPr lang="en-US"/>
          </a:p>
        </p:txBody>
      </p:sp>
    </p:spTree>
    <p:extLst>
      <p:ext uri="{BB962C8B-B14F-4D97-AF65-F5344CB8AC3E}">
        <p14:creationId xmlns:p14="http://schemas.microsoft.com/office/powerpoint/2010/main" val="176006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B08FB11-A0AB-449C-AF98-AA186909DA2D}" type="datetimeFigureOut">
              <a:rPr lang="en-US"/>
              <a:pPr>
                <a:defRPr/>
              </a:pPr>
              <a:t>10/13/2013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50A1C50-D999-4A16-8073-53929C9D4ACB}" type="slidenum">
              <a:rPr lang="en-US"/>
              <a:pPr>
                <a:defRPr/>
              </a:pPr>
              <a:t>‹#›</a:t>
            </a:fld>
            <a:endParaRPr lang="en-US"/>
          </a:p>
        </p:txBody>
      </p:sp>
    </p:spTree>
    <p:extLst>
      <p:ext uri="{BB962C8B-B14F-4D97-AF65-F5344CB8AC3E}">
        <p14:creationId xmlns:p14="http://schemas.microsoft.com/office/powerpoint/2010/main" val="1595920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FD0A07E-E34F-4BA7-BDE2-8CF25DA5F28F}" type="datetimeFigureOut">
              <a:rPr lang="en-US"/>
              <a:pPr>
                <a:defRPr/>
              </a:pPr>
              <a:t>10/13/2013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DF8FC96-CFBC-4C97-BC5E-52FF78D152D2}" type="slidenum">
              <a:rPr lang="en-US"/>
              <a:pPr>
                <a:defRPr/>
              </a:pPr>
              <a:t>‹#›</a:t>
            </a:fld>
            <a:endParaRPr lang="en-US"/>
          </a:p>
        </p:txBody>
      </p:sp>
    </p:spTree>
    <p:extLst>
      <p:ext uri="{BB962C8B-B14F-4D97-AF65-F5344CB8AC3E}">
        <p14:creationId xmlns:p14="http://schemas.microsoft.com/office/powerpoint/2010/main" val="155384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86462DD-8ACF-4452-80B3-93D5F85F42B7}" type="datetimeFigureOut">
              <a:rPr lang="en-US"/>
              <a:pPr>
                <a:defRPr/>
              </a:pPr>
              <a:t>10/13/2013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F467C00-0A5E-4AD5-BF42-B0DE225933F3}" type="slidenum">
              <a:rPr lang="en-US"/>
              <a:pPr>
                <a:defRPr/>
              </a:pPr>
              <a:t>‹#›</a:t>
            </a:fld>
            <a:endParaRPr lang="en-US"/>
          </a:p>
        </p:txBody>
      </p:sp>
    </p:spTree>
    <p:extLst>
      <p:ext uri="{BB962C8B-B14F-4D97-AF65-F5344CB8AC3E}">
        <p14:creationId xmlns:p14="http://schemas.microsoft.com/office/powerpoint/2010/main" val="208557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812E5B8-FD17-4A9A-9C4E-7D1CC9292697}" type="datetimeFigureOut">
              <a:rPr lang="en-US"/>
              <a:pPr>
                <a:defRPr/>
              </a:pPr>
              <a:t>10/13/2013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43811F2-5A4C-459C-94B7-8C092C6CCB9E}" type="slidenum">
              <a:rPr lang="en-US"/>
              <a:pPr>
                <a:defRPr/>
              </a:pPr>
              <a:t>‹#›</a:t>
            </a:fld>
            <a:endParaRPr lang="en-US"/>
          </a:p>
        </p:txBody>
      </p:sp>
    </p:spTree>
    <p:extLst>
      <p:ext uri="{BB962C8B-B14F-4D97-AF65-F5344CB8AC3E}">
        <p14:creationId xmlns:p14="http://schemas.microsoft.com/office/powerpoint/2010/main" val="287860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A6605F5-1446-4C87-9948-8A6229F6800A}" type="datetimeFigureOut">
              <a:rPr lang="en-US"/>
              <a:pPr>
                <a:defRPr/>
              </a:pPr>
              <a:t>10/13/2013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3A52278-6726-46CD-AA80-61C55E5B24D0}" type="slidenum">
              <a:rPr lang="en-US"/>
              <a:pPr>
                <a:defRPr/>
              </a:pPr>
              <a:t>‹#›</a:t>
            </a:fld>
            <a:endParaRPr lang="en-US"/>
          </a:p>
        </p:txBody>
      </p:sp>
    </p:spTree>
    <p:extLst>
      <p:ext uri="{BB962C8B-B14F-4D97-AF65-F5344CB8AC3E}">
        <p14:creationId xmlns:p14="http://schemas.microsoft.com/office/powerpoint/2010/main" val="2421277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5B5F6AC-FC53-4C3E-8D2A-770D91347053}" type="datetimeFigureOut">
              <a:rPr lang="en-US"/>
              <a:pPr>
                <a:defRPr/>
              </a:pPr>
              <a:t>10/13/2013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8F218B9-9A7E-4E3F-96A0-D02FFCD724FA}" type="slidenum">
              <a:rPr lang="en-US"/>
              <a:pPr>
                <a:defRPr/>
              </a:pPr>
              <a:t>‹#›</a:t>
            </a:fld>
            <a:endParaRPr lang="en-US"/>
          </a:p>
        </p:txBody>
      </p:sp>
    </p:spTree>
    <p:extLst>
      <p:ext uri="{BB962C8B-B14F-4D97-AF65-F5344CB8AC3E}">
        <p14:creationId xmlns:p14="http://schemas.microsoft.com/office/powerpoint/2010/main" val="254703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EE1CEF8-949F-4C07-91B0-F405969FF699}" type="datetimeFigureOut">
              <a:rPr lang="en-US"/>
              <a:pPr>
                <a:defRPr/>
              </a:pPr>
              <a:t>10/13/2013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B21C164-6918-4675-A177-AE3FF6D8DC45}" type="slidenum">
              <a:rPr lang="en-US"/>
              <a:pPr>
                <a:defRPr/>
              </a:pPr>
              <a:t>‹#›</a:t>
            </a:fld>
            <a:endParaRPr lang="en-US"/>
          </a:p>
        </p:txBody>
      </p:sp>
    </p:spTree>
    <p:extLst>
      <p:ext uri="{BB962C8B-B14F-4D97-AF65-F5344CB8AC3E}">
        <p14:creationId xmlns:p14="http://schemas.microsoft.com/office/powerpoint/2010/main" val="565179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EA236E1-251D-461E-A154-9010278814E8}" type="datetimeFigureOut">
              <a:rPr lang="en-US"/>
              <a:pPr>
                <a:defRPr/>
              </a:pPr>
              <a:t>10/13/2013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2BBF05-6EB9-4956-AF8E-34FE296EFF29}" type="slidenum">
              <a:rPr lang="en-US"/>
              <a:pPr>
                <a:defRPr/>
              </a:pPr>
              <a:t>‹#›</a:t>
            </a:fld>
            <a:endParaRPr lang="en-US"/>
          </a:p>
        </p:txBody>
      </p:sp>
    </p:spTree>
    <p:extLst>
      <p:ext uri="{BB962C8B-B14F-4D97-AF65-F5344CB8AC3E}">
        <p14:creationId xmlns:p14="http://schemas.microsoft.com/office/powerpoint/2010/main" val="220937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6 h 3648"/>
              <a:gd name="T2" fmla="*/ 2147483646 w 2736"/>
              <a:gd name="T3" fmla="*/ 2147483646 h 3648"/>
              <a:gd name="T4" fmla="*/ 2147483646 w 2736"/>
              <a:gd name="T5" fmla="*/ 0 h 3648"/>
              <a:gd name="T6" fmla="*/ 2147483646 w 2736"/>
              <a:gd name="T7" fmla="*/ 2147483646 h 3648"/>
              <a:gd name="T8" fmla="*/ 2147483646 w 2736"/>
              <a:gd name="T9" fmla="*/ 2147483646 h 3648"/>
              <a:gd name="T10" fmla="*/ 2147483646 w 2736"/>
              <a:gd name="T11" fmla="*/ 2147483646 h 3648"/>
              <a:gd name="T12" fmla="*/ 0 w 2736"/>
              <a:gd name="T13" fmla="*/ 2147483646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2147483646 h 4128"/>
              <a:gd name="T2" fmla="*/ 0 w 3504"/>
              <a:gd name="T3" fmla="*/ 2147483646 h 4128"/>
              <a:gd name="T4" fmla="*/ 2147483646 w 3504"/>
              <a:gd name="T5" fmla="*/ 2147483646 h 4128"/>
              <a:gd name="T6" fmla="*/ 2147483646 w 3504"/>
              <a:gd name="T7" fmla="*/ 0 h 4128"/>
              <a:gd name="T8" fmla="*/ 2147483646 w 3504"/>
              <a:gd name="T9" fmla="*/ 0 h 4128"/>
              <a:gd name="T10" fmla="*/ 2147483646 w 3504"/>
              <a:gd name="T11" fmla="*/ 2147483646 h 4128"/>
              <a:gd name="T12" fmla="*/ 0 w 3504"/>
              <a:gd name="T13" fmla="*/ 2147483646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B9C893F2-51DC-4E89-A024-8587EEBF3A4F}" type="datetimeFigureOut">
              <a:rPr lang="en-US"/>
              <a:pPr>
                <a:defRPr/>
              </a:pPr>
              <a:t>10/13/2013</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401E0AD8-38D4-41E5-B9C2-B1E8CEE01598}" type="slidenum">
              <a:rPr lang="en-US"/>
              <a:pPr>
                <a:defRPr/>
              </a:pPr>
              <a:t>‹#›</a:t>
            </a:fld>
            <a:endParaRPr lang="en-US"/>
          </a:p>
        </p:txBody>
      </p:sp>
    </p:spTree>
    <p:extLst>
      <p:ext uri="{BB962C8B-B14F-4D97-AF65-F5344CB8AC3E}">
        <p14:creationId xmlns:p14="http://schemas.microsoft.com/office/powerpoint/2010/main" val="168973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6093070-9B6F-4937-B646-22A393EE5F5C}" type="datetimeFigureOut">
              <a:rPr lang="en-US"/>
              <a:pPr>
                <a:defRPr/>
              </a:pPr>
              <a:t>10/13/2013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41E9F8C-098A-4765-87F3-E573D80E3CF4}" type="slidenum">
              <a:rPr lang="en-US"/>
              <a:pPr>
                <a:defRPr/>
              </a:pPr>
              <a:t>‹#›</a:t>
            </a:fld>
            <a:endParaRPr lang="en-US"/>
          </a:p>
        </p:txBody>
      </p:sp>
    </p:spTree>
    <p:extLst>
      <p:ext uri="{BB962C8B-B14F-4D97-AF65-F5344CB8AC3E}">
        <p14:creationId xmlns:p14="http://schemas.microsoft.com/office/powerpoint/2010/main" val="57197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B6E12B69-9EB4-478B-8445-B45C45247B19}" type="datetimeFigureOut">
              <a:rPr lang="en-US"/>
              <a:pPr>
                <a:defRPr/>
              </a:pPr>
              <a:t>10/13/2013</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D37729A7-7DF3-4239-B74E-17E766B16B27}" type="slidenum">
              <a:rPr lang="en-US"/>
              <a:pPr>
                <a:defRPr/>
              </a:pPr>
              <a:t>‹#›</a:t>
            </a:fld>
            <a:endParaRPr lang="en-US"/>
          </a:p>
        </p:txBody>
      </p:sp>
    </p:spTree>
    <p:extLst>
      <p:ext uri="{BB962C8B-B14F-4D97-AF65-F5344CB8AC3E}">
        <p14:creationId xmlns:p14="http://schemas.microsoft.com/office/powerpoint/2010/main" val="341881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BBE3A58-AFC3-4913-B733-3FB2A62CAE0F}" type="datetimeFigureOut">
              <a:rPr lang="en-US"/>
              <a:pPr>
                <a:defRPr/>
              </a:pPr>
              <a:t>10/13/2013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06A534B-6096-47B6-A9A1-77AC50FD28B1}" type="slidenum">
              <a:rPr lang="en-US"/>
              <a:pPr>
                <a:defRPr/>
              </a:pPr>
              <a:t>‹#›</a:t>
            </a:fld>
            <a:endParaRPr lang="en-US"/>
          </a:p>
        </p:txBody>
      </p:sp>
    </p:spTree>
    <p:extLst>
      <p:ext uri="{BB962C8B-B14F-4D97-AF65-F5344CB8AC3E}">
        <p14:creationId xmlns:p14="http://schemas.microsoft.com/office/powerpoint/2010/main" val="190373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2F22D167-0982-43C0-83B9-DA45AC01BC48}" type="datetimeFigureOut">
              <a:rPr lang="en-US"/>
              <a:pPr>
                <a:defRPr/>
              </a:pPr>
              <a:t>10/13/2013</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0D55E6C7-2DB3-4321-9497-4320B9B07DCE}" type="slidenum">
              <a:rPr lang="en-US"/>
              <a:pPr>
                <a:defRPr/>
              </a:pPr>
              <a:t>‹#›</a:t>
            </a:fld>
            <a:endParaRPr lang="en-US"/>
          </a:p>
        </p:txBody>
      </p:sp>
    </p:spTree>
    <p:extLst>
      <p:ext uri="{BB962C8B-B14F-4D97-AF65-F5344CB8AC3E}">
        <p14:creationId xmlns:p14="http://schemas.microsoft.com/office/powerpoint/2010/main" val="159991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686A560-06AF-467B-837A-E8BFAD673D35}" type="datetimeFigureOut">
              <a:rPr lang="en-US"/>
              <a:pPr>
                <a:defRPr/>
              </a:pPr>
              <a:t>10/13/2013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D4E7396-B878-4F74-A63B-B44D82995DD4}" type="slidenum">
              <a:rPr lang="en-US"/>
              <a:pPr>
                <a:defRPr/>
              </a:pPr>
              <a:t>‹#›</a:t>
            </a:fld>
            <a:endParaRPr lang="en-US"/>
          </a:p>
        </p:txBody>
      </p:sp>
    </p:spTree>
    <p:extLst>
      <p:ext uri="{BB962C8B-B14F-4D97-AF65-F5344CB8AC3E}">
        <p14:creationId xmlns:p14="http://schemas.microsoft.com/office/powerpoint/2010/main" val="122657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87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77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A2C4F962-160F-4767-85E1-B3D64501F61B}" type="datetimeFigureOut">
              <a:rPr lang="en-US"/>
              <a:pPr>
                <a:defRPr/>
              </a:pPr>
              <a:t>10/13/2013</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E03E2E84-79F1-499B-ABA9-25FA5403AC18}" type="slidenum">
              <a:rPr lang="en-US"/>
              <a:pPr>
                <a:defRPr/>
              </a:pPr>
              <a:t>‹#›</a:t>
            </a:fld>
            <a:endParaRPr lang="en-US"/>
          </a:p>
        </p:txBody>
      </p:sp>
    </p:spTree>
    <p:extLst>
      <p:ext uri="{BB962C8B-B14F-4D97-AF65-F5344CB8AC3E}">
        <p14:creationId xmlns:p14="http://schemas.microsoft.com/office/powerpoint/2010/main" val="108682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1ADC52C5-8BE4-458E-A41B-2F8B42198541}" type="datetimeFigureOut">
              <a:rPr lang="en-US"/>
              <a:pPr>
                <a:defRPr/>
              </a:pPr>
              <a:t>10/13/2013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AC580413-2210-42A1-9F60-3050D414372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17" r:id="rId1"/>
    <p:sldLayoutId id="2147483991" r:id="rId2"/>
    <p:sldLayoutId id="2147484018" r:id="rId3"/>
    <p:sldLayoutId id="2147484019" r:id="rId4"/>
    <p:sldLayoutId id="2147484020" r:id="rId5"/>
    <p:sldLayoutId id="2147483992" r:id="rId6"/>
    <p:sldLayoutId id="2147484021" r:id="rId7"/>
    <p:sldLayoutId id="2147483993" r:id="rId8"/>
    <p:sldLayoutId id="2147484022" r:id="rId9"/>
    <p:sldLayoutId id="2147483994" r:id="rId10"/>
    <p:sldLayoutId id="2147483995" r:id="rId11"/>
  </p:sldLayoutIdLst>
  <p:txStyles>
    <p:titleStyle>
      <a:lvl1pPr algn="l" rtl="0" eaLnBrk="0" fontAlgn="base" hangingPunct="0">
        <a:spcBef>
          <a:spcPct val="0"/>
        </a:spcBef>
        <a:spcAft>
          <a:spcPct val="0"/>
        </a:spcAft>
        <a:defRPr sz="4000" kern="1200" spc="-100">
          <a:solidFill>
            <a:srgbClr val="F4F1DA"/>
          </a:solidFill>
          <a:latin typeface="+mj-lt"/>
          <a:ea typeface="+mj-ea"/>
          <a:cs typeface="+mj-cs"/>
        </a:defRPr>
      </a:lvl1pPr>
      <a:lvl2pPr algn="l" rtl="0" eaLnBrk="0" fontAlgn="base" hangingPunct="0">
        <a:spcBef>
          <a:spcPct val="0"/>
        </a:spcBef>
        <a:spcAft>
          <a:spcPct val="0"/>
        </a:spcAft>
        <a:defRPr sz="4000">
          <a:solidFill>
            <a:srgbClr val="F4F1DA"/>
          </a:solidFill>
          <a:latin typeface="Consolas" panose="020B0609020204030204" pitchFamily="49" charset="0"/>
        </a:defRPr>
      </a:lvl2pPr>
      <a:lvl3pPr algn="l" rtl="0" eaLnBrk="0" fontAlgn="base" hangingPunct="0">
        <a:spcBef>
          <a:spcPct val="0"/>
        </a:spcBef>
        <a:spcAft>
          <a:spcPct val="0"/>
        </a:spcAft>
        <a:defRPr sz="4000">
          <a:solidFill>
            <a:srgbClr val="F4F1DA"/>
          </a:solidFill>
          <a:latin typeface="Consolas" panose="020B0609020204030204" pitchFamily="49" charset="0"/>
        </a:defRPr>
      </a:lvl3pPr>
      <a:lvl4pPr algn="l" rtl="0" eaLnBrk="0" fontAlgn="base" hangingPunct="0">
        <a:spcBef>
          <a:spcPct val="0"/>
        </a:spcBef>
        <a:spcAft>
          <a:spcPct val="0"/>
        </a:spcAft>
        <a:defRPr sz="4000">
          <a:solidFill>
            <a:srgbClr val="F4F1DA"/>
          </a:solidFill>
          <a:latin typeface="Consolas" panose="020B0609020204030204" pitchFamily="49" charset="0"/>
        </a:defRPr>
      </a:lvl4pPr>
      <a:lvl5pPr algn="l" rtl="0" eaLnBrk="0" fontAlgn="base" hangingPunct="0">
        <a:spcBef>
          <a:spcPct val="0"/>
        </a:spcBef>
        <a:spcAft>
          <a:spcPct val="0"/>
        </a:spcAft>
        <a:defRPr sz="4000">
          <a:solidFill>
            <a:srgbClr val="F4F1DA"/>
          </a:solidFill>
          <a:latin typeface="Consolas" panose="020B0609020204030204" pitchFamily="49" charset="0"/>
        </a:defRPr>
      </a:lvl5pPr>
      <a:lvl6pPr marL="457200" algn="l" rtl="0" fontAlgn="base">
        <a:spcBef>
          <a:spcPct val="0"/>
        </a:spcBef>
        <a:spcAft>
          <a:spcPct val="0"/>
        </a:spcAft>
        <a:defRPr sz="4000">
          <a:solidFill>
            <a:srgbClr val="F4F1DA"/>
          </a:solidFill>
          <a:latin typeface="Consolas" panose="020B0609020204030204" pitchFamily="49" charset="0"/>
        </a:defRPr>
      </a:lvl6pPr>
      <a:lvl7pPr marL="914400" algn="l" rtl="0" fontAlgn="base">
        <a:spcBef>
          <a:spcPct val="0"/>
        </a:spcBef>
        <a:spcAft>
          <a:spcPct val="0"/>
        </a:spcAft>
        <a:defRPr sz="4000">
          <a:solidFill>
            <a:srgbClr val="F4F1DA"/>
          </a:solidFill>
          <a:latin typeface="Consolas" panose="020B0609020204030204" pitchFamily="49" charset="0"/>
        </a:defRPr>
      </a:lvl7pPr>
      <a:lvl8pPr marL="1371600" algn="l" rtl="0" fontAlgn="base">
        <a:spcBef>
          <a:spcPct val="0"/>
        </a:spcBef>
        <a:spcAft>
          <a:spcPct val="0"/>
        </a:spcAft>
        <a:defRPr sz="4000">
          <a:solidFill>
            <a:srgbClr val="F4F1DA"/>
          </a:solidFill>
          <a:latin typeface="Consolas" panose="020B0609020204030204" pitchFamily="49" charset="0"/>
        </a:defRPr>
      </a:lvl8pPr>
      <a:lvl9pPr marL="1828800" algn="l" rtl="0" fontAlgn="base">
        <a:spcBef>
          <a:spcPct val="0"/>
        </a:spcBef>
        <a:spcAft>
          <a:spcPct val="0"/>
        </a:spcAft>
        <a:defRPr sz="4000">
          <a:solidFill>
            <a:srgbClr val="F4F1DA"/>
          </a:solidFill>
          <a:latin typeface="Consolas" panose="020B0609020204030204"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9BBB59"/>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9BBB59"/>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051"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B43567F4-0EF9-4032-ADB9-C734F01C7F05}" type="datetimeFigureOut">
              <a:rPr lang="en-US"/>
              <a:pPr>
                <a:defRPr/>
              </a:pPr>
              <a:t>10/13/2013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A07F9628-B40C-48E0-B50D-4E5260C0894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anose="020B0602030504020204" pitchFamily="34" charset="0"/>
        </a:defRPr>
      </a:lvl2pPr>
      <a:lvl3pPr algn="ctr" rtl="0" eaLnBrk="0" fontAlgn="base" hangingPunct="0">
        <a:spcBef>
          <a:spcPct val="0"/>
        </a:spcBef>
        <a:spcAft>
          <a:spcPct val="0"/>
        </a:spcAft>
        <a:defRPr sz="4100" b="1">
          <a:solidFill>
            <a:schemeClr val="tx1"/>
          </a:solidFill>
          <a:latin typeface="Lucida Sans" panose="020B0602030504020204" pitchFamily="34" charset="0"/>
        </a:defRPr>
      </a:lvl3pPr>
      <a:lvl4pPr algn="ctr" rtl="0" eaLnBrk="0" fontAlgn="base" hangingPunct="0">
        <a:spcBef>
          <a:spcPct val="0"/>
        </a:spcBef>
        <a:spcAft>
          <a:spcPct val="0"/>
        </a:spcAft>
        <a:defRPr sz="4100" b="1">
          <a:solidFill>
            <a:schemeClr val="tx1"/>
          </a:solidFill>
          <a:latin typeface="Lucida Sans" panose="020B0602030504020204" pitchFamily="34" charset="0"/>
        </a:defRPr>
      </a:lvl4pPr>
      <a:lvl5pPr algn="ctr" rtl="0" eaLnBrk="0" fontAlgn="base" hangingPunct="0">
        <a:spcBef>
          <a:spcPct val="0"/>
        </a:spcBef>
        <a:spcAft>
          <a:spcPct val="0"/>
        </a:spcAft>
        <a:defRPr sz="4100" b="1">
          <a:solidFill>
            <a:schemeClr val="tx1"/>
          </a:solidFill>
          <a:latin typeface="Lucida Sans" panose="020B060203050402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36.png"/><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 Almitak, Alnilam, Mintaka    Cr-Digitized Sky Survey, ESA, ESO,NASA, FIS Liberator...Color Composite-Davide De Martin (Skyfac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304800"/>
            <a:ext cx="8763000" cy="5570756"/>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sz="4000" dirty="0">
              <a:latin typeface="+mn-lt"/>
            </a:endParaRPr>
          </a:p>
          <a:p>
            <a:pPr algn="ctr" eaLnBrk="1" fontAlgn="auto" hangingPunct="1">
              <a:spcBef>
                <a:spcPts val="0"/>
              </a:spcBef>
              <a:spcAft>
                <a:spcPts val="0"/>
              </a:spcAft>
              <a:defRPr/>
            </a:pPr>
            <a:r>
              <a:rPr lang="en-US" sz="4000" b="1" dirty="0">
                <a:ln w="19050">
                  <a:solidFill>
                    <a:schemeClr val="bg1"/>
                  </a:solidFill>
                </a:ln>
              </a:rPr>
              <a:t>So far, we have examined only the universe’s three (the mass-space density ratio replaced by the energy-space density ratio) Initially Fine Tuned parameters,  which have a random chance of 1 out of 10²¹⁷ of occurring</a:t>
            </a:r>
          </a:p>
          <a:p>
            <a:pPr algn="ctr" eaLnBrk="1" fontAlgn="auto" hangingPunct="1">
              <a:spcBef>
                <a:spcPts val="0"/>
              </a:spcBef>
              <a:spcAft>
                <a:spcPts val="0"/>
              </a:spcAft>
              <a:defRPr/>
            </a:pPr>
            <a:r>
              <a:rPr lang="en-US" sz="4000" b="1" dirty="0">
                <a:ln w="19050">
                  <a:solidFill>
                    <a:schemeClr val="bg1"/>
                  </a:solidFill>
                </a:ln>
              </a:rPr>
              <a:t> (10⁵⁷ + 10¹²º + 10⁴º).</a:t>
            </a:r>
          </a:p>
        </p:txBody>
      </p:sp>
      <p:sp>
        <p:nvSpPr>
          <p:cNvPr id="105476" name="TextBox 5"/>
          <p:cNvSpPr txBox="1">
            <a:spLocks noChangeArrowheads="1"/>
          </p:cNvSpPr>
          <p:nvPr/>
        </p:nvSpPr>
        <p:spPr bwMode="auto">
          <a:xfrm>
            <a:off x="609600" y="58674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STARS ALMITAK, ANILAM, MINTAKA:  Credit-Digitized Sky Survey, ESA, ESO, NASA, FIS Liberator;  Color Composite – Davide De Martin (Skyfactory)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1" descr="Antennae Galaxies in Collision    Cr-NASA, ESA, Huble Heritage Team (STScI, AURA), ESA, Hubble Collaboration   Acknowledgment-B. Whitmore (Space Telscope Science Institute) et 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457200"/>
            <a:ext cx="5943600" cy="707886"/>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latin typeface="+mn-lt"/>
              </a:rPr>
              <a:t>When galaxies collide…</a:t>
            </a:r>
          </a:p>
        </p:txBody>
      </p:sp>
      <p:sp>
        <p:nvSpPr>
          <p:cNvPr id="123908" name="TextBox 3"/>
          <p:cNvSpPr txBox="1">
            <a:spLocks noChangeArrowheads="1"/>
          </p:cNvSpPr>
          <p:nvPr/>
        </p:nvSpPr>
        <p:spPr bwMode="auto">
          <a:xfrm>
            <a:off x="381000" y="579120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ANTENNAE GALAXIES IN COLLISION:  Credit – NASA, ESA, Hubble Heritage Team (STScI, AURA), Hubble Collaboration, Acknowledgement – B. Whitmore(STScI) et 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on from Space     Cr-Expedition13 Crew, Int. Space Station,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15938"/>
            <a:ext cx="9601200" cy="752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310550" y="228600"/>
            <a:ext cx="8997351" cy="6096000"/>
          </a:xfrm>
          <a:prstGeom prst="rect">
            <a:avLst/>
          </a:prstGeom>
        </p:spPr>
        <p:txBody>
          <a:bodyPr/>
          <a:lstStyle/>
          <a:p>
            <a:pPr marL="411480" indent="-342900" eaLnBrk="1" fontAlgn="auto" hangingPunct="1">
              <a:lnSpc>
                <a:spcPct val="90000"/>
              </a:lnSpc>
              <a:spcBef>
                <a:spcPts val="700"/>
              </a:spcBef>
              <a:spcAft>
                <a:spcPts val="0"/>
              </a:spcAft>
              <a:buClr>
                <a:schemeClr val="tx2"/>
              </a:buClr>
              <a:buSzPct val="95000"/>
              <a:defRPr/>
            </a:pPr>
            <a:r>
              <a:rPr lang="en-US" sz="3600" dirty="0">
                <a:solidFill>
                  <a:srgbClr val="FF0000"/>
                </a:solidFill>
                <a:effectLst>
                  <a:outerShdw blurRad="50800" dist="38100" dir="2700000" algn="tl" rotWithShape="0">
                    <a:prstClr val="black">
                      <a:alpha val="40000"/>
                    </a:prstClr>
                  </a:outerShdw>
                </a:effectLst>
                <a:latin typeface="+mn-lt"/>
              </a:rPr>
              <a:t>George Greenstein, Astronomer</a:t>
            </a:r>
            <a:r>
              <a:rPr lang="en-US" sz="3600" dirty="0">
                <a:effectLst>
                  <a:outerShdw blurRad="50800" dist="38100" dir="2700000" algn="tl" rotWithShape="0">
                    <a:prstClr val="black">
                      <a:alpha val="40000"/>
                    </a:prstClr>
                  </a:outerShdw>
                </a:effectLst>
                <a:latin typeface="+mn-lt"/>
              </a:rPr>
              <a:t>:</a:t>
            </a:r>
          </a:p>
          <a:p>
            <a:pPr marL="411480" indent="-342900" eaLnBrk="1" fontAlgn="auto" hangingPunct="1">
              <a:lnSpc>
                <a:spcPct val="90000"/>
              </a:lnSpc>
              <a:spcBef>
                <a:spcPts val="700"/>
              </a:spcBef>
              <a:spcAft>
                <a:spcPts val="0"/>
              </a:spcAft>
              <a:buClr>
                <a:schemeClr val="tx2"/>
              </a:buClr>
              <a:buSzPct val="95000"/>
              <a:defRPr/>
            </a:pPr>
            <a:r>
              <a:rPr lang="en-US" sz="3600" b="1" dirty="0">
                <a:ln w="19050">
                  <a:solidFill>
                    <a:schemeClr val="bg1"/>
                  </a:solidFill>
                </a:ln>
                <a:solidFill>
                  <a:srgbClr val="FFFF00"/>
                </a:solidFill>
                <a:effectLst>
                  <a:outerShdw blurRad="50800" dist="38100" dir="2700000" algn="tl" rotWithShape="0">
                    <a:prstClr val="black">
                      <a:alpha val="40000"/>
                    </a:prstClr>
                  </a:outerShdw>
                </a:effectLst>
                <a:latin typeface="+mn-lt"/>
              </a:rPr>
              <a:t>“As we survey all the evidence, the thought instantly arises that some supernatural agency – or, rather, Agency – must be involved.  Is it possible that suddenly, without intending to, we have stumbled upon scientific proof of the existence of a Supreme Being?  Was it God who stepped in and so providentially crafted the cosmos for our benefit?” (</a:t>
            </a:r>
            <a:r>
              <a:rPr lang="en-US" sz="3600" b="1" i="1" dirty="0">
                <a:ln w="19050">
                  <a:solidFill>
                    <a:schemeClr val="bg1"/>
                  </a:solidFill>
                </a:ln>
                <a:solidFill>
                  <a:srgbClr val="FFFF00"/>
                </a:solidFill>
                <a:effectLst>
                  <a:outerShdw blurRad="50800" dist="38100" dir="2700000" algn="tl" rotWithShape="0">
                    <a:prstClr val="black">
                      <a:alpha val="40000"/>
                    </a:prstClr>
                  </a:outerShdw>
                </a:effectLst>
                <a:latin typeface="+mn-lt"/>
              </a:rPr>
              <a:t>The Symbiotic Universe</a:t>
            </a:r>
            <a:r>
              <a:rPr lang="en-US" sz="3600" b="1" dirty="0">
                <a:ln w="19050">
                  <a:solidFill>
                    <a:schemeClr val="bg1"/>
                  </a:solidFill>
                </a:ln>
                <a:solidFill>
                  <a:srgbClr val="FFFF00"/>
                </a:solidFill>
                <a:effectLst>
                  <a:outerShdw blurRad="50800" dist="38100" dir="2700000" algn="tl" rotWithShape="0">
                    <a:prstClr val="black">
                      <a:alpha val="40000"/>
                    </a:prstClr>
                  </a:outerShdw>
                </a:effectLst>
                <a:latin typeface="+mn-lt"/>
              </a:rPr>
              <a:t> [New York: William Morrow, 1988] p. 27)</a:t>
            </a:r>
          </a:p>
        </p:txBody>
      </p:sp>
      <p:sp>
        <p:nvSpPr>
          <p:cNvPr id="216068" name="TextBox 3"/>
          <p:cNvSpPr txBox="1">
            <a:spLocks noChangeArrowheads="1"/>
          </p:cNvSpPr>
          <p:nvPr/>
        </p:nvSpPr>
        <p:spPr bwMode="auto">
          <a:xfrm>
            <a:off x="381000" y="63246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solidFill>
                  <a:schemeClr val="bg1"/>
                </a:solidFill>
              </a:rPr>
              <a:t>VIEW OF MOON:  Credit – Expedition 13 Crew, International Space Station,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T STARS IN THE ROSETTE Nebula    Cr - Zoltan Balog (U.of Ariz, U. of Szeged) et al, JPL-Caltech,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1300"/>
            <a:ext cx="9264650" cy="709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TextBox 2"/>
          <p:cNvSpPr txBox="1">
            <a:spLocks noChangeArrowheads="1"/>
          </p:cNvSpPr>
          <p:nvPr/>
        </p:nvSpPr>
        <p:spPr bwMode="auto">
          <a:xfrm>
            <a:off x="304800" y="59436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HOT STARS IN THE ROSETTED NEBULA    Credit – Zoltan Balog (U. of Arizona, U. of Szeged) et al, JPL-Caltech, NASA)</a:t>
            </a:r>
          </a:p>
        </p:txBody>
      </p:sp>
      <p:sp>
        <p:nvSpPr>
          <p:cNvPr id="4" name="TextBox 3"/>
          <p:cNvSpPr txBox="1"/>
          <p:nvPr/>
        </p:nvSpPr>
        <p:spPr>
          <a:xfrm>
            <a:off x="609600" y="304800"/>
            <a:ext cx="7162800" cy="4893647"/>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n-lt"/>
              </a:rPr>
              <a:t>Vera </a:t>
            </a:r>
            <a:r>
              <a:rPr lang="en-US" sz="4000" b="1" dirty="0" err="1">
                <a:ln w="6350">
                  <a:solidFill>
                    <a:schemeClr val="bg1"/>
                  </a:solidFill>
                </a:ln>
                <a:solidFill>
                  <a:srgbClr val="FF0000"/>
                </a:solidFill>
                <a:effectLst>
                  <a:outerShdw blurRad="50800" dist="38100" dir="2700000" algn="tl" rotWithShape="0">
                    <a:prstClr val="black">
                      <a:alpha val="40000"/>
                    </a:prstClr>
                  </a:outerShdw>
                </a:effectLst>
                <a:latin typeface="+mn-lt"/>
              </a:rPr>
              <a:t>Kistiakowsky</a:t>
            </a:r>
            <a:endPar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n-lt"/>
            </a:endParaRP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(MIT Physicist):</a:t>
            </a:r>
          </a:p>
          <a:p>
            <a:pPr eaLnBrk="1" fontAlgn="auto" hangingPunct="1">
              <a:spcBef>
                <a:spcPts val="0"/>
              </a:spcBef>
              <a:spcAft>
                <a:spcPts val="0"/>
              </a:spcAft>
              <a:defRPr/>
            </a:pPr>
            <a:endParaRPr lang="en-US" sz="1600" b="1" dirty="0">
              <a:ln w="6350">
                <a:solidFill>
                  <a:schemeClr val="bg1"/>
                </a:solidFill>
              </a:ln>
              <a:effectLst>
                <a:outerShdw blurRad="50800" dist="38100" dir="2700000" algn="tl" rotWithShape="0">
                  <a:prstClr val="black">
                    <a:alpha val="40000"/>
                  </a:prstClr>
                </a:outerShdw>
              </a:effectLst>
              <a:latin typeface="+mn-lt"/>
            </a:endParaRP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“The exquisite order displayed by our scientific understanding of the physical world calls for the divine.” </a:t>
            </a:r>
            <a:r>
              <a:rPr lang="en-US" sz="2800" b="1" dirty="0">
                <a:ln w="6350">
                  <a:solidFill>
                    <a:schemeClr val="bg1"/>
                  </a:solidFill>
                </a:ln>
                <a:effectLst>
                  <a:outerShdw blurRad="50800" dist="38100" dir="2700000" algn="tl" rotWithShape="0">
                    <a:prstClr val="black">
                      <a:alpha val="40000"/>
                    </a:prstClr>
                  </a:outerShdw>
                </a:effectLst>
                <a:latin typeface="+mn-lt"/>
              </a:rPr>
              <a:t>(Henry </a:t>
            </a:r>
            <a:r>
              <a:rPr lang="en-US" sz="2800" b="1" dirty="0" err="1">
                <a:ln w="6350">
                  <a:solidFill>
                    <a:schemeClr val="bg1"/>
                  </a:solidFill>
                </a:ln>
                <a:effectLst>
                  <a:outerShdw blurRad="50800" dist="38100" dir="2700000" algn="tl" rotWithShape="0">
                    <a:prstClr val="black">
                      <a:alpha val="40000"/>
                    </a:prstClr>
                  </a:outerShdw>
                </a:effectLst>
                <a:latin typeface="+mn-lt"/>
              </a:rPr>
              <a:t>Margenau</a:t>
            </a:r>
            <a:r>
              <a:rPr lang="en-US" sz="2800" b="1" dirty="0">
                <a:ln w="6350">
                  <a:solidFill>
                    <a:schemeClr val="bg1"/>
                  </a:solidFill>
                </a:ln>
                <a:effectLst>
                  <a:outerShdw blurRad="50800" dist="38100" dir="2700000" algn="tl" rotWithShape="0">
                    <a:prstClr val="black">
                      <a:alpha val="40000"/>
                    </a:prstClr>
                  </a:outerShdw>
                </a:effectLst>
                <a:latin typeface="+mn-lt"/>
              </a:rPr>
              <a:t> and Roy Abraham Varghese, ed., </a:t>
            </a:r>
            <a:r>
              <a:rPr lang="en-US" sz="2800" b="1" i="1" dirty="0">
                <a:ln w="6350">
                  <a:solidFill>
                    <a:schemeClr val="bg1"/>
                  </a:solidFill>
                </a:ln>
                <a:effectLst>
                  <a:outerShdw blurRad="50800" dist="38100" dir="2700000" algn="tl" rotWithShape="0">
                    <a:prstClr val="black">
                      <a:alpha val="40000"/>
                    </a:prstClr>
                  </a:outerShdw>
                </a:effectLst>
                <a:latin typeface="+mn-lt"/>
              </a:rPr>
              <a:t>Cosmos, Bios, and </a:t>
            </a:r>
            <a:r>
              <a:rPr lang="en-US" sz="2800" b="1" i="1" dirty="0" err="1">
                <a:ln w="6350">
                  <a:solidFill>
                    <a:schemeClr val="bg1"/>
                  </a:solidFill>
                </a:ln>
                <a:effectLst>
                  <a:outerShdw blurRad="50800" dist="38100" dir="2700000" algn="tl" rotWithShape="0">
                    <a:prstClr val="black">
                      <a:alpha val="40000"/>
                    </a:prstClr>
                  </a:outerShdw>
                </a:effectLst>
                <a:latin typeface="+mn-lt"/>
              </a:rPr>
              <a:t>Theos</a:t>
            </a:r>
            <a:r>
              <a:rPr lang="en-US" sz="2800" b="1" i="1" dirty="0">
                <a:ln w="6350">
                  <a:solidFill>
                    <a:schemeClr val="bg1"/>
                  </a:solidFill>
                </a:ln>
                <a:effectLst>
                  <a:outerShdw blurRad="50800" dist="38100" dir="2700000" algn="tl" rotWithShape="0">
                    <a:prstClr val="black">
                      <a:alpha val="40000"/>
                    </a:prstClr>
                  </a:outerShdw>
                </a:effectLst>
                <a:latin typeface="+mn-lt"/>
              </a:rPr>
              <a:t> </a:t>
            </a:r>
            <a:r>
              <a:rPr lang="en-US" sz="2800" b="1" dirty="0">
                <a:ln w="6350">
                  <a:solidFill>
                    <a:schemeClr val="bg1"/>
                  </a:solidFill>
                </a:ln>
                <a:effectLst>
                  <a:outerShdw blurRad="50800" dist="38100" dir="2700000" algn="tl" rotWithShape="0">
                    <a:prstClr val="black">
                      <a:alpha val="40000"/>
                    </a:prstClr>
                  </a:outerShdw>
                </a:effectLst>
                <a:latin typeface="+mn-lt"/>
              </a:rPr>
              <a:t>(La Salle, IL: Open Court, 1992), p. 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T STARS IN THE ROSETTE Nebula    Cr - Zoltan Balog (U.of Ariz, U. of Szeged) et al, JPL-Caltech,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1300"/>
            <a:ext cx="9264650" cy="709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TextBox 2"/>
          <p:cNvSpPr txBox="1">
            <a:spLocks noChangeArrowheads="1"/>
          </p:cNvSpPr>
          <p:nvPr/>
        </p:nvSpPr>
        <p:spPr bwMode="auto">
          <a:xfrm>
            <a:off x="304800" y="58674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HOT STARS IN THE ROSETTED NEBULA    Credit – Zoltan Balog (U. of Arizona, U. of Szeged) et al, JPL-Caltech, NASA)</a:t>
            </a:r>
          </a:p>
        </p:txBody>
      </p:sp>
      <p:sp>
        <p:nvSpPr>
          <p:cNvPr id="4" name="TextBox 3"/>
          <p:cNvSpPr txBox="1"/>
          <p:nvPr/>
        </p:nvSpPr>
        <p:spPr>
          <a:xfrm>
            <a:off x="609600" y="304800"/>
            <a:ext cx="8229600" cy="4893647"/>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j-lt"/>
              </a:rPr>
              <a:t>Roger Penrose</a:t>
            </a: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(Distinguished Mathematician, Colleague of Stephen Hawking):</a:t>
            </a:r>
          </a:p>
          <a:p>
            <a:pPr eaLnBrk="1" fontAlgn="auto" hangingPunct="1">
              <a:spcBef>
                <a:spcPts val="0"/>
              </a:spcBef>
              <a:spcAft>
                <a:spcPts val="0"/>
              </a:spcAft>
              <a:defRPr/>
            </a:pPr>
            <a:endParaRPr lang="en-US" sz="1600" b="1" dirty="0">
              <a:ln w="6350">
                <a:solidFill>
                  <a:schemeClr val="bg1"/>
                </a:solidFill>
              </a:ln>
              <a:effectLst>
                <a:outerShdw blurRad="50800" dist="38100" dir="2700000" algn="tl" rotWithShape="0">
                  <a:prstClr val="black">
                    <a:alpha val="40000"/>
                  </a:prstClr>
                </a:outerShdw>
              </a:effectLst>
              <a:latin typeface="+mn-lt"/>
            </a:endParaRP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“I would say the universe has a purpose.  It’s not there just somehow by chance.” </a:t>
            </a:r>
            <a:r>
              <a:rPr lang="en-US" sz="2800" b="1" dirty="0">
                <a:ln w="6350">
                  <a:solidFill>
                    <a:schemeClr val="bg1"/>
                  </a:solidFill>
                </a:ln>
                <a:effectLst>
                  <a:outerShdw blurRad="50800" dist="38100" dir="2700000" algn="tl" rotWithShape="0">
                    <a:prstClr val="black">
                      <a:alpha val="40000"/>
                    </a:prstClr>
                  </a:outerShdw>
                </a:effectLst>
                <a:latin typeface="+mn-lt"/>
              </a:rPr>
              <a:t>(Roger Penrose, in the movie </a:t>
            </a:r>
            <a:r>
              <a:rPr lang="en-US" sz="2800" b="1" i="1" dirty="0">
                <a:ln w="6350">
                  <a:solidFill>
                    <a:schemeClr val="bg1"/>
                  </a:solidFill>
                </a:ln>
                <a:effectLst>
                  <a:outerShdw blurRad="50800" dist="38100" dir="2700000" algn="tl" rotWithShape="0">
                    <a:prstClr val="black">
                      <a:alpha val="40000"/>
                    </a:prstClr>
                  </a:outerShdw>
                </a:effectLst>
                <a:latin typeface="+mn-lt"/>
              </a:rPr>
              <a:t>A Brief History of Time </a:t>
            </a:r>
            <a:r>
              <a:rPr lang="en-US" sz="2800" b="1" dirty="0">
                <a:ln w="6350">
                  <a:solidFill>
                    <a:schemeClr val="bg1"/>
                  </a:solidFill>
                </a:ln>
                <a:effectLst>
                  <a:outerShdw blurRad="50800" dist="38100" dir="2700000" algn="tl" rotWithShape="0">
                    <a:prstClr val="black">
                      <a:alpha val="40000"/>
                    </a:prstClr>
                  </a:outerShdw>
                </a:effectLst>
                <a:latin typeface="+mn-lt"/>
              </a:rPr>
              <a:t>(</a:t>
            </a:r>
            <a:r>
              <a:rPr lang="en-US" sz="2800" b="1" dirty="0" err="1">
                <a:ln w="6350">
                  <a:solidFill>
                    <a:schemeClr val="bg1"/>
                  </a:solidFill>
                </a:ln>
                <a:effectLst>
                  <a:outerShdw blurRad="50800" dist="38100" dir="2700000" algn="tl" rotWithShape="0">
                    <a:prstClr val="black">
                      <a:alpha val="40000"/>
                    </a:prstClr>
                  </a:outerShdw>
                </a:effectLst>
                <a:latin typeface="+mn-lt"/>
              </a:rPr>
              <a:t>Burbank,CA</a:t>
            </a:r>
            <a:r>
              <a:rPr lang="en-US" sz="2800" b="1" dirty="0">
                <a:ln w="6350">
                  <a:solidFill>
                    <a:schemeClr val="bg1"/>
                  </a:solidFill>
                </a:ln>
                <a:effectLst>
                  <a:outerShdw blurRad="50800" dist="38100" dir="2700000" algn="tl" rotWithShape="0">
                    <a:prstClr val="black">
                      <a:alpha val="40000"/>
                    </a:prstClr>
                  </a:outerShdw>
                </a:effectLst>
                <a:latin typeface="+mn-lt"/>
              </a:rPr>
              <a:t>:  Paramount Pictures Inc., 1992)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smic Tornado HH49-50    Cr-J. Bally (U. of Colorado), et al, JPL-Caltech,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2964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9" name="TextBox 2"/>
          <p:cNvSpPr txBox="1">
            <a:spLocks noChangeArrowheads="1"/>
          </p:cNvSpPr>
          <p:nvPr/>
        </p:nvSpPr>
        <p:spPr bwMode="auto">
          <a:xfrm>
            <a:off x="381000" y="5867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COSMIC TORNADO HH49-50   Credit – J. Bally (U. of Colorado), et al, JPL-Caltech, NASA</a:t>
            </a:r>
          </a:p>
        </p:txBody>
      </p:sp>
      <p:sp>
        <p:nvSpPr>
          <p:cNvPr id="4" name="TextBox 3"/>
          <p:cNvSpPr txBox="1"/>
          <p:nvPr/>
        </p:nvSpPr>
        <p:spPr>
          <a:xfrm>
            <a:off x="609599" y="304800"/>
            <a:ext cx="8229601" cy="5078313"/>
          </a:xfrm>
          <a:prstGeom prst="rect">
            <a:avLst/>
          </a:prstGeom>
          <a:noFill/>
        </p:spPr>
        <p:txBody>
          <a:bodyPr>
            <a:spAutoFit/>
          </a:bodyPr>
          <a:lstStyle/>
          <a:p>
            <a:pPr eaLnBrk="1" fontAlgn="auto" hangingPunct="1">
              <a:spcBef>
                <a:spcPts val="0"/>
              </a:spcBef>
              <a:spcAft>
                <a:spcPts val="0"/>
              </a:spcAft>
              <a:defRPr/>
            </a:pPr>
            <a:r>
              <a:rPr lang="en-US" sz="4000" dirty="0">
                <a:solidFill>
                  <a:srgbClr val="FF0000"/>
                </a:solidFill>
                <a:latin typeface="+mj-lt"/>
              </a:rPr>
              <a:t>Alexander </a:t>
            </a:r>
            <a:r>
              <a:rPr lang="en-US" sz="4000" dirty="0" err="1">
                <a:solidFill>
                  <a:srgbClr val="FF0000"/>
                </a:solidFill>
                <a:latin typeface="+mj-lt"/>
              </a:rPr>
              <a:t>Polyakov</a:t>
            </a:r>
            <a:endParaRPr lang="en-US" sz="4000" dirty="0">
              <a:solidFill>
                <a:srgbClr val="FF0000"/>
              </a:solidFill>
              <a:latin typeface="+mj-lt"/>
            </a:endParaRPr>
          </a:p>
          <a:p>
            <a:pPr eaLnBrk="1" fontAlgn="auto" hangingPunct="1">
              <a:spcBef>
                <a:spcPts val="0"/>
              </a:spcBef>
              <a:spcAft>
                <a:spcPts val="0"/>
              </a:spcAft>
              <a:defRPr/>
            </a:pPr>
            <a:r>
              <a:rPr lang="en-US" sz="4000" b="1" dirty="0">
                <a:ln w="19050">
                  <a:solidFill>
                    <a:schemeClr val="bg1"/>
                  </a:solidFill>
                </a:ln>
                <a:solidFill>
                  <a:srgbClr val="FFFF00"/>
                </a:solidFill>
                <a:latin typeface="+mn-lt"/>
              </a:rPr>
              <a:t>(Theoretician &amp; fellow at Moscow’s Landau Institute):</a:t>
            </a:r>
          </a:p>
          <a:p>
            <a:pPr eaLnBrk="1" fontAlgn="auto" hangingPunct="1">
              <a:spcBef>
                <a:spcPts val="0"/>
              </a:spcBef>
              <a:spcAft>
                <a:spcPts val="0"/>
              </a:spcAft>
              <a:defRPr/>
            </a:pPr>
            <a:endParaRPr lang="en-US" sz="1600" b="1" dirty="0">
              <a:ln w="19050">
                <a:solidFill>
                  <a:schemeClr val="bg1"/>
                </a:solidFill>
              </a:ln>
              <a:solidFill>
                <a:srgbClr val="FFFF00"/>
              </a:solidFill>
              <a:latin typeface="+mn-lt"/>
            </a:endParaRPr>
          </a:p>
          <a:p>
            <a:pPr eaLnBrk="1" fontAlgn="auto" hangingPunct="1">
              <a:spcBef>
                <a:spcPts val="0"/>
              </a:spcBef>
              <a:spcAft>
                <a:spcPts val="0"/>
              </a:spcAft>
              <a:defRPr/>
            </a:pPr>
            <a:r>
              <a:rPr lang="en-US" sz="4000" b="1" dirty="0">
                <a:ln w="19050">
                  <a:solidFill>
                    <a:schemeClr val="bg1"/>
                  </a:solidFill>
                </a:ln>
                <a:solidFill>
                  <a:srgbClr val="FFFF00"/>
                </a:solidFill>
                <a:latin typeface="+mn-lt"/>
              </a:rPr>
              <a:t>“We know that nature is  described by the best of all possible mathematics because God created it.” </a:t>
            </a:r>
            <a:r>
              <a:rPr lang="en-US" sz="2800" b="1" dirty="0">
                <a:ln w="19050">
                  <a:solidFill>
                    <a:schemeClr val="bg1"/>
                  </a:solidFill>
                </a:ln>
                <a:solidFill>
                  <a:srgbClr val="FFFF00"/>
                </a:solidFill>
                <a:latin typeface="+mn-lt"/>
              </a:rPr>
              <a:t>(Roger Penrose, in the movie </a:t>
            </a:r>
            <a:r>
              <a:rPr lang="en-US" sz="2800" b="1" i="1" dirty="0">
                <a:ln w="19050">
                  <a:solidFill>
                    <a:schemeClr val="bg1"/>
                  </a:solidFill>
                </a:ln>
                <a:solidFill>
                  <a:srgbClr val="FFFF00"/>
                </a:solidFill>
                <a:latin typeface="+mn-lt"/>
              </a:rPr>
              <a:t>A Brief History of Time </a:t>
            </a:r>
            <a:r>
              <a:rPr lang="en-US" sz="2800" b="1" dirty="0">
                <a:ln w="19050">
                  <a:solidFill>
                    <a:schemeClr val="bg1"/>
                  </a:solidFill>
                </a:ln>
                <a:solidFill>
                  <a:srgbClr val="FFFF00"/>
                </a:solidFill>
                <a:latin typeface="+mn-lt"/>
              </a:rPr>
              <a:t>(</a:t>
            </a:r>
            <a:r>
              <a:rPr lang="en-US" sz="2800" b="1" dirty="0" err="1">
                <a:ln w="19050">
                  <a:solidFill>
                    <a:schemeClr val="bg1"/>
                  </a:solidFill>
                </a:ln>
                <a:solidFill>
                  <a:srgbClr val="FFFF00"/>
                </a:solidFill>
                <a:latin typeface="+mn-lt"/>
              </a:rPr>
              <a:t>Burbank,CA</a:t>
            </a:r>
            <a:r>
              <a:rPr lang="en-US" sz="2800" b="1" dirty="0">
                <a:ln w="19050">
                  <a:solidFill>
                    <a:schemeClr val="bg1"/>
                  </a:solidFill>
                </a:ln>
                <a:solidFill>
                  <a:srgbClr val="FFFF00"/>
                </a:solidFill>
                <a:latin typeface="+mn-lt"/>
              </a:rPr>
              <a:t>:  Paramount Pictures Inc., 1992)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s of Galactic Center    Cr-Susan Stolovy (SSC-Caltech) et al, JPL-Caltech,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304800" y="990600"/>
            <a:ext cx="8382000" cy="457200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j-lt"/>
              </a:rPr>
              <a:t>Edward Harrison, Cosmologist:</a:t>
            </a:r>
          </a:p>
          <a:p>
            <a:pPr marL="411480" indent="-342900" eaLnBrk="1" fontAlgn="auto" hangingPunct="1">
              <a:spcBef>
                <a:spcPts val="700"/>
              </a:spcBef>
              <a:spcAft>
                <a:spcPts val="0"/>
              </a:spcAft>
              <a:buClr>
                <a:schemeClr val="tx2"/>
              </a:buClr>
              <a:buSzPct val="95000"/>
              <a:buFont typeface="Wingdings"/>
              <a:buChar char=""/>
              <a:defRPr/>
            </a:pPr>
            <a:r>
              <a:rPr lang="en-US" sz="4000" dirty="0">
                <a:ln w="6350">
                  <a:solidFill>
                    <a:schemeClr val="bg1"/>
                  </a:solidFill>
                </a:ln>
                <a:effectLst>
                  <a:outerShdw blurRad="50800" dist="38100" dir="2700000" algn="tl" rotWithShape="0">
                    <a:prstClr val="black">
                      <a:alpha val="40000"/>
                    </a:prstClr>
                  </a:outerShdw>
                </a:effectLst>
                <a:latin typeface="+mn-lt"/>
              </a:rPr>
              <a:t>“Here is the cosmological proof of the existence of God…The fine tuning of the universe provides prima facie evidence of deistic design.” (</a:t>
            </a:r>
            <a:r>
              <a:rPr lang="en-US" sz="4000" b="1" i="1" dirty="0">
                <a:ln w="6350">
                  <a:solidFill>
                    <a:schemeClr val="bg1"/>
                  </a:solidFill>
                </a:ln>
                <a:effectLst>
                  <a:outerShdw blurRad="50800" dist="38100" dir="2700000" algn="tl" rotWithShape="0">
                    <a:prstClr val="black">
                      <a:alpha val="40000"/>
                    </a:prstClr>
                  </a:outerShdw>
                </a:effectLst>
                <a:latin typeface="+mn-lt"/>
              </a:rPr>
              <a:t>Masks of the Universe</a:t>
            </a:r>
            <a:r>
              <a:rPr lang="en-US" sz="4000" dirty="0">
                <a:ln w="6350">
                  <a:solidFill>
                    <a:schemeClr val="bg1"/>
                  </a:solidFill>
                </a:ln>
                <a:effectLst>
                  <a:outerShdw blurRad="50800" dist="38100" dir="2700000" algn="tl" rotWithShape="0">
                    <a:prstClr val="black">
                      <a:alpha val="40000"/>
                    </a:prstClr>
                  </a:outerShdw>
                </a:effectLst>
                <a:latin typeface="+mn-lt"/>
              </a:rPr>
              <a:t>, p. 252, 263)</a:t>
            </a:r>
          </a:p>
        </p:txBody>
      </p:sp>
      <p:sp>
        <p:nvSpPr>
          <p:cNvPr id="220164" name="TextBox 3"/>
          <p:cNvSpPr txBox="1">
            <a:spLocks noChangeArrowheads="1"/>
          </p:cNvSpPr>
          <p:nvPr/>
        </p:nvSpPr>
        <p:spPr bwMode="auto">
          <a:xfrm>
            <a:off x="0" y="6096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STARS OF GALACTIC CENTER:  Credit – Susan Stology (SSC-Caltech) et al, JPL – Caltech,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s of Galactic Center    Cr-Susan Stolovy (SSC-Caltech) et al, JPL-Caltech,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525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0" y="457200"/>
            <a:ext cx="9296400" cy="563880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sz="3600" b="1" dirty="0">
                <a:ln w="6350">
                  <a:solidFill>
                    <a:schemeClr val="bg1"/>
                  </a:solidFill>
                </a:ln>
                <a:solidFill>
                  <a:srgbClr val="FF0000"/>
                </a:solidFill>
                <a:effectLst>
                  <a:outerShdw blurRad="50800" dist="38100" dir="2700000" algn="tl" rotWithShape="0">
                    <a:prstClr val="black">
                      <a:alpha val="40000"/>
                    </a:prstClr>
                  </a:outerShdw>
                </a:effectLst>
                <a:latin typeface="+mj-lt"/>
              </a:rPr>
              <a:t>Robert </a:t>
            </a:r>
            <a:r>
              <a:rPr lang="en-US" sz="3600" b="1" dirty="0" err="1">
                <a:ln w="6350">
                  <a:solidFill>
                    <a:schemeClr val="bg1"/>
                  </a:solidFill>
                </a:ln>
                <a:solidFill>
                  <a:srgbClr val="FF0000"/>
                </a:solidFill>
                <a:effectLst>
                  <a:outerShdw blurRad="50800" dist="38100" dir="2700000" algn="tl" rotWithShape="0">
                    <a:prstClr val="black">
                      <a:alpha val="40000"/>
                    </a:prstClr>
                  </a:outerShdw>
                </a:effectLst>
                <a:latin typeface="+mj-lt"/>
              </a:rPr>
              <a:t>Jastrow</a:t>
            </a:r>
            <a:r>
              <a:rPr lang="en-US" sz="3600" b="1" dirty="0">
                <a:ln w="6350">
                  <a:solidFill>
                    <a:schemeClr val="bg1"/>
                  </a:solidFill>
                </a:ln>
                <a:solidFill>
                  <a:srgbClr val="FF0000"/>
                </a:solidFill>
                <a:effectLst>
                  <a:outerShdw blurRad="50800" dist="38100" dir="2700000" algn="tl" rotWithShape="0">
                    <a:prstClr val="black">
                      <a:alpha val="40000"/>
                    </a:prstClr>
                  </a:outerShdw>
                </a:effectLst>
                <a:latin typeface="+mj-lt"/>
              </a:rPr>
              <a:t>, NASA Astrophysicist:</a:t>
            </a:r>
          </a:p>
          <a:p>
            <a:pPr marL="411480" indent="-342900" eaLnBrk="1" fontAlgn="auto" hangingPunct="1">
              <a:spcBef>
                <a:spcPts val="700"/>
              </a:spcBef>
              <a:spcAft>
                <a:spcPts val="0"/>
              </a:spcAft>
              <a:buClr>
                <a:schemeClr val="tx2"/>
              </a:buClr>
              <a:buSzPct val="95000"/>
              <a:buFont typeface="Wingdings"/>
              <a:buChar char=""/>
              <a:defRPr/>
            </a:pPr>
            <a:r>
              <a:rPr lang="en-US" sz="3200" b="1" dirty="0">
                <a:ln w="6350">
                  <a:solidFill>
                    <a:schemeClr val="bg1"/>
                  </a:solidFill>
                </a:ln>
                <a:effectLst>
                  <a:outerShdw blurRad="50800" dist="38100" dir="2700000" algn="tl" rotWithShape="0">
                    <a:prstClr val="black">
                      <a:alpha val="40000"/>
                    </a:prstClr>
                  </a:outerShdw>
                </a:effectLst>
                <a:latin typeface="+mn-lt"/>
              </a:rPr>
              <a:t>Concerning the Big Bang and Fine Tuning of the Universe:  “For the scientist who has lived by his faith in the power of reason, the story ends like a bad dream.  He has scaled the mountains of ignorance: he is about to conquer the highest peak; as he pulls himself over the final rock, he is greeted by a band of theologians who have been sitting there for centuries.” (</a:t>
            </a:r>
            <a:r>
              <a:rPr lang="en-US" sz="3200" b="1" i="1" dirty="0">
                <a:ln w="6350">
                  <a:solidFill>
                    <a:schemeClr val="bg1"/>
                  </a:solidFill>
                </a:ln>
                <a:effectLst>
                  <a:outerShdw blurRad="50800" dist="38100" dir="2700000" algn="tl" rotWithShape="0">
                    <a:prstClr val="black">
                      <a:alpha val="40000"/>
                    </a:prstClr>
                  </a:outerShdw>
                </a:effectLst>
                <a:latin typeface="+mn-lt"/>
              </a:rPr>
              <a:t>God and the Astronomers</a:t>
            </a:r>
            <a:r>
              <a:rPr lang="en-US" sz="3200" b="1" dirty="0">
                <a:ln w="6350">
                  <a:solidFill>
                    <a:schemeClr val="bg1"/>
                  </a:solidFill>
                </a:ln>
                <a:effectLst>
                  <a:outerShdw blurRad="50800" dist="38100" dir="2700000" algn="tl" rotWithShape="0">
                    <a:prstClr val="black">
                      <a:alpha val="40000"/>
                    </a:prstClr>
                  </a:outerShdw>
                </a:effectLst>
                <a:latin typeface="+mn-lt"/>
              </a:rPr>
              <a:t>, p. 116)</a:t>
            </a:r>
          </a:p>
        </p:txBody>
      </p:sp>
      <p:sp>
        <p:nvSpPr>
          <p:cNvPr id="221188" name="TextBox 3"/>
          <p:cNvSpPr txBox="1">
            <a:spLocks noChangeArrowheads="1"/>
          </p:cNvSpPr>
          <p:nvPr/>
        </p:nvSpPr>
        <p:spPr bwMode="auto">
          <a:xfrm>
            <a:off x="0" y="6096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STARS OF GALACTIC CENTER:  Credit – Susan Stology (SSC-Caltech) et al, JPL – Caltech,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s Eye Nebula     Cr-NASA_ESA_HEIC &amp; Hubble Heritage Team (STScI_AU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4175"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0332" y="425470"/>
            <a:ext cx="8643668" cy="6432530"/>
          </a:xfrm>
          <a:prstGeom prst="rect">
            <a:avLst/>
          </a:prstGeom>
          <a:noFill/>
        </p:spPr>
        <p:txBody>
          <a:bodyPr>
            <a:spAutoFit/>
          </a:bodyPr>
          <a:lstStyle/>
          <a:p>
            <a:pPr eaLnBrk="1" fontAlgn="auto" hangingPunct="1">
              <a:spcBef>
                <a:spcPts val="0"/>
              </a:spcBef>
              <a:spcAft>
                <a:spcPts val="0"/>
              </a:spcAft>
              <a:defRPr/>
            </a:pPr>
            <a:r>
              <a:rPr lang="en-US" sz="4000" b="1" dirty="0">
                <a:ln w="19050">
                  <a:solidFill>
                    <a:schemeClr val="bg1"/>
                  </a:solidFill>
                </a:ln>
                <a:solidFill>
                  <a:srgbClr val="FF0000"/>
                </a:solidFill>
                <a:latin typeface="+mj-lt"/>
              </a:rPr>
              <a:t>Geoffrey </a:t>
            </a:r>
            <a:r>
              <a:rPr lang="en-US" sz="4000" b="1" dirty="0" err="1">
                <a:ln w="19050">
                  <a:solidFill>
                    <a:schemeClr val="bg1"/>
                  </a:solidFill>
                </a:ln>
                <a:solidFill>
                  <a:srgbClr val="FF0000"/>
                </a:solidFill>
                <a:latin typeface="+mj-lt"/>
              </a:rPr>
              <a:t>Brubridge</a:t>
            </a:r>
            <a:endParaRPr lang="en-US" sz="4000" b="1" dirty="0">
              <a:ln w="19050">
                <a:solidFill>
                  <a:schemeClr val="bg1"/>
                </a:solidFill>
              </a:ln>
              <a:solidFill>
                <a:srgbClr val="FF0000"/>
              </a:solidFill>
              <a:latin typeface="+mj-lt"/>
            </a:endParaRPr>
          </a:p>
          <a:p>
            <a:pPr eaLnBrk="1" fontAlgn="auto" hangingPunct="1">
              <a:spcBef>
                <a:spcPts val="0"/>
              </a:spcBef>
              <a:spcAft>
                <a:spcPts val="0"/>
              </a:spcAft>
              <a:defRPr/>
            </a:pPr>
            <a:r>
              <a:rPr lang="en-US" sz="4000" b="1" dirty="0">
                <a:ln w="19050">
                  <a:solidFill>
                    <a:schemeClr val="bg1"/>
                  </a:solidFill>
                </a:ln>
                <a:solidFill>
                  <a:srgbClr val="FF0000"/>
                </a:solidFill>
                <a:latin typeface="+mj-lt"/>
              </a:rPr>
              <a:t>(UCSD Astronomer):</a:t>
            </a:r>
          </a:p>
          <a:p>
            <a:pPr eaLnBrk="1" fontAlgn="auto" hangingPunct="1">
              <a:spcBef>
                <a:spcPts val="0"/>
              </a:spcBef>
              <a:spcAft>
                <a:spcPts val="0"/>
              </a:spcAft>
              <a:defRPr/>
            </a:pPr>
            <a:endParaRPr lang="en-US" sz="2000" b="1" dirty="0">
              <a:ln w="19050">
                <a:solidFill>
                  <a:schemeClr val="bg1"/>
                </a:solidFill>
              </a:ln>
              <a:solidFill>
                <a:srgbClr val="FF0000"/>
              </a:solidFill>
              <a:latin typeface="+mn-lt"/>
            </a:endParaRPr>
          </a:p>
          <a:p>
            <a:pPr eaLnBrk="1" fontAlgn="auto" hangingPunct="1">
              <a:spcBef>
                <a:spcPts val="0"/>
              </a:spcBef>
              <a:spcAft>
                <a:spcPts val="0"/>
              </a:spcAft>
              <a:defRPr/>
            </a:pPr>
            <a:r>
              <a:rPr lang="en-US" sz="4000" b="1" dirty="0">
                <a:ln w="19050">
                  <a:solidFill>
                    <a:schemeClr val="bg1"/>
                  </a:solidFill>
                </a:ln>
                <a:latin typeface="+mn-lt"/>
              </a:rPr>
              <a:t>Complained that his fellow astronomers were rushing off to the </a:t>
            </a:r>
            <a:r>
              <a:rPr lang="en-US" sz="4000" b="1" i="1" dirty="0">
                <a:ln w="19050">
                  <a:solidFill>
                    <a:schemeClr val="bg1"/>
                  </a:solidFill>
                </a:ln>
                <a:solidFill>
                  <a:srgbClr val="FF0000"/>
                </a:solidFill>
                <a:latin typeface="+mn-lt"/>
              </a:rPr>
              <a:t>“…First Church of Christ of the Big Bang.”!!! </a:t>
            </a:r>
            <a:r>
              <a:rPr lang="en-US" sz="2400" b="1" i="1" dirty="0">
                <a:ln w="19050">
                  <a:solidFill>
                    <a:schemeClr val="bg1"/>
                  </a:solidFill>
                </a:ln>
                <a:solidFill>
                  <a:srgbClr val="FF0000"/>
                </a:solidFill>
                <a:latin typeface="+mn-lt"/>
              </a:rPr>
              <a:t> </a:t>
            </a:r>
            <a:r>
              <a:rPr lang="en-US" sz="2400" b="1" dirty="0">
                <a:ln w="9525">
                  <a:solidFill>
                    <a:schemeClr val="bg1"/>
                  </a:solidFill>
                </a:ln>
                <a:latin typeface="+mn-lt"/>
              </a:rPr>
              <a:t>(Stephen Strauss, “An Innocent’s Guide to the Big Bang Theory:  Fingerprint in Space Left by the Universe as a Baby Still Has Doubters Hurling Stones,” </a:t>
            </a:r>
            <a:r>
              <a:rPr lang="en-US" sz="2400" b="1" i="1" dirty="0">
                <a:ln w="9525">
                  <a:solidFill>
                    <a:schemeClr val="bg1"/>
                  </a:solidFill>
                </a:ln>
                <a:latin typeface="+mn-lt"/>
              </a:rPr>
              <a:t>The Globe and the Mail</a:t>
            </a:r>
            <a:r>
              <a:rPr lang="en-US" sz="2400" b="1" dirty="0">
                <a:ln w="9525">
                  <a:solidFill>
                    <a:schemeClr val="bg1"/>
                  </a:solidFill>
                </a:ln>
                <a:latin typeface="+mn-lt"/>
              </a:rPr>
              <a:t> (Toronto), 25 April 1992, page 1)</a:t>
            </a:r>
            <a:endParaRPr lang="en-US" sz="4000" b="1" i="1" dirty="0">
              <a:ln w="9525">
                <a:solidFill>
                  <a:schemeClr val="bg1"/>
                </a:solidFill>
              </a:ln>
              <a:latin typeface="+mn-lt"/>
            </a:endParaRPr>
          </a:p>
          <a:p>
            <a:pP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endParaRPr lang="en-US" sz="4000" dirty="0">
              <a:latin typeface="+mn-lt"/>
            </a:endParaRPr>
          </a:p>
        </p:txBody>
      </p:sp>
      <p:sp>
        <p:nvSpPr>
          <p:cNvPr id="222212" name="TextBox 5"/>
          <p:cNvSpPr txBox="1">
            <a:spLocks noChangeArrowheads="1"/>
          </p:cNvSpPr>
          <p:nvPr/>
        </p:nvSpPr>
        <p:spPr bwMode="auto">
          <a:xfrm>
            <a:off x="304800" y="58674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CATS EYE NEBULA:  Credit – NASA, ESA, HEIC, Hubble Heritage Team (STScI, AURA)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1" descr="HGC 2440-Cocoon of a New White Dwarf    Cr-H. Bond (STScI), R. Ciardullo (PSU), WFPC2, HST,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8" y="0"/>
            <a:ext cx="9221788"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609600"/>
            <a:ext cx="7772400" cy="3262432"/>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latin typeface="+mn-lt"/>
              </a:rPr>
              <a:t>“In the beginning God created the heavens and the earth…”</a:t>
            </a:r>
          </a:p>
          <a:p>
            <a:pPr eaLnBrk="1" fontAlgn="auto" hangingPunct="1">
              <a:spcBef>
                <a:spcPts val="0"/>
              </a:spcBef>
              <a:spcAft>
                <a:spcPts val="0"/>
              </a:spcAft>
              <a:defRPr/>
            </a:pPr>
            <a:endParaRPr lang="en-US" sz="5400" b="1" dirty="0">
              <a:ln w="6350">
                <a:solidFill>
                  <a:schemeClr val="bg1"/>
                </a:solidFill>
              </a:ln>
              <a:latin typeface="+mn-lt"/>
            </a:endParaRPr>
          </a:p>
          <a:p>
            <a:pPr eaLnBrk="1" fontAlgn="auto" hangingPunct="1">
              <a:spcBef>
                <a:spcPts val="0"/>
              </a:spcBef>
              <a:spcAft>
                <a:spcPts val="0"/>
              </a:spcAft>
              <a:defRPr/>
            </a:pPr>
            <a:r>
              <a:rPr lang="en-US" sz="4000" b="1" dirty="0">
                <a:ln w="6350">
                  <a:solidFill>
                    <a:schemeClr val="bg1"/>
                  </a:solidFill>
                </a:ln>
                <a:latin typeface="+mn-lt"/>
              </a:rPr>
              <a:t>			 </a:t>
            </a:r>
            <a:r>
              <a:rPr lang="en-US" sz="7200" b="1" dirty="0">
                <a:ln w="6350">
                  <a:solidFill>
                    <a:schemeClr val="bg1"/>
                  </a:solidFill>
                </a:ln>
                <a:latin typeface="+mn-lt"/>
              </a:rPr>
              <a:t>GOD</a:t>
            </a:r>
          </a:p>
        </p:txBody>
      </p:sp>
      <p:sp>
        <p:nvSpPr>
          <p:cNvPr id="223236" name="TextBox 3"/>
          <p:cNvSpPr txBox="1">
            <a:spLocks noChangeArrowheads="1"/>
          </p:cNvSpPr>
          <p:nvPr/>
        </p:nvSpPr>
        <p:spPr bwMode="auto">
          <a:xfrm>
            <a:off x="304800" y="59436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HGC 2440 COCCOON OF A NEW WHITE DWARF:  Credit – Bond (STScI), R. Clardullo (PSU), WFPC2, HST,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
          <p:cNvSpPr>
            <a:spLocks noChangeArrowheads="1"/>
          </p:cNvSpPr>
          <p:nvPr/>
        </p:nvSpPr>
        <p:spPr bwMode="auto">
          <a:xfrm>
            <a:off x="152400" y="533400"/>
            <a:ext cx="8763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Arial" panose="020B0604020202020204" pitchFamily="34" charset="0"/>
              <a:buChar char="•"/>
            </a:pPr>
            <a:r>
              <a:rPr lang="en-US" sz="4000"/>
              <a:t>Specifically, the odds of such a</a:t>
            </a:r>
            <a:br>
              <a:rPr lang="en-US" sz="4000"/>
            </a:br>
            <a:r>
              <a:rPr lang="en-US" sz="4000"/>
              <a:t>  planet by random chance are about</a:t>
            </a:r>
          </a:p>
          <a:p>
            <a:pPr eaLnBrk="1" hangingPunct="1"/>
            <a:r>
              <a:rPr lang="en-US" sz="4000"/>
              <a:t>  1 out of 10⁵⁵⁶, which is like saying: </a:t>
            </a:r>
          </a:p>
          <a:p>
            <a:pPr eaLnBrk="1" hangingPunct="1">
              <a:buFont typeface="Arial" panose="020B0604020202020204" pitchFamily="34" charset="0"/>
              <a:buChar char="•"/>
            </a:pPr>
            <a:endParaRPr lang="en-US" sz="4000"/>
          </a:p>
          <a:p>
            <a:pPr lvl="1" eaLnBrk="1" hangingPunct="1"/>
            <a:r>
              <a:rPr lang="en-US" sz="4000"/>
              <a:t>F</a:t>
            </a:r>
            <a:r>
              <a:rPr lang="en-US" sz="4000" i="1"/>
              <a:t>ill the entire universe with dimes, and then multiply all that by:  </a:t>
            </a:r>
          </a:p>
          <a:p>
            <a:pPr lvl="1" eaLnBrk="1" hangingPunct="1"/>
            <a:r>
              <a:rPr lang="en-US" sz="3200" i="1"/>
              <a:t>by one trillion, by one trillion, by one trillion, </a:t>
            </a:r>
          </a:p>
          <a:p>
            <a:pPr lvl="1" eaLnBrk="1" hangingPunct="1"/>
            <a:r>
              <a:rPr lang="en-US" sz="3200" i="1"/>
              <a:t>by one trillion, by one trillion, by one trillion,</a:t>
            </a:r>
          </a:p>
          <a:p>
            <a:pPr lvl="1" eaLnBrk="1" hangingPunct="1"/>
            <a:r>
              <a:rPr lang="en-US" sz="3200" i="1"/>
              <a:t>by one trillion, by one trillion, by one trillion, </a:t>
            </a:r>
          </a:p>
          <a:p>
            <a:pPr lvl="1" eaLnBrk="1" hangingPunct="1"/>
            <a:r>
              <a:rPr lang="en-US" sz="3200" i="1"/>
              <a:t>by one trillion, by one trillion, by one trillion,….</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228600"/>
            <a:ext cx="7620000" cy="6202363"/>
          </a:xfrm>
        </p:spPr>
        <p:txBody>
          <a:bodyPr>
            <a:normAutofit fontScale="90000"/>
          </a:bodyPr>
          <a:lstStyle/>
          <a:p>
            <a:pPr lvl="1" eaLnBrk="1" fontAlgn="auto" hangingPunct="1">
              <a:spcBef>
                <a:spcPts val="0"/>
              </a:spcBef>
              <a:spcAft>
                <a:spcPts val="0"/>
              </a:spcAft>
              <a:defRPr/>
            </a:pPr>
            <a:r>
              <a:rPr lang="en-US" sz="3200" i="1" dirty="0">
                <a:solidFill>
                  <a:schemeClr val="tx1"/>
                </a:solidFill>
              </a:rPr>
              <a:t>by one trillion, by one trillion, by one trillion, </a:t>
            </a:r>
            <a:br>
              <a:rPr lang="en-US" sz="3200" i="1" dirty="0">
                <a:solidFill>
                  <a:schemeClr val="tx1"/>
                </a:solidFill>
              </a:rPr>
            </a:br>
            <a:r>
              <a:rPr lang="en-US" sz="3200" i="1" dirty="0">
                <a:solidFill>
                  <a:schemeClr val="tx1"/>
                </a:solidFill>
              </a:rPr>
              <a:t>by one trillion, by one trillion, by one trillion,</a:t>
            </a:r>
            <a:br>
              <a:rPr lang="en-US" sz="3200" i="1" dirty="0">
                <a:solidFill>
                  <a:schemeClr val="tx1"/>
                </a:solidFill>
              </a:rPr>
            </a:br>
            <a:r>
              <a:rPr lang="en-US" sz="3200" i="1" dirty="0">
                <a:solidFill>
                  <a:schemeClr val="tx1"/>
                </a:solidFill>
              </a:rPr>
              <a:t>by one trillion, by one trillion, by one trillion, </a:t>
            </a:r>
            <a:br>
              <a:rPr lang="en-US" sz="3200" i="1" dirty="0">
                <a:solidFill>
                  <a:schemeClr val="tx1"/>
                </a:solidFill>
              </a:rPr>
            </a:br>
            <a:r>
              <a:rPr lang="en-US" sz="3200" i="1" dirty="0">
                <a:solidFill>
                  <a:schemeClr val="tx1"/>
                </a:solidFill>
              </a:rPr>
              <a:t>by one trillion, by one trillion, by one trillion,   by one trillion, by one trillion, by one trillion, </a:t>
            </a:r>
            <a:br>
              <a:rPr lang="en-US" sz="3200" i="1" dirty="0">
                <a:solidFill>
                  <a:schemeClr val="tx1"/>
                </a:solidFill>
              </a:rPr>
            </a:br>
            <a:r>
              <a:rPr lang="en-US" sz="3200" i="1" dirty="0">
                <a:solidFill>
                  <a:schemeClr val="tx1"/>
                </a:solidFill>
              </a:rPr>
              <a:t>by one trillion, by one trillion, by one trillion,</a:t>
            </a:r>
            <a:br>
              <a:rPr lang="en-US" sz="3200" i="1" dirty="0">
                <a:solidFill>
                  <a:schemeClr val="tx1"/>
                </a:solidFill>
              </a:rPr>
            </a:br>
            <a:r>
              <a:rPr lang="en-US" sz="3200" i="1" dirty="0">
                <a:solidFill>
                  <a:schemeClr val="tx1"/>
                </a:solidFill>
              </a:rPr>
              <a:t>by one trillion, by one trillion, by one trillion, </a:t>
            </a:r>
            <a:br>
              <a:rPr lang="en-US" sz="3200" i="1" dirty="0">
                <a:solidFill>
                  <a:schemeClr val="tx1"/>
                </a:solidFill>
              </a:rPr>
            </a:br>
            <a:r>
              <a:rPr lang="en-US" sz="3200" i="1" dirty="0">
                <a:solidFill>
                  <a:schemeClr val="tx1"/>
                </a:solidFill>
              </a:rPr>
              <a:t>by one trillion, by one trillion, by one trillion, by one trillion, by one trillion, by one trillion, </a:t>
            </a:r>
            <a:br>
              <a:rPr lang="en-US" sz="3200" i="1" dirty="0">
                <a:solidFill>
                  <a:schemeClr val="tx1"/>
                </a:solidFill>
              </a:rPr>
            </a:br>
            <a:r>
              <a:rPr lang="en-US" sz="3200" i="1" dirty="0">
                <a:solidFill>
                  <a:schemeClr val="tx1"/>
                </a:solidFill>
              </a:rPr>
              <a:t>by one trillion, by one trillion, by one trillion,</a:t>
            </a:r>
            <a:br>
              <a:rPr lang="en-US" sz="3200" i="1" dirty="0">
                <a:solidFill>
                  <a:schemeClr val="tx1"/>
                </a:solidFill>
              </a:rPr>
            </a:br>
            <a:r>
              <a:rPr lang="en-US" sz="3200" i="1" dirty="0">
                <a:solidFill>
                  <a:schemeClr val="tx1"/>
                </a:solidFill>
              </a:rPr>
              <a:t>by one trillion, by one trillion, by one trillion, </a:t>
            </a:r>
            <a:br>
              <a:rPr lang="en-US" sz="3200" i="1" dirty="0">
                <a:solidFill>
                  <a:schemeClr val="tx1"/>
                </a:solidFill>
              </a:rPr>
            </a:br>
            <a:r>
              <a:rPr lang="en-US" sz="3200" i="1" dirty="0">
                <a:solidFill>
                  <a:schemeClr val="tx1"/>
                </a:solidFill>
              </a:rPr>
              <a:t>by one trillion and then remove one dime…no possibility of life!!!</a:t>
            </a:r>
            <a:r>
              <a:rPr lang="en-US" sz="3200" dirty="0">
                <a:solidFill>
                  <a:schemeClr val="tx1"/>
                </a:solidFill>
                <a:latin typeface="Corbel" pitchFamily="34" charset="0"/>
              </a:rPr>
              <a:t> </a:t>
            </a:r>
            <a:br>
              <a:rPr lang="en-US" sz="3200" dirty="0">
                <a:solidFill>
                  <a:schemeClr val="tx1"/>
                </a:solidFill>
                <a:latin typeface="Corbel" pitchFamily="34" charset="0"/>
              </a:rPr>
            </a:br>
            <a:endParaRPr lang="en-US" sz="3200" dirty="0">
              <a:solidFill>
                <a:schemeClr val="tx1"/>
              </a:solidFill>
              <a:latin typeface="Corbe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1" descr="Galaxies Colliding - Cr-NASA, ESA, Hubble Heritage Team (STScI, AURA), ESA, Hubble Collabor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8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Box 2"/>
          <p:cNvSpPr txBox="1">
            <a:spLocks noChangeArrowheads="1"/>
          </p:cNvSpPr>
          <p:nvPr/>
        </p:nvSpPr>
        <p:spPr bwMode="auto">
          <a:xfrm>
            <a:off x="152400" y="60198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Credit – NASA, Hubble Heritage Team (STScI, AURA), ESA, Hubble Collaboration</a:t>
            </a:r>
          </a:p>
        </p:txBody>
      </p:sp>
      <p:sp>
        <p:nvSpPr>
          <p:cNvPr id="4" name="TextBox 3"/>
          <p:cNvSpPr txBox="1"/>
          <p:nvPr/>
        </p:nvSpPr>
        <p:spPr>
          <a:xfrm>
            <a:off x="457200" y="381000"/>
            <a:ext cx="6934200" cy="707886"/>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Another Galactic Collision</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
          <p:cNvSpPr>
            <a:spLocks noChangeArrowheads="1"/>
          </p:cNvSpPr>
          <p:nvPr/>
        </p:nvSpPr>
        <p:spPr bwMode="auto">
          <a:xfrm>
            <a:off x="381000" y="1447800"/>
            <a:ext cx="838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4000" i="1"/>
              <a:t>This overwhelming precision proves the universe has been designed to produce a planet (earth) capable of supporting life.</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Box 1"/>
          <p:cNvSpPr txBox="1">
            <a:spLocks noChangeArrowheads="1"/>
          </p:cNvSpPr>
          <p:nvPr/>
        </p:nvSpPr>
        <p:spPr bwMode="auto">
          <a:xfrm>
            <a:off x="533400" y="457200"/>
            <a:ext cx="8153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3600">
                <a:solidFill>
                  <a:srgbClr val="FF0000"/>
                </a:solidFill>
                <a:latin typeface="Book Antiqua" panose="02040602050305030304" pitchFamily="18" charset="0"/>
              </a:rPr>
              <a:t>BUT NOW, THE MOST  ASTOUNDING PHOTOGRAPHIC EVIDENCE EVER PRESENTED.  A TOP SECRET, ORBITING TELESCOPE WAS ABLE TO PRODUCE THE STARTLING IMAGE ON THE NEXT PAGE WHICH, FOR THE FIRST TIME, IS FROM JUST BEFORE THE BIG BANG.  THIS IMAGE WILL TOTALLY REVOLUTIONIZE OUR EXISTENCE…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1" descr="Gospel-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8" y="-77788"/>
            <a:ext cx="9221788"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3" name="TextBox 2"/>
          <p:cNvSpPr txBox="1">
            <a:spLocks noChangeArrowheads="1"/>
          </p:cNvSpPr>
          <p:nvPr/>
        </p:nvSpPr>
        <p:spPr bwMode="auto">
          <a:xfrm>
            <a:off x="4114800" y="1371600"/>
            <a:ext cx="243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THE EYE OF GOD</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Box 1"/>
          <p:cNvSpPr txBox="1">
            <a:spLocks noChangeArrowheads="1"/>
          </p:cNvSpPr>
          <p:nvPr/>
        </p:nvSpPr>
        <p:spPr bwMode="auto">
          <a:xfrm>
            <a:off x="431800" y="990600"/>
            <a:ext cx="8331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4000"/>
              <a:t>NOT “BUYING” THAT ONE, HUH?</a:t>
            </a:r>
          </a:p>
          <a:p>
            <a:pPr eaLnBrk="1" hangingPunct="1"/>
            <a:endParaRPr lang="en-US" sz="4000"/>
          </a:p>
          <a:p>
            <a:pPr eaLnBrk="1" hangingPunct="1"/>
            <a:r>
              <a:rPr lang="en-US" sz="4000"/>
              <a:t>Good!  You are still awake.</a:t>
            </a:r>
          </a:p>
          <a:p>
            <a:pPr eaLnBrk="1" hangingPunct="1"/>
            <a:endParaRPr lang="en-US" sz="4000"/>
          </a:p>
          <a:p>
            <a:pPr algn="ctr" eaLnBrk="1" hangingPunct="1"/>
            <a:r>
              <a:rPr lang="en-US" sz="4000"/>
              <a:t>Q&amp;A TIME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laxies     Cr-NASA, ESA, Hubble Heritage Team (STScI, AURA)   Acknowledgment-J. Blakeslee (Washington State 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457200"/>
            <a:ext cx="9144000" cy="5450723"/>
          </a:xfrm>
          <a:prstGeom prst="rect">
            <a:avLst/>
          </a:prstGeom>
        </p:spPr>
        <p:txBody>
          <a:bodyPr>
            <a:spAutoFit/>
          </a:bodyPr>
          <a:lstStyle/>
          <a:p>
            <a:pPr marL="740664" lvl="1" indent="-285750" eaLnBrk="1" fontAlgn="auto" hangingPunct="1">
              <a:lnSpc>
                <a:spcPct val="90000"/>
              </a:lnSpc>
              <a:spcBef>
                <a:spcPct val="20000"/>
              </a:spcBef>
              <a:spcAft>
                <a:spcPts val="0"/>
              </a:spcAft>
              <a:buClr>
                <a:schemeClr val="accent2"/>
              </a:buClr>
              <a:buSzPct val="90000"/>
              <a:defRPr/>
            </a:pPr>
            <a:r>
              <a:rPr lang="en-US" sz="3600" b="1" dirty="0">
                <a:ln w="9525">
                  <a:solidFill>
                    <a:schemeClr val="bg1"/>
                  </a:solidFill>
                </a:ln>
                <a:solidFill>
                  <a:srgbClr val="FF0000"/>
                </a:solidFill>
                <a:latin typeface="+mn-lt"/>
              </a:rPr>
              <a:t>UNIVERSE’S FINE TUNING=DESIGN</a:t>
            </a:r>
          </a:p>
          <a:p>
            <a:pPr marL="740664" lvl="1" indent="-285750" eaLnBrk="1" fontAlgn="auto" hangingPunct="1">
              <a:lnSpc>
                <a:spcPct val="90000"/>
              </a:lnSpc>
              <a:spcBef>
                <a:spcPct val="20000"/>
              </a:spcBef>
              <a:spcAft>
                <a:spcPts val="0"/>
              </a:spcAft>
              <a:buClr>
                <a:schemeClr val="accent2"/>
              </a:buClr>
              <a:buSzPct val="90000"/>
              <a:defRPr/>
            </a:pPr>
            <a:endParaRPr lang="en-US" b="1" dirty="0">
              <a:ln w="19050">
                <a:solidFill>
                  <a:schemeClr val="bg1"/>
                </a:solidFill>
              </a:ln>
              <a:latin typeface="+mn-lt"/>
            </a:endParaRPr>
          </a:p>
          <a:p>
            <a:pPr marL="740664" lvl="1" indent="-285750" algn="ctr" eaLnBrk="1" fontAlgn="auto" hangingPunct="1">
              <a:lnSpc>
                <a:spcPct val="90000"/>
              </a:lnSpc>
              <a:spcBef>
                <a:spcPct val="20000"/>
              </a:spcBef>
              <a:spcAft>
                <a:spcPts val="0"/>
              </a:spcAft>
              <a:buClr>
                <a:schemeClr val="accent2"/>
              </a:buClr>
              <a:buSzPct val="90000"/>
              <a:defRPr/>
            </a:pPr>
            <a:r>
              <a:rPr lang="en-US" sz="4000" b="1" dirty="0">
                <a:ln w="19050">
                  <a:solidFill>
                    <a:schemeClr val="bg1"/>
                  </a:solidFill>
                </a:ln>
              </a:rPr>
              <a:t>Our spiral galaxy cannot maintain its “required spiral shape/arms needed for life” unless it has a nearby dwarf galaxy from which it can get additional dust, etc. to help form additional stars, which in turn help maintain the needed galactic configuration.</a:t>
            </a:r>
          </a:p>
        </p:txBody>
      </p:sp>
      <p:sp>
        <p:nvSpPr>
          <p:cNvPr id="125956" name="TextBox 4"/>
          <p:cNvSpPr txBox="1">
            <a:spLocks noChangeArrowheads="1"/>
          </p:cNvSpPr>
          <p:nvPr/>
        </p:nvSpPr>
        <p:spPr bwMode="auto">
          <a:xfrm>
            <a:off x="152400" y="57912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GALAXIES:  Credit – NASA, ESA, Hubble Heritage Team (STScI, AURA), Acknowledgement:  J. Blakeslie (Washington State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458200" cy="6463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4000" b="1" dirty="0">
                <a:ln w="19050">
                  <a:solidFill>
                    <a:schemeClr val="bg1"/>
                  </a:solidFill>
                </a:ln>
                <a:solidFill>
                  <a:srgbClr val="FF0000"/>
                </a:solidFill>
                <a:latin typeface="+mn-lt"/>
              </a:rPr>
              <a:t>UNIVERSE’S FINE TUNING = DESIGN</a:t>
            </a:r>
          </a:p>
        </p:txBody>
      </p:sp>
      <p:pic>
        <p:nvPicPr>
          <p:cNvPr id="126979" name="Picture 2" descr="Barred Spiral Galaxy NGC 1300   Cr-Hubble Heritage Tea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525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57200"/>
            <a:ext cx="9144000" cy="4924425"/>
          </a:xfrm>
          <a:prstGeom prst="rect">
            <a:avLst/>
          </a:prstGeom>
        </p:spPr>
        <p:txBody>
          <a:bodyPr>
            <a:spAutoFit/>
          </a:bodyPr>
          <a:lstStyle/>
          <a:p>
            <a:pPr marL="283464" indent="-285750" algn="ctr" eaLnBrk="1" fontAlgn="auto" hangingPunct="1">
              <a:lnSpc>
                <a:spcPct val="90000"/>
              </a:lnSpc>
              <a:spcBef>
                <a:spcPct val="20000"/>
              </a:spcBef>
              <a:spcAft>
                <a:spcPts val="0"/>
              </a:spcAft>
              <a:buClr>
                <a:schemeClr val="accent2"/>
              </a:buClr>
              <a:buSzPct val="90000"/>
              <a:defRPr/>
            </a:pPr>
            <a:r>
              <a:rPr lang="en-US" sz="3600" b="1" dirty="0">
                <a:ln w="9525">
                  <a:solidFill>
                    <a:schemeClr val="bg1"/>
                  </a:solidFill>
                </a:ln>
                <a:solidFill>
                  <a:srgbClr val="FF0000"/>
                </a:solidFill>
                <a:latin typeface="+mn-lt"/>
              </a:rPr>
              <a:t>UNIVERSE’S FINE TUNING =DESIGN</a:t>
            </a:r>
          </a:p>
          <a:p>
            <a:pPr marL="283464" indent="-285750" algn="ctr" eaLnBrk="1" fontAlgn="auto" hangingPunct="1">
              <a:lnSpc>
                <a:spcPct val="90000"/>
              </a:lnSpc>
              <a:spcBef>
                <a:spcPct val="20000"/>
              </a:spcBef>
              <a:spcAft>
                <a:spcPts val="0"/>
              </a:spcAft>
              <a:buClr>
                <a:schemeClr val="accent2"/>
              </a:buClr>
              <a:buSzPct val="90000"/>
              <a:defRPr/>
            </a:pPr>
            <a:endParaRPr lang="en-US" sz="1600" b="1" dirty="0">
              <a:ln w="9525">
                <a:solidFill>
                  <a:schemeClr val="bg1"/>
                </a:solidFill>
              </a:ln>
              <a:solidFill>
                <a:srgbClr val="FF0000"/>
              </a:solidFill>
              <a:latin typeface="+mn-lt"/>
            </a:endParaRPr>
          </a:p>
          <a:p>
            <a:pPr marL="1197864" lvl="2" indent="-285750" eaLnBrk="1" fontAlgn="auto" hangingPunct="1">
              <a:lnSpc>
                <a:spcPct val="90000"/>
              </a:lnSpc>
              <a:spcBef>
                <a:spcPct val="20000"/>
              </a:spcBef>
              <a:spcAft>
                <a:spcPts val="0"/>
              </a:spcAft>
              <a:buClr>
                <a:schemeClr val="accent2"/>
              </a:buClr>
              <a:buSzPct val="90000"/>
              <a:defRPr/>
            </a:pPr>
            <a:r>
              <a:rPr lang="en-US" sz="4000" b="1" u="sng" dirty="0">
                <a:ln w="19050">
                  <a:solidFill>
                    <a:schemeClr val="bg1"/>
                  </a:solidFill>
                </a:ln>
              </a:rPr>
              <a:t>Galactic characteristics</a:t>
            </a:r>
            <a:r>
              <a:rPr lang="en-US" sz="4000" b="1" dirty="0">
                <a:ln w="19050">
                  <a:solidFill>
                    <a:schemeClr val="bg1"/>
                  </a:solidFill>
                </a:ln>
              </a:rPr>
              <a:t>:</a:t>
            </a:r>
          </a:p>
          <a:p>
            <a:pPr marL="1197864" lvl="2" indent="-285750" eaLnBrk="1" fontAlgn="auto" hangingPunct="1">
              <a:lnSpc>
                <a:spcPct val="90000"/>
              </a:lnSpc>
              <a:spcBef>
                <a:spcPct val="20000"/>
              </a:spcBef>
              <a:spcAft>
                <a:spcPts val="0"/>
              </a:spcAft>
              <a:buClr>
                <a:schemeClr val="accent2"/>
              </a:buClr>
              <a:buSzPct val="90000"/>
              <a:buFont typeface="Wingdings" pitchFamily="2" charset="2"/>
              <a:buChar char="§"/>
              <a:defRPr/>
            </a:pPr>
            <a:r>
              <a:rPr lang="en-US" sz="4000" b="1" dirty="0">
                <a:ln w="19050">
                  <a:solidFill>
                    <a:schemeClr val="bg1"/>
                  </a:solidFill>
                </a:ln>
              </a:rPr>
              <a:t>Galaxy Size: Overall (10%) </a:t>
            </a:r>
          </a:p>
          <a:p>
            <a:pPr marL="1197864" lvl="2" indent="-285750" eaLnBrk="1" fontAlgn="auto" hangingPunct="1">
              <a:lnSpc>
                <a:spcPct val="90000"/>
              </a:lnSpc>
              <a:spcBef>
                <a:spcPct val="20000"/>
              </a:spcBef>
              <a:spcAft>
                <a:spcPts val="0"/>
              </a:spcAft>
              <a:buClr>
                <a:schemeClr val="accent2"/>
              </a:buClr>
              <a:buSzPct val="90000"/>
              <a:buFont typeface="Wingdings" pitchFamily="2" charset="2"/>
              <a:buChar char="§"/>
              <a:defRPr/>
            </a:pPr>
            <a:r>
              <a:rPr lang="en-US" sz="4000" b="1" dirty="0">
                <a:ln w="19050">
                  <a:solidFill>
                    <a:schemeClr val="bg1"/>
                  </a:solidFill>
                </a:ln>
              </a:rPr>
              <a:t>Size of galactic bulge</a:t>
            </a:r>
          </a:p>
          <a:p>
            <a:pPr marL="1197864" lvl="2" indent="-285750" eaLnBrk="1" fontAlgn="auto" hangingPunct="1">
              <a:lnSpc>
                <a:spcPct val="90000"/>
              </a:lnSpc>
              <a:spcBef>
                <a:spcPct val="20000"/>
              </a:spcBef>
              <a:spcAft>
                <a:spcPts val="0"/>
              </a:spcAft>
              <a:buClr>
                <a:schemeClr val="accent2"/>
              </a:buClr>
              <a:buSzPct val="90000"/>
              <a:buFont typeface="Wingdings" pitchFamily="2" charset="2"/>
              <a:buChar char="§"/>
              <a:defRPr/>
            </a:pPr>
            <a:r>
              <a:rPr lang="en-US" sz="4000" b="1" dirty="0">
                <a:ln w="19050">
                  <a:solidFill>
                    <a:schemeClr val="bg1"/>
                  </a:solidFill>
                </a:ln>
              </a:rPr>
              <a:t>Galaxy Age</a:t>
            </a:r>
          </a:p>
          <a:p>
            <a:pPr marL="1197864" lvl="2" indent="-285750" eaLnBrk="1" fontAlgn="auto" hangingPunct="1">
              <a:lnSpc>
                <a:spcPct val="90000"/>
              </a:lnSpc>
              <a:spcBef>
                <a:spcPct val="20000"/>
              </a:spcBef>
              <a:spcAft>
                <a:spcPts val="0"/>
              </a:spcAft>
              <a:buClr>
                <a:schemeClr val="accent2"/>
              </a:buClr>
              <a:buSzPct val="90000"/>
              <a:buFont typeface="Wingdings" pitchFamily="2" charset="2"/>
              <a:buChar char="§"/>
              <a:defRPr/>
            </a:pPr>
            <a:r>
              <a:rPr lang="en-US" sz="4000" b="1" dirty="0">
                <a:ln w="19050">
                  <a:solidFill>
                    <a:schemeClr val="bg1"/>
                  </a:solidFill>
                </a:ln>
              </a:rPr>
              <a:t>Galaxy Type (5%)</a:t>
            </a:r>
          </a:p>
          <a:p>
            <a:pPr marL="1197864" lvl="2" indent="-285750" eaLnBrk="1" fontAlgn="auto" hangingPunct="1">
              <a:lnSpc>
                <a:spcPct val="90000"/>
              </a:lnSpc>
              <a:spcBef>
                <a:spcPct val="20000"/>
              </a:spcBef>
              <a:spcAft>
                <a:spcPts val="0"/>
              </a:spcAft>
              <a:buClr>
                <a:schemeClr val="accent2"/>
              </a:buClr>
              <a:buSzPct val="90000"/>
              <a:buFont typeface="Wingdings" pitchFamily="2" charset="2"/>
              <a:buChar char="§"/>
              <a:defRPr/>
            </a:pPr>
            <a:r>
              <a:rPr lang="en-US" sz="4000" b="1" dirty="0">
                <a:ln w="19050">
                  <a:solidFill>
                    <a:schemeClr val="bg1"/>
                  </a:solidFill>
                </a:ln>
              </a:rPr>
              <a:t>Galaxy Mass Distribution (20%)</a:t>
            </a:r>
            <a:endParaRPr lang="en-US" sz="4000" b="1" i="1" dirty="0">
              <a:ln w="19050">
                <a:solidFill>
                  <a:schemeClr val="bg1"/>
                </a:solidFill>
              </a:ln>
            </a:endParaRPr>
          </a:p>
        </p:txBody>
      </p:sp>
      <p:sp>
        <p:nvSpPr>
          <p:cNvPr id="126981" name="TextBox 5"/>
          <p:cNvSpPr txBox="1">
            <a:spLocks noChangeArrowheads="1"/>
          </p:cNvSpPr>
          <p:nvPr/>
        </p:nvSpPr>
        <p:spPr bwMode="auto">
          <a:xfrm>
            <a:off x="304800" y="60960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BARRED SPIRAL GALAXY NGC 1300:  Credit-Hubble Heritage Team, ESA, NASA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ssier 101    Image Credit-NASA, ESA, CFHT, NOA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88"/>
            <a:ext cx="9274175"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extBox 4"/>
          <p:cNvSpPr txBox="1">
            <a:spLocks noChangeArrowheads="1"/>
          </p:cNvSpPr>
          <p:nvPr/>
        </p:nvSpPr>
        <p:spPr bwMode="auto">
          <a:xfrm>
            <a:off x="533400" y="6019800"/>
            <a:ext cx="861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MESSIER 101:  Image Credit – NASA, ESA, CFHT, NOAO</a:t>
            </a:r>
          </a:p>
        </p:txBody>
      </p:sp>
      <p:sp>
        <p:nvSpPr>
          <p:cNvPr id="6" name="TextBox 5"/>
          <p:cNvSpPr txBox="1"/>
          <p:nvPr/>
        </p:nvSpPr>
        <p:spPr>
          <a:xfrm>
            <a:off x="76200" y="304800"/>
            <a:ext cx="8915400" cy="3724096"/>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sz="4000" b="1" dirty="0">
              <a:ln w="19050">
                <a:solidFill>
                  <a:schemeClr val="bg1"/>
                </a:solidFill>
              </a:ln>
              <a:solidFill>
                <a:srgbClr val="FF0000"/>
              </a:solidFill>
              <a:latin typeface="+mn-lt"/>
            </a:endParaRPr>
          </a:p>
          <a:p>
            <a:pPr eaLnBrk="1" fontAlgn="auto" hangingPunct="1">
              <a:spcBef>
                <a:spcPts val="0"/>
              </a:spcBef>
              <a:spcAft>
                <a:spcPts val="0"/>
              </a:spcAft>
              <a:defRPr/>
            </a:pPr>
            <a:r>
              <a:rPr lang="en-US" sz="4000" b="1" dirty="0">
                <a:ln w="19050">
                  <a:solidFill>
                    <a:schemeClr val="bg1"/>
                  </a:solidFill>
                </a:ln>
                <a:solidFill>
                  <a:srgbClr val="FFFF00"/>
                </a:solidFill>
              </a:rPr>
              <a:t>    Galaxy Bulge</a:t>
            </a:r>
            <a:r>
              <a:rPr lang="en-US" sz="4000" dirty="0"/>
              <a:t> </a:t>
            </a:r>
            <a:r>
              <a:rPr lang="en-US" sz="4000" dirty="0">
                <a:ln w="6350">
                  <a:solidFill>
                    <a:schemeClr val="bg1"/>
                  </a:solidFill>
                </a:ln>
                <a:effectLst>
                  <a:outerShdw blurRad="50800" dist="38100" dir="2700000" algn="tl" rotWithShape="0">
                    <a:prstClr val="black">
                      <a:alpha val="40000"/>
                    </a:prstClr>
                  </a:outerShdw>
                </a:effectLst>
              </a:rPr>
              <a:t>(center of galaxy)</a:t>
            </a:r>
          </a:p>
          <a:p>
            <a:pPr eaLnBrk="1" fontAlgn="auto" hangingPunct="1">
              <a:spcBef>
                <a:spcPts val="0"/>
              </a:spcBef>
              <a:spcAft>
                <a:spcPts val="0"/>
              </a:spcAft>
              <a:defRPr/>
            </a:pPr>
            <a:endParaRPr lang="en-US" sz="4000" dirty="0">
              <a:ln w="6350">
                <a:solidFill>
                  <a:schemeClr val="bg1"/>
                </a:solidFill>
              </a:ln>
              <a:effectLst>
                <a:outerShdw blurRad="50800" dist="38100" dir="2700000" algn="tl" rotWithShape="0">
                  <a:prstClr val="black">
                    <a:alpha val="40000"/>
                  </a:prstClr>
                </a:outerShdw>
              </a:effectLst>
              <a:latin typeface="+mn-lt"/>
            </a:endParaRPr>
          </a:p>
          <a:p>
            <a:pPr eaLnBrk="1" fontAlgn="auto" hangingPunct="1">
              <a:spcBef>
                <a:spcPts val="0"/>
              </a:spcBef>
              <a:spcAft>
                <a:spcPts val="0"/>
              </a:spcAft>
              <a:defRPr/>
            </a:pPr>
            <a:endParaRPr lang="en-US" sz="4000" dirty="0">
              <a:ln w="6350">
                <a:solidFill>
                  <a:schemeClr val="bg1"/>
                </a:solidFill>
              </a:ln>
              <a:effectLst>
                <a:outerShdw blurRad="50800" dist="38100" dir="2700000" algn="tl" rotWithShape="0">
                  <a:prstClr val="black">
                    <a:alpha val="40000"/>
                  </a:prstClr>
                </a:outerShdw>
              </a:effectLst>
              <a:latin typeface="+mn-lt"/>
            </a:endParaRPr>
          </a:p>
          <a:p>
            <a:pPr eaLnBrk="1" fontAlgn="auto" hangingPunct="1">
              <a:spcBef>
                <a:spcPts val="0"/>
              </a:spcBef>
              <a:spcAft>
                <a:spcPts val="0"/>
              </a:spcAft>
              <a:defRPr/>
            </a:pPr>
            <a:endParaRPr lang="en-US" sz="4000" dirty="0">
              <a:ln w="6350">
                <a:solidFill>
                  <a:schemeClr val="bg1"/>
                </a:solidFill>
              </a:ln>
              <a:effectLst>
                <a:outerShdw blurRad="50800" dist="38100" dir="2700000" algn="tl" rotWithShape="0">
                  <a:prstClr val="black">
                    <a:alpha val="40000"/>
                  </a:prstClr>
                </a:outerShdw>
              </a:effectLst>
              <a:latin typeface="+mn-lt"/>
            </a:endParaRPr>
          </a:p>
        </p:txBody>
      </p:sp>
      <p:cxnSp>
        <p:nvCxnSpPr>
          <p:cNvPr id="8" name="Straight Arrow Connector 7"/>
          <p:cNvCxnSpPr/>
          <p:nvPr/>
        </p:nvCxnSpPr>
        <p:spPr>
          <a:xfrm>
            <a:off x="2438400" y="2209800"/>
            <a:ext cx="1828800" cy="1219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1" descr="Galaxy NGC 5866 Edge   Cr-NASA, ESA, Hubble Heritage Team (STScI, AURA), Acknowledgement-W. Keep (U. Alaba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88"/>
            <a:ext cx="9307513"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381000"/>
            <a:ext cx="8991600" cy="2411429"/>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a:p>
            <a:pPr marL="411480" indent="-342900" algn="ctr" eaLnBrk="1" fontAlgn="auto" hangingPunct="1">
              <a:lnSpc>
                <a:spcPct val="90000"/>
              </a:lnSpc>
              <a:spcBef>
                <a:spcPts val="700"/>
              </a:spcBef>
              <a:spcAft>
                <a:spcPts val="0"/>
              </a:spcAft>
              <a:buClr>
                <a:schemeClr val="tx2"/>
              </a:buClr>
              <a:buSzPct val="95000"/>
              <a:defRPr/>
            </a:pPr>
            <a:endParaRPr lang="en-US" sz="3600" b="1" u="sng" dirty="0">
              <a:ln w="19050">
                <a:solidFill>
                  <a:schemeClr val="bg1"/>
                </a:solidFill>
              </a:ln>
              <a:solidFill>
                <a:srgbClr val="FF0000"/>
              </a:solidFill>
              <a:latin typeface="Book Antiqua" pitchFamily="18" charset="0"/>
            </a:endParaRPr>
          </a:p>
          <a:p>
            <a:pPr marL="411480" indent="-342900" algn="ctr" eaLnBrk="1" fontAlgn="auto" hangingPunct="1">
              <a:lnSpc>
                <a:spcPct val="90000"/>
              </a:lnSpc>
              <a:spcBef>
                <a:spcPts val="700"/>
              </a:spcBef>
              <a:spcAft>
                <a:spcPts val="0"/>
              </a:spcAft>
              <a:buClr>
                <a:schemeClr val="tx2"/>
              </a:buClr>
              <a:buSzPct val="95000"/>
              <a:defRPr/>
            </a:pPr>
            <a:r>
              <a:rPr lang="en-US" sz="3600" b="1" u="sng" dirty="0">
                <a:ln w="19050">
                  <a:solidFill>
                    <a:schemeClr val="bg1"/>
                  </a:solidFill>
                </a:ln>
                <a:latin typeface="Book Antiqua" pitchFamily="18" charset="0"/>
              </a:rPr>
              <a:t> </a:t>
            </a:r>
          </a:p>
          <a:p>
            <a:pPr marL="411480" indent="-342900" algn="ctr"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p:txBody>
      </p:sp>
      <p:sp>
        <p:nvSpPr>
          <p:cNvPr id="4" name="TextBox 3"/>
          <p:cNvSpPr txBox="1"/>
          <p:nvPr/>
        </p:nvSpPr>
        <p:spPr>
          <a:xfrm>
            <a:off x="465826" y="1447800"/>
            <a:ext cx="8297174" cy="4401205"/>
          </a:xfrm>
          <a:prstGeom prst="rect">
            <a:avLst/>
          </a:prstGeom>
          <a:noFill/>
        </p:spPr>
        <p:txBody>
          <a:bodyPr>
            <a:spAutoFit/>
          </a:bodyPr>
          <a:lstStyle/>
          <a:p>
            <a:pPr eaLnBrk="1" fontAlgn="auto" hangingPunct="1">
              <a:spcBef>
                <a:spcPts val="0"/>
              </a:spcBef>
              <a:spcAft>
                <a:spcPts val="0"/>
              </a:spcAft>
              <a:defRPr/>
            </a:pPr>
            <a:r>
              <a:rPr lang="en-US" sz="4000" b="1" dirty="0">
                <a:ln w="19050">
                  <a:solidFill>
                    <a:schemeClr val="bg1"/>
                  </a:solidFill>
                </a:ln>
                <a:solidFill>
                  <a:srgbClr val="FFFF00"/>
                </a:solidFill>
              </a:rPr>
              <a:t>Galaxy Bulge…</a:t>
            </a:r>
          </a:p>
          <a:p>
            <a:pPr eaLnBrk="1" fontAlgn="auto" hangingPunct="1">
              <a:spcBef>
                <a:spcPts val="0"/>
              </a:spcBef>
              <a:spcAft>
                <a:spcPts val="0"/>
              </a:spcAft>
              <a:defRPr/>
            </a:pPr>
            <a:endParaRPr lang="en-US" sz="4000" b="1" dirty="0">
              <a:ln w="19050">
                <a:solidFill>
                  <a:schemeClr val="bg1"/>
                </a:solidFill>
              </a:ln>
              <a:solidFill>
                <a:srgbClr val="FFFF00"/>
              </a:solidFill>
              <a:latin typeface="+mn-lt"/>
            </a:endParaRPr>
          </a:p>
          <a:p>
            <a:pPr eaLnBrk="1" fontAlgn="auto" hangingPunct="1">
              <a:spcBef>
                <a:spcPts val="0"/>
              </a:spcBef>
              <a:spcAft>
                <a:spcPts val="0"/>
              </a:spcAft>
              <a:defRPr/>
            </a:pPr>
            <a:r>
              <a:rPr lang="en-US" sz="4000" b="1" dirty="0">
                <a:ln w="19050">
                  <a:solidFill>
                    <a:schemeClr val="bg1"/>
                  </a:solidFill>
                </a:ln>
                <a:solidFill>
                  <a:srgbClr val="FFFF00"/>
                </a:solidFill>
                <a:latin typeface="+mn-lt"/>
              </a:rPr>
              <a:t> </a:t>
            </a:r>
          </a:p>
          <a:p>
            <a:pP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r>
              <a:rPr lang="en-US" sz="4000" dirty="0">
                <a:ln w="3175">
                  <a:solidFill>
                    <a:schemeClr val="bg1"/>
                  </a:solidFill>
                </a:ln>
                <a:effectLst>
                  <a:outerShdw blurRad="50800" dist="38100" dir="2700000" algn="tl" rotWithShape="0">
                    <a:prstClr val="black">
                      <a:alpha val="40000"/>
                    </a:prstClr>
                  </a:outerShdw>
                </a:effectLst>
              </a:rPr>
              <a:t>…if too large = lethal radiation  </a:t>
            </a:r>
          </a:p>
          <a:p>
            <a:pPr eaLnBrk="1" fontAlgn="auto" hangingPunct="1">
              <a:spcBef>
                <a:spcPts val="0"/>
              </a:spcBef>
              <a:spcAft>
                <a:spcPts val="0"/>
              </a:spcAft>
              <a:defRPr/>
            </a:pPr>
            <a:endParaRPr lang="en-US" sz="4000" dirty="0"/>
          </a:p>
        </p:txBody>
      </p:sp>
      <p:cxnSp>
        <p:nvCxnSpPr>
          <p:cNvPr id="5" name="Straight Arrow Connector 4"/>
          <p:cNvCxnSpPr/>
          <p:nvPr/>
        </p:nvCxnSpPr>
        <p:spPr>
          <a:xfrm>
            <a:off x="1981200" y="2133600"/>
            <a:ext cx="2209800" cy="9906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9030" name="TextBox 5"/>
          <p:cNvSpPr txBox="1">
            <a:spLocks noChangeArrowheads="1"/>
          </p:cNvSpPr>
          <p:nvPr/>
        </p:nvSpPr>
        <p:spPr bwMode="auto">
          <a:xfrm>
            <a:off x="457200" y="57912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GALAXY NGC 5866 EDGE:  Credit – NASA, ESA, Hubble Heritage Team (STScI, AURA), Acknowledgement:  W. Keep (U. of Alabama)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axy M81     Cr-NASA_ESA_&amp;Hubble Heritage Team (STScI_AU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 y="-34925"/>
            <a:ext cx="9342438" cy="701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extBox 6"/>
          <p:cNvSpPr txBox="1">
            <a:spLocks noChangeArrowheads="1"/>
          </p:cNvSpPr>
          <p:nvPr/>
        </p:nvSpPr>
        <p:spPr bwMode="auto">
          <a:xfrm>
            <a:off x="152400" y="61722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GALAXY M8l:  Credit – NASA, ESA, Hubble Heritage Team (STScI, AURA)</a:t>
            </a:r>
          </a:p>
        </p:txBody>
      </p:sp>
      <p:sp>
        <p:nvSpPr>
          <p:cNvPr id="8" name="Rectangle 3"/>
          <p:cNvSpPr txBox="1">
            <a:spLocks noChangeArrowheads="1"/>
          </p:cNvSpPr>
          <p:nvPr/>
        </p:nvSpPr>
        <p:spPr>
          <a:xfrm>
            <a:off x="152400" y="304800"/>
            <a:ext cx="8839200" cy="4114800"/>
          </a:xfrm>
          <a:prstGeom prst="rect">
            <a:avLst/>
          </a:prstGeom>
        </p:spPr>
        <p:txBody>
          <a:bodyPr/>
          <a:lstStyle/>
          <a:p>
            <a:pPr marL="411480" indent="-342900"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mn-lt"/>
              </a:rPr>
              <a:t>UNIVERSE’S FINE TUNING = DESIGN</a:t>
            </a:r>
          </a:p>
          <a:p>
            <a:pPr marL="411480" indent="-342900"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a:p>
            <a:pPr marL="411480" indent="-342900" eaLnBrk="1" fontAlgn="auto" hangingPunct="1">
              <a:lnSpc>
                <a:spcPct val="90000"/>
              </a:lnSpc>
              <a:spcBef>
                <a:spcPts val="700"/>
              </a:spcBef>
              <a:spcAft>
                <a:spcPts val="0"/>
              </a:spcAft>
              <a:buClr>
                <a:schemeClr val="tx2"/>
              </a:buClr>
              <a:buSzPct val="95000"/>
              <a:defRPr/>
            </a:pPr>
            <a:r>
              <a:rPr lang="en-US" sz="4000" b="1" u="sng" dirty="0">
                <a:ln w="19050">
                  <a:solidFill>
                    <a:schemeClr val="bg1"/>
                  </a:solidFill>
                </a:ln>
                <a:solidFill>
                  <a:srgbClr val="FFFF00"/>
                </a:solidFill>
              </a:rPr>
              <a:t>Galaxy Age:</a:t>
            </a:r>
          </a:p>
          <a:p>
            <a:pPr marL="868680" lvl="1" indent="-342900" eaLnBrk="1" fontAlgn="auto" hangingPunct="1">
              <a:lnSpc>
                <a:spcPct val="90000"/>
              </a:lnSpc>
              <a:spcBef>
                <a:spcPts val="700"/>
              </a:spcBef>
              <a:spcAft>
                <a:spcPts val="0"/>
              </a:spcAft>
              <a:buClr>
                <a:schemeClr val="tx2"/>
              </a:buClr>
              <a:buSzPct val="95000"/>
              <a:buFont typeface="Wingdings" pitchFamily="2" charset="2"/>
              <a:buChar char="§"/>
              <a:defRPr/>
            </a:pPr>
            <a:r>
              <a:rPr lang="en-US" sz="4000" b="1" dirty="0">
                <a:ln w="19050">
                  <a:solidFill>
                    <a:schemeClr val="bg1"/>
                  </a:solidFill>
                </a:ln>
              </a:rPr>
              <a:t>If a galaxy is too young, it will not have enough generations of stars to produce rocky planets.</a:t>
            </a:r>
          </a:p>
          <a:p>
            <a:pPr marL="868680" lvl="1" indent="-342900" eaLnBrk="1" fontAlgn="auto" hangingPunct="1">
              <a:lnSpc>
                <a:spcPct val="90000"/>
              </a:lnSpc>
              <a:spcBef>
                <a:spcPts val="700"/>
              </a:spcBef>
              <a:spcAft>
                <a:spcPts val="0"/>
              </a:spcAft>
              <a:buClr>
                <a:schemeClr val="tx2"/>
              </a:buClr>
              <a:buSzPct val="95000"/>
              <a:buFont typeface="Wingdings" pitchFamily="2" charset="2"/>
              <a:buChar char="§"/>
              <a:defRPr/>
            </a:pPr>
            <a:endParaRPr lang="en-US" sz="1600" b="1" dirty="0">
              <a:ln w="19050">
                <a:solidFill>
                  <a:schemeClr val="bg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ssier 101    Image Credit-NASA, ESA, CFHT, NOA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88"/>
            <a:ext cx="9274175"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304800"/>
            <a:ext cx="8839200" cy="3416320"/>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sz="2000" b="1" dirty="0">
              <a:ln w="19050">
                <a:solidFill>
                  <a:schemeClr val="bg1"/>
                </a:solidFill>
              </a:ln>
              <a:solidFill>
                <a:srgbClr val="FF0000"/>
              </a:solidFill>
              <a:latin typeface="+mn-lt"/>
            </a:endParaRPr>
          </a:p>
          <a:p>
            <a:pPr eaLnBrk="1" fontAlgn="auto" hangingPunct="1">
              <a:spcBef>
                <a:spcPts val="0"/>
              </a:spcBef>
              <a:spcAft>
                <a:spcPts val="0"/>
              </a:spcAft>
              <a:defRPr/>
            </a:pPr>
            <a:r>
              <a:rPr lang="en-US" sz="4000" b="1" u="sng" dirty="0">
                <a:ln w="19050">
                  <a:solidFill>
                    <a:schemeClr val="bg1"/>
                  </a:solidFill>
                </a:ln>
                <a:solidFill>
                  <a:srgbClr val="FFFF00"/>
                </a:solidFill>
              </a:rPr>
              <a:t>Galaxy  Type: </a:t>
            </a: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Only spiral galaxies (5% of total) are</a:t>
            </a:r>
          </a:p>
          <a:p>
            <a:pPr eaLnBrk="1" fontAlgn="auto" hangingPunct="1">
              <a:spcBef>
                <a:spcPts val="0"/>
              </a:spcBef>
              <a:spcAft>
                <a:spcPts val="0"/>
              </a:spcAft>
              <a:defRPr/>
            </a:pPr>
            <a:r>
              <a:rPr lang="en-US" sz="4000" b="1" dirty="0">
                <a:ln w="19050">
                  <a:solidFill>
                    <a:schemeClr val="bg1"/>
                  </a:solidFill>
                </a:ln>
              </a:rPr>
              <a:t>       capable of supporting life; galaxies</a:t>
            </a:r>
          </a:p>
          <a:p>
            <a:pPr eaLnBrk="1" fontAlgn="auto" hangingPunct="1">
              <a:spcBef>
                <a:spcPts val="0"/>
              </a:spcBef>
              <a:spcAft>
                <a:spcPts val="0"/>
              </a:spcAft>
              <a:defRPr/>
            </a:pPr>
            <a:r>
              <a:rPr lang="en-US" sz="4000" b="1" dirty="0">
                <a:ln w="19050">
                  <a:solidFill>
                    <a:schemeClr val="bg1"/>
                  </a:solidFill>
                </a:ln>
              </a:rPr>
              <a:t>       come in many non-spiral shapes.</a:t>
            </a:r>
          </a:p>
        </p:txBody>
      </p:sp>
      <p:sp>
        <p:nvSpPr>
          <p:cNvPr id="131076" name="TextBox 5"/>
          <p:cNvSpPr txBox="1">
            <a:spLocks noChangeArrowheads="1"/>
          </p:cNvSpPr>
          <p:nvPr/>
        </p:nvSpPr>
        <p:spPr bwMode="auto">
          <a:xfrm>
            <a:off x="685800" y="60960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MESSIER 101:  Image Credit – NASA, EA, CFHT, NOAO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ssier 101    Image Credit-NASA, ESA, CFHT, NOA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88"/>
            <a:ext cx="9274175"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304800"/>
            <a:ext cx="8839200" cy="5878532"/>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sz="2000" b="1" dirty="0">
              <a:ln w="19050">
                <a:solidFill>
                  <a:schemeClr val="bg1"/>
                </a:solidFill>
              </a:ln>
              <a:solidFill>
                <a:srgbClr val="FF0000"/>
              </a:solidFill>
              <a:latin typeface="+mn-lt"/>
            </a:endParaRPr>
          </a:p>
          <a:p>
            <a:pPr eaLnBrk="1" fontAlgn="auto" hangingPunct="1">
              <a:spcBef>
                <a:spcPts val="0"/>
              </a:spcBef>
              <a:spcAft>
                <a:spcPts val="0"/>
              </a:spcAft>
              <a:defRPr/>
            </a:pPr>
            <a:r>
              <a:rPr lang="en-US" sz="4000" b="1" u="sng" dirty="0">
                <a:ln w="19050">
                  <a:solidFill>
                    <a:schemeClr val="bg1"/>
                  </a:solidFill>
                </a:ln>
                <a:solidFill>
                  <a:srgbClr val="FFFF00"/>
                </a:solidFill>
              </a:rPr>
              <a:t>Galaxy  Type: </a:t>
            </a: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If too elliptical, star formation</a:t>
            </a:r>
          </a:p>
          <a:p>
            <a:pPr lvl="1" eaLnBrk="1" fontAlgn="auto" hangingPunct="1">
              <a:spcBef>
                <a:spcPts val="0"/>
              </a:spcBef>
              <a:spcAft>
                <a:spcPts val="0"/>
              </a:spcAft>
              <a:defRPr/>
            </a:pPr>
            <a:r>
              <a:rPr lang="en-US" sz="4000" b="1" dirty="0">
                <a:ln w="19050">
                  <a:solidFill>
                    <a:schemeClr val="bg1"/>
                  </a:solidFill>
                </a:ln>
              </a:rPr>
              <a:t>  would precede heavy elements</a:t>
            </a:r>
          </a:p>
          <a:p>
            <a:pPr lvl="1" eaLnBrk="1" fontAlgn="auto" hangingPunct="1">
              <a:spcBef>
                <a:spcPts val="0"/>
              </a:spcBef>
              <a:spcAft>
                <a:spcPts val="0"/>
              </a:spcAft>
              <a:defRPr/>
            </a:pPr>
            <a:r>
              <a:rPr lang="en-US" sz="4000" b="1" dirty="0">
                <a:ln w="19050">
                  <a:solidFill>
                    <a:schemeClr val="bg1"/>
                  </a:solidFill>
                </a:ln>
              </a:rPr>
              <a:t>  (bad)</a:t>
            </a:r>
          </a:p>
          <a:p>
            <a:pPr lvl="1" eaLnBrk="1" fontAlgn="auto" hangingPunct="1">
              <a:spcBef>
                <a:spcPts val="0"/>
              </a:spcBef>
              <a:spcAft>
                <a:spcPts val="0"/>
              </a:spcAft>
              <a:defRPr/>
            </a:pPr>
            <a:endParaRPr lang="en-US" sz="4000" b="1" dirty="0">
              <a:ln w="19050">
                <a:solidFill>
                  <a:schemeClr val="bg1"/>
                </a:solidFill>
              </a:ln>
            </a:endParaRP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If too irregular: occasionally too much radiation; no heavy elements</a:t>
            </a:r>
          </a:p>
          <a:p>
            <a:pPr eaLnBrk="1" fontAlgn="auto" hangingPunct="1">
              <a:spcBef>
                <a:spcPts val="0"/>
              </a:spcBef>
              <a:spcAft>
                <a:spcPts val="0"/>
              </a:spcAft>
              <a:defRPr/>
            </a:pPr>
            <a:endParaRPr lang="en-US" sz="4000" b="1" u="sng" dirty="0">
              <a:ln w="19050">
                <a:solidFill>
                  <a:schemeClr val="bg1"/>
                </a:solidFill>
              </a:ln>
              <a:solidFill>
                <a:srgbClr val="FFFF00"/>
              </a:solidFill>
              <a:latin typeface="+mn-lt"/>
            </a:endParaRPr>
          </a:p>
        </p:txBody>
      </p:sp>
      <p:sp>
        <p:nvSpPr>
          <p:cNvPr id="132100" name="TextBox 5"/>
          <p:cNvSpPr txBox="1">
            <a:spLocks noChangeArrowheads="1"/>
          </p:cNvSpPr>
          <p:nvPr/>
        </p:nvSpPr>
        <p:spPr bwMode="auto">
          <a:xfrm>
            <a:off x="685800" y="60960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MESSIER 101:  Image Credit – NASA, EA, CFHT, NOAO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 Magellanic Cloud in Infrared    Cr-NASA, JPL-Caltech, M.Meixner (STScI) &amp; SAGE Legacy Te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52388"/>
            <a:ext cx="9247188" cy="696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TextBox 2"/>
          <p:cNvSpPr txBox="1">
            <a:spLocks noChangeArrowheads="1"/>
          </p:cNvSpPr>
          <p:nvPr/>
        </p:nvSpPr>
        <p:spPr bwMode="auto">
          <a:xfrm>
            <a:off x="381000" y="58674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LARGE MEGALLINC CLOUD IN INFRARED:  Credit – NASA,JPL-Caltech, M. Meizner (STScI), and SAGE Legacy Team</a:t>
            </a:r>
          </a:p>
        </p:txBody>
      </p:sp>
      <p:sp>
        <p:nvSpPr>
          <p:cNvPr id="4" name="TextBox 3"/>
          <p:cNvSpPr txBox="1"/>
          <p:nvPr/>
        </p:nvSpPr>
        <p:spPr>
          <a:xfrm>
            <a:off x="685800" y="1143000"/>
            <a:ext cx="7772400" cy="1938992"/>
          </a:xfrm>
          <a:prstGeom prst="rect">
            <a:avLst/>
          </a:prstGeom>
          <a:noFill/>
        </p:spPr>
        <p:txBody>
          <a:bodyPr>
            <a:spAutoFit/>
          </a:bodyPr>
          <a:lstStyle/>
          <a:p>
            <a:pPr algn="ctr" eaLnBrk="1" fontAlgn="auto" hangingPunct="1">
              <a:spcBef>
                <a:spcPts val="0"/>
              </a:spcBef>
              <a:spcAft>
                <a:spcPts val="0"/>
              </a:spcAft>
              <a:defRPr/>
            </a:pPr>
            <a:r>
              <a:rPr lang="en-US" sz="4000" dirty="0">
                <a:ln w="6350">
                  <a:solidFill>
                    <a:schemeClr val="bg1"/>
                  </a:solidFill>
                </a:ln>
                <a:effectLst>
                  <a:outerShdw blurRad="50800" dist="38100" dir="2700000" algn="tl" rotWithShape="0">
                    <a:prstClr val="black">
                      <a:alpha val="40000"/>
                    </a:prstClr>
                  </a:outerShdw>
                </a:effectLst>
              </a:rPr>
              <a:t>The Large </a:t>
            </a:r>
            <a:r>
              <a:rPr lang="en-US" sz="4000" dirty="0" err="1">
                <a:ln w="6350">
                  <a:solidFill>
                    <a:schemeClr val="bg1"/>
                  </a:solidFill>
                </a:ln>
                <a:effectLst>
                  <a:outerShdw blurRad="50800" dist="38100" dir="2700000" algn="tl" rotWithShape="0">
                    <a:prstClr val="black">
                      <a:alpha val="40000"/>
                    </a:prstClr>
                  </a:outerShdw>
                </a:effectLst>
              </a:rPr>
              <a:t>Megallinic</a:t>
            </a:r>
            <a:r>
              <a:rPr lang="en-US" sz="4000" dirty="0">
                <a:ln w="6350">
                  <a:solidFill>
                    <a:schemeClr val="bg1"/>
                  </a:solidFill>
                </a:ln>
                <a:effectLst>
                  <a:outerShdw blurRad="50800" dist="38100" dir="2700000" algn="tl" rotWithShape="0">
                    <a:prstClr val="black">
                      <a:alpha val="40000"/>
                    </a:prstClr>
                  </a:outerShdw>
                </a:effectLst>
              </a:rPr>
              <a:t> Cloud:  </a:t>
            </a:r>
          </a:p>
          <a:p>
            <a:pPr algn="ctr" eaLnBrk="1" fontAlgn="auto" hangingPunct="1">
              <a:spcBef>
                <a:spcPts val="0"/>
              </a:spcBef>
              <a:spcAft>
                <a:spcPts val="0"/>
              </a:spcAft>
              <a:defRPr/>
            </a:pPr>
            <a:r>
              <a:rPr lang="en-US" sz="4000" dirty="0">
                <a:ln w="6350">
                  <a:solidFill>
                    <a:schemeClr val="bg1"/>
                  </a:solidFill>
                </a:ln>
                <a:effectLst>
                  <a:outerShdw blurRad="50800" dist="38100" dir="2700000" algn="tl" rotWithShape="0">
                    <a:prstClr val="black">
                      <a:alpha val="40000"/>
                    </a:prstClr>
                  </a:outerShdw>
                </a:effectLst>
              </a:rPr>
              <a:t>A small satellite galaxy to our Milky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rs Almitak, Alnilam, Mintaka    Cr-Digitized Sky Survey, ESA, ESO,NASA, FIS Liberator...Color Composite-Davide De Martin (Skyfac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152400"/>
            <a:ext cx="8610600" cy="5801588"/>
          </a:xfrm>
          <a:prstGeom prst="rect">
            <a:avLst/>
          </a:prstGeom>
          <a:noFill/>
        </p:spPr>
        <p:txBody>
          <a:bodyPr>
            <a:spAutoFit/>
          </a:bodyPr>
          <a:lstStyle/>
          <a:p>
            <a:pPr eaLnBrk="1" fontAlgn="auto" hangingPunct="1">
              <a:spcBef>
                <a:spcPts val="0"/>
              </a:spcBef>
              <a:spcAft>
                <a:spcPts val="0"/>
              </a:spcAft>
              <a:defRPr/>
            </a:pPr>
            <a:r>
              <a:rPr lang="en-US" sz="4000" b="1" u="sng" dirty="0">
                <a:ln w="19050">
                  <a:solidFill>
                    <a:schemeClr val="bg1"/>
                  </a:solidFill>
                </a:ln>
                <a:solidFill>
                  <a:srgbClr val="FF0000"/>
                </a:solidFill>
                <a:latin typeface="+mn-lt"/>
              </a:rPr>
              <a:t>1 out of 10²¹</a:t>
            </a:r>
            <a:r>
              <a:rPr lang="en-US" sz="4000" b="1" u="sng" dirty="0">
                <a:ln w="19050">
                  <a:solidFill>
                    <a:schemeClr val="bg1"/>
                  </a:solidFill>
                </a:ln>
                <a:solidFill>
                  <a:srgbClr val="FF0000"/>
                </a:solidFill>
                <a:latin typeface="Corbel"/>
              </a:rPr>
              <a:t>⁷</a:t>
            </a:r>
            <a:r>
              <a:rPr lang="en-US" sz="4000" b="1" u="sng" dirty="0">
                <a:ln w="19050">
                  <a:solidFill>
                    <a:schemeClr val="bg1"/>
                  </a:solidFill>
                </a:ln>
                <a:solidFill>
                  <a:srgbClr val="FF0000"/>
                </a:solidFill>
                <a:latin typeface="+mn-lt"/>
              </a:rPr>
              <a:t> is like saying</a:t>
            </a:r>
            <a:r>
              <a:rPr lang="en-US" sz="4000" b="1" dirty="0">
                <a:ln w="19050">
                  <a:solidFill>
                    <a:schemeClr val="bg1"/>
                  </a:solidFill>
                </a:ln>
                <a:solidFill>
                  <a:srgbClr val="FF0000"/>
                </a:solidFill>
                <a:latin typeface="+mn-lt"/>
              </a:rPr>
              <a:t>:</a:t>
            </a:r>
          </a:p>
          <a:p>
            <a:pPr algn="ctr" eaLnBrk="1" fontAlgn="auto" hangingPunct="1">
              <a:spcBef>
                <a:spcPts val="0"/>
              </a:spcBef>
              <a:spcAft>
                <a:spcPts val="0"/>
              </a:spcAft>
              <a:defRPr/>
            </a:pPr>
            <a:endParaRPr lang="en-US" sz="1100" b="1" dirty="0">
              <a:ln w="19050">
                <a:solidFill>
                  <a:schemeClr val="bg1"/>
                </a:solidFill>
              </a:ln>
              <a:solidFill>
                <a:srgbClr val="FF0000"/>
              </a:solidFill>
              <a:latin typeface="+mn-lt"/>
            </a:endParaRPr>
          </a:p>
          <a:p>
            <a:pPr lvl="1" algn="ctr" eaLnBrk="1" fontAlgn="auto" hangingPunct="1">
              <a:spcBef>
                <a:spcPts val="0"/>
              </a:spcBef>
              <a:spcAft>
                <a:spcPts val="0"/>
              </a:spcAft>
              <a:defRPr/>
            </a:pPr>
            <a:r>
              <a:rPr lang="en-US" sz="4000" b="1" dirty="0">
                <a:ln w="19050">
                  <a:solidFill>
                    <a:schemeClr val="bg1"/>
                  </a:solidFill>
                </a:ln>
              </a:rPr>
              <a:t>Take all the atoms in the universe (i.e., 10</a:t>
            </a:r>
            <a:r>
              <a:rPr lang="en-US" sz="4000" dirty="0">
                <a:solidFill>
                  <a:srgbClr val="F8F8F8"/>
                </a:solidFill>
              </a:rPr>
              <a:t>⁷⁸</a:t>
            </a:r>
            <a:r>
              <a:rPr lang="en-US" sz="4000" b="1" dirty="0">
                <a:ln w="19050">
                  <a:solidFill>
                    <a:schemeClr val="bg1"/>
                  </a:solidFill>
                </a:ln>
              </a:rPr>
              <a:t>) and multiple them:</a:t>
            </a:r>
          </a:p>
          <a:p>
            <a:pPr lvl="1" algn="ctr" eaLnBrk="1" fontAlgn="auto" hangingPunct="1">
              <a:spcBef>
                <a:spcPts val="0"/>
              </a:spcBef>
              <a:spcAft>
                <a:spcPts val="0"/>
              </a:spcAft>
              <a:defRPr/>
            </a:pPr>
            <a:r>
              <a:rPr lang="en-US" sz="4000" b="1" dirty="0">
                <a:ln w="19050">
                  <a:solidFill>
                    <a:schemeClr val="bg1"/>
                  </a:solidFill>
                </a:ln>
              </a:rPr>
              <a:t>by one trillion by one trillion </a:t>
            </a:r>
          </a:p>
          <a:p>
            <a:pPr lvl="1" algn="ctr" eaLnBrk="1" fontAlgn="auto" hangingPunct="1">
              <a:spcBef>
                <a:spcPts val="0"/>
              </a:spcBef>
              <a:spcAft>
                <a:spcPts val="0"/>
              </a:spcAft>
              <a:defRPr/>
            </a:pPr>
            <a:r>
              <a:rPr lang="en-US" sz="4000" b="1" dirty="0">
                <a:ln w="19050">
                  <a:solidFill>
                    <a:schemeClr val="bg1"/>
                  </a:solidFill>
                </a:ln>
              </a:rPr>
              <a:t>by one trillion by one trillion </a:t>
            </a:r>
          </a:p>
          <a:p>
            <a:pPr lvl="1" algn="ctr" eaLnBrk="1" fontAlgn="auto" hangingPunct="1">
              <a:spcBef>
                <a:spcPts val="0"/>
              </a:spcBef>
              <a:spcAft>
                <a:spcPts val="0"/>
              </a:spcAft>
              <a:defRPr/>
            </a:pPr>
            <a:r>
              <a:rPr lang="en-US" sz="4000" b="1" dirty="0">
                <a:ln w="19050">
                  <a:solidFill>
                    <a:schemeClr val="bg1"/>
                  </a:solidFill>
                </a:ln>
              </a:rPr>
              <a:t>by one trillion by one trillion </a:t>
            </a:r>
          </a:p>
          <a:p>
            <a:pPr lvl="1" algn="ctr" eaLnBrk="1" fontAlgn="auto" hangingPunct="1">
              <a:spcBef>
                <a:spcPts val="0"/>
              </a:spcBef>
              <a:spcAft>
                <a:spcPts val="0"/>
              </a:spcAft>
              <a:defRPr/>
            </a:pPr>
            <a:r>
              <a:rPr lang="en-US" sz="4000" b="1" dirty="0">
                <a:ln w="19050">
                  <a:solidFill>
                    <a:schemeClr val="bg1"/>
                  </a:solidFill>
                </a:ln>
              </a:rPr>
              <a:t>by one trillion by one trillion </a:t>
            </a:r>
          </a:p>
          <a:p>
            <a:pPr lvl="1" algn="ctr" eaLnBrk="1" fontAlgn="auto" hangingPunct="1">
              <a:spcBef>
                <a:spcPts val="0"/>
              </a:spcBef>
              <a:spcAft>
                <a:spcPts val="0"/>
              </a:spcAft>
              <a:defRPr/>
            </a:pPr>
            <a:r>
              <a:rPr lang="en-US" sz="4000" b="1" dirty="0">
                <a:ln w="19050">
                  <a:solidFill>
                    <a:schemeClr val="bg1"/>
                  </a:solidFill>
                </a:ln>
              </a:rPr>
              <a:t>by one trillion by one trillion </a:t>
            </a:r>
          </a:p>
          <a:p>
            <a:pPr lvl="1" algn="ctr" eaLnBrk="1" fontAlgn="auto" hangingPunct="1">
              <a:spcBef>
                <a:spcPts val="0"/>
              </a:spcBef>
              <a:spcAft>
                <a:spcPts val="0"/>
              </a:spcAft>
              <a:defRPr/>
            </a:pPr>
            <a:r>
              <a:rPr lang="en-US" sz="4000" b="1" dirty="0">
                <a:ln w="19050">
                  <a:solidFill>
                    <a:schemeClr val="bg1"/>
                  </a:solidFill>
                </a:ln>
              </a:rPr>
              <a:t>by one trillion by 10,000,000 times!!!</a:t>
            </a:r>
          </a:p>
        </p:txBody>
      </p:sp>
      <p:sp>
        <p:nvSpPr>
          <p:cNvPr id="106500" name="TextBox 3"/>
          <p:cNvSpPr txBox="1">
            <a:spLocks noChangeArrowheads="1"/>
          </p:cNvSpPr>
          <p:nvPr/>
        </p:nvSpPr>
        <p:spPr bwMode="auto">
          <a:xfrm>
            <a:off x="457200" y="59436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STARS ALMITAK, ANILAM, MINTAKA:  Credit-Digitized Sky Survey, ESA, ESO, NASA, FIS Liberator;  Color Composite – Davide De Martin (Skyfactory)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1" descr="M81 Galaxy     Cr-NASA_JPL-Caltech_gALEX tEAM_j. hUCHRA ET AL (hARVARD Cf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68263"/>
            <a:ext cx="9256713"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Box 2"/>
          <p:cNvSpPr txBox="1">
            <a:spLocks noChangeArrowheads="1"/>
          </p:cNvSpPr>
          <p:nvPr/>
        </p:nvSpPr>
        <p:spPr bwMode="auto">
          <a:xfrm>
            <a:off x="381000" y="60960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M81 GALAXY:   Credit – NASA, JPL-Caltech, GALEX Team, J. Huchra et al (Harvard CFA)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sty Spiral M66 Galaxy - Cr-M. Neeser (U-Sternwarte Munchen), P. Barthel (Kapteyn Astron. Institute), H. Heyer, H. Boffin (ESO), ES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17463"/>
            <a:ext cx="9256713" cy="692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152400" y="457200"/>
            <a:ext cx="8915400" cy="4953000"/>
          </a:xfrm>
          <a:prstGeom prst="rect">
            <a:avLst/>
          </a:prstGeom>
        </p:spPr>
        <p:txBody>
          <a:bodyPr/>
          <a:lstStyle/>
          <a:p>
            <a:pPr marL="411480" indent="-342900"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mn-lt"/>
              </a:rPr>
              <a:t>UNIVERSE’S FINE TUNING = DESIGN</a:t>
            </a:r>
          </a:p>
          <a:p>
            <a:pPr marL="411480" indent="-342900" algn="ctr" eaLnBrk="1" fontAlgn="auto" hangingPunct="1">
              <a:lnSpc>
                <a:spcPct val="90000"/>
              </a:lnSpc>
              <a:spcBef>
                <a:spcPts val="700"/>
              </a:spcBef>
              <a:spcAft>
                <a:spcPts val="0"/>
              </a:spcAft>
              <a:buClr>
                <a:schemeClr val="tx2"/>
              </a:buClr>
              <a:buSzPct val="95000"/>
              <a:defRPr/>
            </a:pPr>
            <a:r>
              <a:rPr lang="en-US" sz="4000" b="1" u="sng" dirty="0">
                <a:ln w="19050">
                  <a:solidFill>
                    <a:schemeClr val="bg1"/>
                  </a:solidFill>
                </a:ln>
              </a:rPr>
              <a:t>Galaxy Parameters Summary</a:t>
            </a:r>
          </a:p>
          <a:p>
            <a:pPr marL="411480" indent="-342900" algn="ctr" eaLnBrk="1" fontAlgn="auto" hangingPunct="1">
              <a:lnSpc>
                <a:spcPct val="90000"/>
              </a:lnSpc>
              <a:spcBef>
                <a:spcPts val="700"/>
              </a:spcBef>
              <a:spcAft>
                <a:spcPts val="0"/>
              </a:spcAft>
              <a:buClr>
                <a:schemeClr val="tx2"/>
              </a:buClr>
              <a:buSzPct val="95000"/>
              <a:defRPr/>
            </a:pPr>
            <a:endParaRPr lang="en-US" sz="2400" b="1" u="sng" dirty="0">
              <a:ln w="19050">
                <a:solidFill>
                  <a:schemeClr val="bg1"/>
                </a:solidFill>
              </a:ln>
            </a:endParaRPr>
          </a:p>
          <a:p>
            <a:pPr marL="411480" indent="-342900" algn="ctr" eaLnBrk="1" fontAlgn="auto" hangingPunct="1">
              <a:lnSpc>
                <a:spcPct val="90000"/>
              </a:lnSpc>
              <a:spcBef>
                <a:spcPts val="700"/>
              </a:spcBef>
              <a:spcAft>
                <a:spcPts val="0"/>
              </a:spcAft>
              <a:buClr>
                <a:schemeClr val="tx2"/>
              </a:buClr>
              <a:buSzPct val="95000"/>
              <a:defRPr/>
            </a:pPr>
            <a:r>
              <a:rPr lang="en-US" sz="4000" b="1" dirty="0">
                <a:ln w="19050">
                  <a:solidFill>
                    <a:schemeClr val="bg1"/>
                  </a:solidFill>
                </a:ln>
              </a:rPr>
              <a:t>Due to all the various galactic</a:t>
            </a:r>
          </a:p>
          <a:p>
            <a:pPr marL="411480" indent="-342900" algn="ctr" eaLnBrk="1" fontAlgn="auto" hangingPunct="1">
              <a:lnSpc>
                <a:spcPct val="90000"/>
              </a:lnSpc>
              <a:spcBef>
                <a:spcPts val="700"/>
              </a:spcBef>
              <a:spcAft>
                <a:spcPts val="0"/>
              </a:spcAft>
              <a:buClr>
                <a:schemeClr val="tx2"/>
              </a:buClr>
              <a:buSzPct val="95000"/>
              <a:defRPr/>
            </a:pPr>
            <a:r>
              <a:rPr lang="en-US" sz="4000" b="1" dirty="0">
                <a:ln w="19050">
                  <a:solidFill>
                    <a:schemeClr val="bg1"/>
                  </a:solidFill>
                </a:ln>
              </a:rPr>
              <a:t> conditions  that need to be just</a:t>
            </a:r>
          </a:p>
          <a:p>
            <a:pPr marL="411480" indent="-342900" algn="ctr" eaLnBrk="1" fontAlgn="auto" hangingPunct="1">
              <a:lnSpc>
                <a:spcPct val="90000"/>
              </a:lnSpc>
              <a:spcBef>
                <a:spcPts val="700"/>
              </a:spcBef>
              <a:spcAft>
                <a:spcPts val="0"/>
              </a:spcAft>
              <a:buClr>
                <a:schemeClr val="tx2"/>
              </a:buClr>
              <a:buSzPct val="95000"/>
              <a:defRPr/>
            </a:pPr>
            <a:r>
              <a:rPr lang="en-US" sz="4000" b="1" dirty="0">
                <a:ln w="19050">
                  <a:solidFill>
                    <a:schemeClr val="bg1"/>
                  </a:solidFill>
                </a:ln>
              </a:rPr>
              <a:t> right to make life possible, the</a:t>
            </a:r>
          </a:p>
          <a:p>
            <a:pPr marL="411480" indent="-342900" algn="ctr" eaLnBrk="1" fontAlgn="auto" hangingPunct="1">
              <a:lnSpc>
                <a:spcPct val="90000"/>
              </a:lnSpc>
              <a:spcBef>
                <a:spcPts val="700"/>
              </a:spcBef>
              <a:spcAft>
                <a:spcPts val="0"/>
              </a:spcAft>
              <a:buClr>
                <a:schemeClr val="tx2"/>
              </a:buClr>
              <a:buSzPct val="95000"/>
              <a:defRPr/>
            </a:pPr>
            <a:r>
              <a:rPr lang="en-US" sz="4000" b="1" dirty="0">
                <a:ln w="19050">
                  <a:solidFill>
                    <a:schemeClr val="bg1"/>
                  </a:solidFill>
                </a:ln>
              </a:rPr>
              <a:t> possibility of life is only feasible in</a:t>
            </a:r>
          </a:p>
          <a:p>
            <a:pPr marL="411480" indent="-342900" algn="ctr" eaLnBrk="1" fontAlgn="auto" hangingPunct="1">
              <a:lnSpc>
                <a:spcPct val="90000"/>
              </a:lnSpc>
              <a:spcBef>
                <a:spcPts val="700"/>
              </a:spcBef>
              <a:spcAft>
                <a:spcPts val="0"/>
              </a:spcAft>
              <a:buClr>
                <a:schemeClr val="tx2"/>
              </a:buClr>
              <a:buSzPct val="95000"/>
              <a:defRPr/>
            </a:pPr>
            <a:r>
              <a:rPr lang="en-US" sz="4000" b="1" dirty="0">
                <a:ln w="19050">
                  <a:solidFill>
                    <a:schemeClr val="bg1"/>
                  </a:solidFill>
                </a:ln>
              </a:rPr>
              <a:t> only about 1% of  all galaxies!!!!</a:t>
            </a:r>
          </a:p>
          <a:p>
            <a:pPr marL="740664" lvl="1" indent="-285750" eaLnBrk="1" fontAlgn="auto" hangingPunct="1">
              <a:lnSpc>
                <a:spcPct val="90000"/>
              </a:lnSpc>
              <a:spcBef>
                <a:spcPct val="20000"/>
              </a:spcBef>
              <a:spcAft>
                <a:spcPts val="0"/>
              </a:spcAft>
              <a:buClr>
                <a:schemeClr val="accent2"/>
              </a:buClr>
              <a:buSzPct val="90000"/>
              <a:buFont typeface="Arial" pitchFamily="34" charset="0"/>
              <a:buChar char="•"/>
              <a:defRPr/>
            </a:pPr>
            <a:endParaRPr lang="en-US" sz="4000" b="1" dirty="0">
              <a:ln w="19050">
                <a:solidFill>
                  <a:schemeClr val="bg1"/>
                </a:solidFill>
              </a:ln>
              <a:latin typeface="+mn-lt"/>
            </a:endParaRPr>
          </a:p>
          <a:p>
            <a:pPr marL="740664" lvl="1" indent="-285750" eaLnBrk="1" fontAlgn="auto" hangingPunct="1">
              <a:lnSpc>
                <a:spcPct val="90000"/>
              </a:lnSpc>
              <a:spcBef>
                <a:spcPct val="20000"/>
              </a:spcBef>
              <a:spcAft>
                <a:spcPts val="0"/>
              </a:spcAft>
              <a:buClr>
                <a:schemeClr val="accent2"/>
              </a:buClr>
              <a:buSzPct val="90000"/>
              <a:defRPr/>
            </a:pPr>
            <a:endParaRPr lang="en-US" sz="1600" b="1" dirty="0">
              <a:ln w="19050">
                <a:solidFill>
                  <a:schemeClr val="bg1"/>
                </a:solidFill>
              </a:ln>
              <a:latin typeface="+mn-lt"/>
            </a:endParaRPr>
          </a:p>
        </p:txBody>
      </p:sp>
      <p:sp>
        <p:nvSpPr>
          <p:cNvPr id="135172" name="TextBox 4"/>
          <p:cNvSpPr txBox="1">
            <a:spLocks noChangeArrowheads="1"/>
          </p:cNvSpPr>
          <p:nvPr/>
        </p:nvSpPr>
        <p:spPr bwMode="auto">
          <a:xfrm>
            <a:off x="304800" y="58674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DUSTY SPIRAL M66 GALAXY:  Credit-M. Neeser (U. of Sternwarte Munchen), P. Barthel (Kapteyn Astron Institute), H. Hayer, H. Boffin (ESO), ESO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667000"/>
            <a:ext cx="5105400" cy="1569660"/>
          </a:xfrm>
          <a:prstGeom prst="rect">
            <a:avLst/>
          </a:prstGeom>
          <a:noFill/>
        </p:spPr>
        <p:txBody>
          <a:bodyPr>
            <a:spAutoFit/>
          </a:bodyPr>
          <a:lstStyle/>
          <a:p>
            <a:pPr eaLnBrk="1" fontAlgn="auto" hangingPunct="1">
              <a:spcBef>
                <a:spcPts val="0"/>
              </a:spcBef>
              <a:spcAft>
                <a:spcPts val="0"/>
              </a:spcAft>
              <a:defRPr/>
            </a:pPr>
            <a:r>
              <a:rPr lang="en-US" sz="9600" b="1" dirty="0">
                <a:ln w="19050">
                  <a:solidFill>
                    <a:srgbClr val="FF0000"/>
                  </a:solidFill>
                </a:ln>
                <a:solidFill>
                  <a:srgbClr val="FFFF00"/>
                </a:solidFill>
                <a:latin typeface="+mn-lt"/>
              </a:rPr>
              <a:t>THE SUN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ar Prominence    Cr-SOHO-EIT Consortiu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593263"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228600"/>
            <a:ext cx="8458200" cy="369332"/>
          </a:xfrm>
          <a:prstGeom prst="rect">
            <a:avLst/>
          </a:prstGeom>
          <a:noFill/>
        </p:spPr>
        <p:txBody>
          <a:bodyPr>
            <a:spAutoFit/>
          </a:bodyPr>
          <a:lstStyle/>
          <a:p>
            <a:pPr eaLnBrk="1" fontAlgn="auto" hangingPunct="1">
              <a:spcBef>
                <a:spcPts val="0"/>
              </a:spcBef>
              <a:spcAft>
                <a:spcPts val="0"/>
              </a:spcAft>
              <a:defRPr/>
            </a:pPr>
            <a:r>
              <a:rPr lang="en-US" b="1" dirty="0">
                <a:ln w="6350">
                  <a:solidFill>
                    <a:schemeClr val="bg1"/>
                  </a:solidFill>
                </a:ln>
                <a:latin typeface="+mn-lt"/>
              </a:rPr>
              <a:t>SOLAR PROMINENCE:  Credit – SOHO-EIT Consortium, ESA, NASA</a:t>
            </a:r>
          </a:p>
        </p:txBody>
      </p:sp>
      <p:sp>
        <p:nvSpPr>
          <p:cNvPr id="4" name="Rectangle 3"/>
          <p:cNvSpPr/>
          <p:nvPr/>
        </p:nvSpPr>
        <p:spPr>
          <a:xfrm>
            <a:off x="-112142" y="685800"/>
            <a:ext cx="9103742" cy="5655394"/>
          </a:xfrm>
          <a:prstGeom prst="rect">
            <a:avLst/>
          </a:prstGeom>
        </p:spPr>
        <p:txBody>
          <a:bodyPr>
            <a:spAutoFit/>
          </a:bodyPr>
          <a:lstStyle/>
          <a:p>
            <a:pPr algn="ctr" eaLnBrk="1" fontAlgn="auto" hangingPunct="1">
              <a:spcBef>
                <a:spcPts val="0"/>
              </a:spcBef>
              <a:spcAft>
                <a:spcPts val="0"/>
              </a:spcAft>
              <a:defRPr/>
            </a:pPr>
            <a:r>
              <a:rPr lang="en-US" sz="3600" b="1" dirty="0">
                <a:ln w="9525">
                  <a:solidFill>
                    <a:schemeClr val="bg1"/>
                  </a:solidFill>
                </a:ln>
                <a:solidFill>
                  <a:srgbClr val="00B0F0"/>
                </a:solidFill>
                <a:latin typeface="+mn-lt"/>
              </a:rPr>
              <a:t>UNIVERSE’S FINE TUNING = DESIGN</a:t>
            </a:r>
          </a:p>
          <a:p>
            <a:pPr lvl="1" algn="ctr" eaLnBrk="1" fontAlgn="auto" hangingPunct="1">
              <a:spcBef>
                <a:spcPts val="0"/>
              </a:spcBef>
              <a:spcAft>
                <a:spcPts val="0"/>
              </a:spcAft>
              <a:defRPr/>
            </a:pPr>
            <a:endParaRPr lang="en-US" sz="4000" b="1" dirty="0">
              <a:ln w="19050">
                <a:solidFill>
                  <a:schemeClr val="bg1"/>
                </a:solidFill>
              </a:ln>
              <a:solidFill>
                <a:srgbClr val="00B0F0"/>
              </a:solidFill>
              <a:latin typeface="+mn-lt"/>
            </a:endParaRPr>
          </a:p>
          <a:p>
            <a:pPr lvl="1" algn="ctr" eaLnBrk="1" fontAlgn="auto" hangingPunct="1">
              <a:spcBef>
                <a:spcPts val="0"/>
              </a:spcBef>
              <a:spcAft>
                <a:spcPts val="0"/>
              </a:spcAft>
              <a:defRPr/>
            </a:pPr>
            <a:r>
              <a:rPr lang="en-US" sz="4000" b="1" dirty="0">
                <a:ln w="19050">
                  <a:solidFill>
                    <a:schemeClr val="bg1"/>
                  </a:solidFill>
                </a:ln>
                <a:solidFill>
                  <a:srgbClr val="00B0F0"/>
                </a:solidFill>
              </a:rPr>
              <a:t>FOR POSSIBILITY OF LIFE NEED MORE THAN 140 FINELY TUNED STAR PARAMETERS;  SOME ARE:</a:t>
            </a:r>
          </a:p>
          <a:p>
            <a:pPr marL="868680" lvl="1" indent="-342900" algn="ctr" eaLnBrk="1" fontAlgn="auto" hangingPunct="1">
              <a:lnSpc>
                <a:spcPct val="90000"/>
              </a:lnSpc>
              <a:spcBef>
                <a:spcPts val="700"/>
              </a:spcBef>
              <a:spcAft>
                <a:spcPts val="0"/>
              </a:spcAft>
              <a:buClr>
                <a:schemeClr val="tx2"/>
              </a:buClr>
              <a:buSzPct val="95000"/>
              <a:defRPr/>
            </a:pPr>
            <a:r>
              <a:rPr lang="en-US" sz="4000" i="1" dirty="0"/>
              <a:t>(any numbers inside parentheses indicate</a:t>
            </a:r>
          </a:p>
          <a:p>
            <a:pPr marL="868680" lvl="1" indent="-342900" algn="ctr" eaLnBrk="1" fontAlgn="auto" hangingPunct="1">
              <a:lnSpc>
                <a:spcPct val="90000"/>
              </a:lnSpc>
              <a:spcBef>
                <a:spcPts val="700"/>
              </a:spcBef>
              <a:spcAft>
                <a:spcPts val="0"/>
              </a:spcAft>
              <a:buClr>
                <a:schemeClr val="tx2"/>
              </a:buClr>
              <a:buSzPct val="95000"/>
              <a:defRPr/>
            </a:pPr>
            <a:r>
              <a:rPr lang="en-US" sz="4000" i="1" dirty="0"/>
              <a:t> the limit to which that factor can change</a:t>
            </a:r>
          </a:p>
          <a:p>
            <a:pPr marL="868680" lvl="1" indent="-342900" algn="ctr" eaLnBrk="1" fontAlgn="auto" hangingPunct="1">
              <a:lnSpc>
                <a:spcPct val="90000"/>
              </a:lnSpc>
              <a:spcBef>
                <a:spcPts val="700"/>
              </a:spcBef>
              <a:spcAft>
                <a:spcPts val="0"/>
              </a:spcAft>
              <a:buClr>
                <a:schemeClr val="tx2"/>
              </a:buClr>
              <a:buSzPct val="95000"/>
              <a:defRPr/>
            </a:pPr>
            <a:r>
              <a:rPr lang="en-US" sz="4000" i="1" dirty="0"/>
              <a:t> without prohibiting life)</a:t>
            </a:r>
            <a:endParaRPr lang="en-US" sz="4000" dirty="0"/>
          </a:p>
          <a:p>
            <a:pPr lvl="1" algn="ctr" eaLnBrk="1" fontAlgn="auto" hangingPunct="1">
              <a:spcBef>
                <a:spcPts val="0"/>
              </a:spcBef>
              <a:spcAft>
                <a:spcPts val="0"/>
              </a:spcAft>
              <a:defRPr/>
            </a:pPr>
            <a:endParaRPr lang="en-US" sz="4000" b="1" dirty="0">
              <a:ln w="19050">
                <a:solidFill>
                  <a:schemeClr val="bg1"/>
                </a:solidFill>
              </a:ln>
            </a:endParaRPr>
          </a:p>
        </p:txBody>
      </p:sp>
      <p:sp>
        <p:nvSpPr>
          <p:cNvPr id="5" name="Rectangle 4"/>
          <p:cNvSpPr/>
          <p:nvPr/>
        </p:nvSpPr>
        <p:spPr>
          <a:xfrm>
            <a:off x="304800" y="838200"/>
            <a:ext cx="8458200" cy="646113"/>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ar Prominence    Cr-SOHO-EIT Consortiu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6012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838200"/>
            <a:ext cx="8991600" cy="5847755"/>
          </a:xfrm>
          <a:prstGeom prst="rect">
            <a:avLst/>
          </a:prstGeom>
        </p:spPr>
        <p:txBody>
          <a:bodyPr>
            <a:spAutoFit/>
          </a:bodyPr>
          <a:lstStyle/>
          <a:p>
            <a:pPr eaLnBrk="1" fontAlgn="auto" hangingPunct="1">
              <a:spcBef>
                <a:spcPts val="0"/>
              </a:spcBef>
              <a:spcAft>
                <a:spcPts val="0"/>
              </a:spcAft>
              <a:defRPr/>
            </a:pPr>
            <a:r>
              <a:rPr lang="en-US" sz="3600" b="1" dirty="0">
                <a:ln w="9525">
                  <a:solidFill>
                    <a:schemeClr val="bg1"/>
                  </a:solidFill>
                </a:ln>
                <a:solidFill>
                  <a:srgbClr val="00B0F0"/>
                </a:solidFill>
                <a:latin typeface="+mn-lt"/>
              </a:rPr>
              <a:t>UNIVERSE’S FINE TUNING = DESIGN</a:t>
            </a:r>
          </a:p>
          <a:p>
            <a:pPr lvl="1" eaLnBrk="1" fontAlgn="auto" hangingPunct="1">
              <a:spcBef>
                <a:spcPts val="0"/>
              </a:spcBef>
              <a:spcAft>
                <a:spcPts val="0"/>
              </a:spcAft>
              <a:defRPr/>
            </a:pPr>
            <a:endParaRPr lang="en-US" sz="2000" b="1" dirty="0">
              <a:ln w="19050">
                <a:solidFill>
                  <a:schemeClr val="bg1"/>
                </a:solidFill>
              </a:ln>
              <a:solidFill>
                <a:srgbClr val="FF0000"/>
              </a:solidFill>
              <a:latin typeface="+mn-lt"/>
            </a:endParaRPr>
          </a:p>
          <a:p>
            <a:pPr eaLnBrk="1" fontAlgn="auto" hangingPunct="1">
              <a:spcBef>
                <a:spcPts val="0"/>
              </a:spcBef>
              <a:spcAft>
                <a:spcPts val="0"/>
              </a:spcAft>
              <a:defRPr/>
            </a:pPr>
            <a:r>
              <a:rPr lang="en-US" sz="4000" b="1" u="sng" dirty="0">
                <a:ln w="19050">
                  <a:solidFill>
                    <a:schemeClr val="bg1"/>
                  </a:solidFill>
                </a:ln>
              </a:rPr>
              <a:t>Location, location, location</a:t>
            </a:r>
            <a:r>
              <a:rPr lang="en-US" sz="4000" b="1" dirty="0">
                <a:ln w="19050">
                  <a:solidFill>
                    <a:schemeClr val="bg1"/>
                  </a:solidFill>
                </a:ln>
              </a:rPr>
              <a:t>!</a:t>
            </a:r>
          </a:p>
          <a:p>
            <a:pPr lvl="1" eaLnBrk="1" fontAlgn="auto" hangingPunct="1">
              <a:spcBef>
                <a:spcPts val="0"/>
              </a:spcBef>
              <a:spcAft>
                <a:spcPts val="0"/>
              </a:spcAft>
              <a:buFont typeface="Wingdings" pitchFamily="2" charset="2"/>
              <a:buChar char="§"/>
              <a:defRPr/>
            </a:pPr>
            <a:r>
              <a:rPr lang="en-US" sz="3600" b="1" dirty="0">
                <a:ln w="19050">
                  <a:solidFill>
                    <a:schemeClr val="bg1"/>
                  </a:solidFill>
                </a:ln>
              </a:rPr>
              <a:t>Distance to Galaxy Center (20%)</a:t>
            </a:r>
          </a:p>
          <a:p>
            <a:pPr lvl="1" eaLnBrk="1" fontAlgn="auto" hangingPunct="1">
              <a:spcBef>
                <a:spcPts val="0"/>
              </a:spcBef>
              <a:spcAft>
                <a:spcPts val="0"/>
              </a:spcAft>
              <a:buFont typeface="Wingdings" pitchFamily="2" charset="2"/>
              <a:buChar char="§"/>
              <a:defRPr/>
            </a:pPr>
            <a:r>
              <a:rPr lang="en-US" sz="3600" b="1" dirty="0">
                <a:ln w="19050">
                  <a:solidFill>
                    <a:schemeClr val="bg1"/>
                  </a:solidFill>
                </a:ln>
              </a:rPr>
              <a:t>Location Relative to Spiral Arm (10%)</a:t>
            </a:r>
          </a:p>
          <a:p>
            <a:pPr lvl="1" eaLnBrk="1" fontAlgn="auto" hangingPunct="1">
              <a:spcBef>
                <a:spcPts val="0"/>
              </a:spcBef>
              <a:spcAft>
                <a:spcPts val="0"/>
              </a:spcAft>
              <a:buFont typeface="Wingdings" pitchFamily="2" charset="2"/>
              <a:buChar char="§"/>
              <a:defRPr/>
            </a:pPr>
            <a:r>
              <a:rPr lang="en-US" sz="3600" b="1" dirty="0">
                <a:ln w="19050">
                  <a:solidFill>
                    <a:schemeClr val="bg1"/>
                  </a:solidFill>
                </a:ln>
              </a:rPr>
              <a:t>Distance to Galaxy co-rotation circle</a:t>
            </a:r>
          </a:p>
          <a:p>
            <a:pPr lvl="1" eaLnBrk="1" fontAlgn="auto" hangingPunct="1">
              <a:spcBef>
                <a:spcPts val="0"/>
              </a:spcBef>
              <a:spcAft>
                <a:spcPts val="0"/>
              </a:spcAft>
              <a:buFont typeface="Wingdings" pitchFamily="2" charset="2"/>
              <a:buChar char="§"/>
              <a:defRPr/>
            </a:pPr>
            <a:r>
              <a:rPr lang="en-US" sz="3600" b="1" dirty="0">
                <a:ln w="19050">
                  <a:solidFill>
                    <a:schemeClr val="bg1"/>
                  </a:solidFill>
                </a:ln>
              </a:rPr>
              <a:t>Orbital Eccentricity (10%)</a:t>
            </a:r>
          </a:p>
          <a:p>
            <a:pPr lvl="1" eaLnBrk="1" fontAlgn="auto" hangingPunct="1">
              <a:spcBef>
                <a:spcPts val="0"/>
              </a:spcBef>
              <a:spcAft>
                <a:spcPts val="0"/>
              </a:spcAft>
              <a:buFont typeface="Wingdings" pitchFamily="2" charset="2"/>
              <a:buChar char="§"/>
              <a:defRPr/>
            </a:pPr>
            <a:r>
              <a:rPr lang="en-US" sz="3600" b="1" dirty="0">
                <a:ln w="19050">
                  <a:solidFill>
                    <a:schemeClr val="bg1"/>
                  </a:solidFill>
                </a:ln>
              </a:rPr>
              <a:t>Location to white dwarf star nova</a:t>
            </a: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Location to 3 types of supernovas</a:t>
            </a:r>
          </a:p>
          <a:p>
            <a:pPr lvl="2" eaLnBrk="1" fontAlgn="auto" hangingPunct="1">
              <a:spcBef>
                <a:spcPts val="0"/>
              </a:spcBef>
              <a:spcAft>
                <a:spcPts val="0"/>
              </a:spcAft>
              <a:defRPr/>
            </a:pPr>
            <a:endParaRPr lang="en-US" sz="4000" b="1" dirty="0">
              <a:ln w="19050">
                <a:solidFill>
                  <a:schemeClr val="bg1"/>
                </a:solidFill>
              </a:ln>
              <a:latin typeface="+mn-lt"/>
            </a:endParaRPr>
          </a:p>
          <a:p>
            <a:pPr lvl="1" eaLnBrk="1" fontAlgn="auto" hangingPunct="1">
              <a:spcBef>
                <a:spcPts val="0"/>
              </a:spcBef>
              <a:spcAft>
                <a:spcPts val="0"/>
              </a:spcAft>
              <a:buFont typeface="Wingdings" pitchFamily="2" charset="2"/>
              <a:buChar char="§"/>
              <a:defRPr/>
            </a:pPr>
            <a:endParaRPr lang="en-US" dirty="0">
              <a:latin typeface="+mn-lt"/>
            </a:endParaRPr>
          </a:p>
        </p:txBody>
      </p:sp>
      <p:sp>
        <p:nvSpPr>
          <p:cNvPr id="5" name="TextBox 4"/>
          <p:cNvSpPr txBox="1"/>
          <p:nvPr/>
        </p:nvSpPr>
        <p:spPr>
          <a:xfrm>
            <a:off x="152400" y="304800"/>
            <a:ext cx="8153400" cy="369332"/>
          </a:xfrm>
          <a:prstGeom prst="rect">
            <a:avLst/>
          </a:prstGeom>
          <a:noFill/>
        </p:spPr>
        <p:txBody>
          <a:bodyPr>
            <a:spAutoFit/>
          </a:bodyPr>
          <a:lstStyle/>
          <a:p>
            <a:pPr eaLnBrk="1" fontAlgn="auto" hangingPunct="1">
              <a:spcBef>
                <a:spcPts val="0"/>
              </a:spcBef>
              <a:spcAft>
                <a:spcPts val="0"/>
              </a:spcAft>
              <a:defRPr/>
            </a:pPr>
            <a:r>
              <a:rPr lang="en-US" b="1" dirty="0">
                <a:ln w="6350">
                  <a:solidFill>
                    <a:schemeClr val="bg1"/>
                  </a:solidFill>
                </a:ln>
                <a:latin typeface="+mn-lt"/>
              </a:rPr>
              <a:t>SOLAR PROMINENCE:  Credit – SOHO-EIT Consortium, ESA,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ar Prominence    Cr-SOHO-EIT Consortiu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6012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914400"/>
            <a:ext cx="8991600" cy="4924425"/>
          </a:xfrm>
          <a:prstGeom prst="rect">
            <a:avLst/>
          </a:prstGeom>
        </p:spPr>
        <p:txBody>
          <a:bodyPr>
            <a:spAutoFit/>
          </a:bodyPr>
          <a:lstStyle/>
          <a:p>
            <a:pPr algn="ct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lvl="1" eaLnBrk="1" fontAlgn="auto" hangingPunct="1">
              <a:spcBef>
                <a:spcPts val="0"/>
              </a:spcBef>
              <a:spcAft>
                <a:spcPts val="0"/>
              </a:spcAft>
              <a:defRPr/>
            </a:pPr>
            <a:endParaRPr lang="en-US" sz="2000" b="1" dirty="0">
              <a:ln w="19050">
                <a:solidFill>
                  <a:schemeClr val="bg1"/>
                </a:solidFill>
              </a:ln>
              <a:solidFill>
                <a:srgbClr val="FF0000"/>
              </a:solidFill>
              <a:latin typeface="+mn-lt"/>
            </a:endParaRPr>
          </a:p>
          <a:p>
            <a:pPr eaLnBrk="1" fontAlgn="auto" hangingPunct="1">
              <a:spcBef>
                <a:spcPts val="0"/>
              </a:spcBef>
              <a:spcAft>
                <a:spcPts val="0"/>
              </a:spcAft>
              <a:defRPr/>
            </a:pPr>
            <a:r>
              <a:rPr lang="en-US" sz="4000" b="1" u="sng" dirty="0">
                <a:ln w="19050">
                  <a:solidFill>
                    <a:schemeClr val="bg1"/>
                  </a:solidFill>
                </a:ln>
              </a:rPr>
              <a:t>Location, location, location</a:t>
            </a:r>
            <a:r>
              <a:rPr lang="en-US" sz="4000" b="1" dirty="0">
                <a:ln w="19050">
                  <a:solidFill>
                    <a:schemeClr val="bg1"/>
                  </a:solidFill>
                </a:ln>
              </a:rPr>
              <a:t>!</a:t>
            </a: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Location of solar nebula to</a:t>
            </a:r>
          </a:p>
          <a:p>
            <a:pPr lvl="1" eaLnBrk="1" fontAlgn="auto" hangingPunct="1">
              <a:spcBef>
                <a:spcPts val="0"/>
              </a:spcBef>
              <a:spcAft>
                <a:spcPts val="0"/>
              </a:spcAft>
              <a:defRPr/>
            </a:pPr>
            <a:r>
              <a:rPr lang="en-US" sz="4000" b="1" dirty="0">
                <a:ln w="19050">
                  <a:solidFill>
                    <a:schemeClr val="bg1"/>
                  </a:solidFill>
                </a:ln>
              </a:rPr>
              <a:t>  </a:t>
            </a:r>
            <a:r>
              <a:rPr lang="en-US" sz="4000" b="1" dirty="0" err="1">
                <a:ln w="19050">
                  <a:solidFill>
                    <a:schemeClr val="bg1"/>
                  </a:solidFill>
                </a:ln>
              </a:rPr>
              <a:t>supervova</a:t>
            </a:r>
            <a:r>
              <a:rPr lang="en-US" sz="4000" b="1" dirty="0">
                <a:ln w="19050">
                  <a:solidFill>
                    <a:schemeClr val="bg1"/>
                  </a:solidFill>
                </a:ln>
              </a:rPr>
              <a:t> eruption</a:t>
            </a: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No. of stars in system</a:t>
            </a: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No. &amp; timing of close encounters</a:t>
            </a:r>
          </a:p>
          <a:p>
            <a:pPr lvl="1" eaLnBrk="1" fontAlgn="auto" hangingPunct="1">
              <a:spcBef>
                <a:spcPts val="0"/>
              </a:spcBef>
              <a:spcAft>
                <a:spcPts val="0"/>
              </a:spcAft>
              <a:defRPr/>
            </a:pPr>
            <a:r>
              <a:rPr lang="en-US" sz="4000" b="1" dirty="0">
                <a:ln w="19050">
                  <a:solidFill>
                    <a:schemeClr val="bg1"/>
                  </a:solidFill>
                </a:ln>
              </a:rPr>
              <a:t>  by nearby stars</a:t>
            </a:r>
          </a:p>
          <a:p>
            <a:pPr lvl="1" eaLnBrk="1" fontAlgn="auto" hangingPunct="1">
              <a:spcBef>
                <a:spcPts val="0"/>
              </a:spcBef>
              <a:spcAft>
                <a:spcPts val="0"/>
              </a:spcAft>
              <a:buFont typeface="Wingdings" pitchFamily="2" charset="2"/>
              <a:buChar char="§"/>
              <a:defRPr/>
            </a:pPr>
            <a:endParaRPr lang="en-US" dirty="0">
              <a:latin typeface="+mn-lt"/>
            </a:endParaRPr>
          </a:p>
        </p:txBody>
      </p:sp>
      <p:sp>
        <p:nvSpPr>
          <p:cNvPr id="5" name="TextBox 4"/>
          <p:cNvSpPr txBox="1"/>
          <p:nvPr/>
        </p:nvSpPr>
        <p:spPr>
          <a:xfrm>
            <a:off x="228600" y="228600"/>
            <a:ext cx="8610600" cy="369332"/>
          </a:xfrm>
          <a:prstGeom prst="rect">
            <a:avLst/>
          </a:prstGeom>
          <a:noFill/>
        </p:spPr>
        <p:txBody>
          <a:bodyPr>
            <a:spAutoFit/>
          </a:bodyPr>
          <a:lstStyle/>
          <a:p>
            <a:pPr eaLnBrk="1" fontAlgn="auto" hangingPunct="1">
              <a:spcBef>
                <a:spcPts val="0"/>
              </a:spcBef>
              <a:spcAft>
                <a:spcPts val="0"/>
              </a:spcAft>
              <a:defRPr/>
            </a:pPr>
            <a:r>
              <a:rPr lang="en-US" b="1" dirty="0">
                <a:ln w="6350">
                  <a:solidFill>
                    <a:schemeClr val="bg1"/>
                  </a:solidFill>
                </a:ln>
                <a:latin typeface="+mn-lt"/>
              </a:rPr>
              <a:t>SOLAR PROMINENCE:  Credit – SOHO-EIT Consortium, ESA,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descr="Messier 101    Image Credit-NASA, ESA, CFHT, NOA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4175"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c 6"/>
          <p:cNvSpPr/>
          <p:nvPr/>
        </p:nvSpPr>
        <p:spPr>
          <a:xfrm flipH="1" flipV="1">
            <a:off x="3124200" y="1981200"/>
            <a:ext cx="2895600" cy="3048000"/>
          </a:xfrm>
          <a:prstGeom prst="arc">
            <a:avLst>
              <a:gd name="adj1" fmla="val 20930465"/>
              <a:gd name="adj2" fmla="val 20921825"/>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b="1" dirty="0">
              <a:ln w="28575">
                <a:solidFill>
                  <a:srgbClr val="FF0000"/>
                </a:solidFill>
              </a:ln>
            </a:endParaRPr>
          </a:p>
        </p:txBody>
      </p:sp>
      <p:sp>
        <p:nvSpPr>
          <p:cNvPr id="8" name="Rectangle 7"/>
          <p:cNvSpPr/>
          <p:nvPr/>
        </p:nvSpPr>
        <p:spPr>
          <a:xfrm>
            <a:off x="152400" y="533400"/>
            <a:ext cx="89916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
        <p:nvSpPr>
          <p:cNvPr id="9" name="TextBox 8"/>
          <p:cNvSpPr txBox="1"/>
          <p:nvPr/>
        </p:nvSpPr>
        <p:spPr>
          <a:xfrm>
            <a:off x="6248400" y="1295400"/>
            <a:ext cx="2895600" cy="4524315"/>
          </a:xfrm>
          <a:prstGeom prst="rect">
            <a:avLst/>
          </a:prstGeom>
          <a:noFill/>
        </p:spPr>
        <p:txBody>
          <a:bodyPr>
            <a:spAutoFit/>
          </a:bodyPr>
          <a:lstStyle/>
          <a:p>
            <a:pPr eaLnBrk="1" fontAlgn="auto" hangingPunct="1">
              <a:spcBef>
                <a:spcPts val="0"/>
              </a:spcBef>
              <a:spcAft>
                <a:spcPts val="0"/>
              </a:spcAft>
              <a:defRPr/>
            </a:pPr>
            <a:r>
              <a:rPr lang="en-US" sz="3600" dirty="0">
                <a:ln w="6350">
                  <a:solidFill>
                    <a:schemeClr val="bg1"/>
                  </a:solidFill>
                </a:ln>
                <a:effectLst>
                  <a:outerShdw blurRad="50800" dist="38100" dir="2700000" algn="tl" rotWithShape="0">
                    <a:prstClr val="black">
                      <a:alpha val="40000"/>
                    </a:prstClr>
                  </a:outerShdw>
                </a:effectLst>
              </a:rPr>
              <a:t>Zone of Habitability;</a:t>
            </a:r>
          </a:p>
          <a:p>
            <a:pPr eaLnBrk="1" fontAlgn="auto" hangingPunct="1">
              <a:spcBef>
                <a:spcPts val="0"/>
              </a:spcBef>
              <a:spcAft>
                <a:spcPts val="0"/>
              </a:spcAft>
              <a:defRPr/>
            </a:pPr>
            <a:r>
              <a:rPr lang="en-US" sz="3600" dirty="0">
                <a:ln w="6350">
                  <a:solidFill>
                    <a:schemeClr val="bg1"/>
                  </a:solidFill>
                </a:ln>
                <a:effectLst>
                  <a:outerShdw blurRad="50800" dist="38100" dir="2700000" algn="tl" rotWithShape="0">
                    <a:prstClr val="black">
                      <a:alpha val="40000"/>
                    </a:prstClr>
                  </a:outerShdw>
                </a:effectLst>
              </a:rPr>
              <a:t>If sun’s orbit distance (26  light yrs) from galaxy center varies by much, no life</a:t>
            </a:r>
          </a:p>
        </p:txBody>
      </p:sp>
      <p:cxnSp>
        <p:nvCxnSpPr>
          <p:cNvPr id="11" name="Straight Arrow Connector 10"/>
          <p:cNvCxnSpPr/>
          <p:nvPr/>
        </p:nvCxnSpPr>
        <p:spPr>
          <a:xfrm rot="10800000" flipV="1">
            <a:off x="5562600" y="1905000"/>
            <a:ext cx="6096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flipH="1" flipV="1">
            <a:off x="3048000" y="1981200"/>
            <a:ext cx="2895600" cy="3048000"/>
          </a:xfrm>
          <a:prstGeom prst="arc">
            <a:avLst>
              <a:gd name="adj1" fmla="val 20930465"/>
              <a:gd name="adj2" fmla="val 20921825"/>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b="1" dirty="0">
              <a:ln w="28575">
                <a:solidFill>
                  <a:srgbClr val="FF0000"/>
                </a:solidFill>
              </a:ln>
            </a:endParaRPr>
          </a:p>
        </p:txBody>
      </p:sp>
      <p:sp>
        <p:nvSpPr>
          <p:cNvPr id="12" name="TextBox 11"/>
          <p:cNvSpPr txBox="1"/>
          <p:nvPr/>
        </p:nvSpPr>
        <p:spPr>
          <a:xfrm>
            <a:off x="381000" y="1371600"/>
            <a:ext cx="2743200" cy="1754326"/>
          </a:xfrm>
          <a:prstGeom prst="rect">
            <a:avLst/>
          </a:prstGeom>
          <a:noFill/>
        </p:spPr>
        <p:txBody>
          <a:bodyPr>
            <a:spAutoFit/>
          </a:bodyPr>
          <a:lstStyle/>
          <a:p>
            <a:pPr eaLnBrk="1" fontAlgn="auto" hangingPunct="1">
              <a:spcBef>
                <a:spcPts val="0"/>
              </a:spcBef>
              <a:spcAft>
                <a:spcPts val="0"/>
              </a:spcAft>
              <a:defRPr/>
            </a:pPr>
            <a:r>
              <a:rPr lang="en-US" sz="3600" dirty="0"/>
              <a:t>If Sun’s orbit</a:t>
            </a:r>
          </a:p>
          <a:p>
            <a:pPr eaLnBrk="1" fontAlgn="auto" hangingPunct="1">
              <a:spcBef>
                <a:spcPts val="0"/>
              </a:spcBef>
              <a:spcAft>
                <a:spcPts val="0"/>
              </a:spcAft>
              <a:defRPr/>
            </a:pPr>
            <a:r>
              <a:rPr lang="en-US" sz="3600" dirty="0">
                <a:ln w="6350">
                  <a:solidFill>
                    <a:schemeClr val="bg1"/>
                  </a:solidFill>
                </a:ln>
                <a:effectLst>
                  <a:outerShdw blurRad="50800" dist="38100" dir="2700000" algn="tl" rotWithShape="0">
                    <a:prstClr val="black">
                      <a:alpha val="40000"/>
                    </a:prstClr>
                  </a:outerShdw>
                </a:effectLst>
              </a:rPr>
              <a:t>too</a:t>
            </a:r>
            <a:r>
              <a:rPr lang="en-US" sz="3600" dirty="0"/>
              <a:t> elliptical</a:t>
            </a:r>
          </a:p>
          <a:p>
            <a:pPr eaLnBrk="1" fontAlgn="auto" hangingPunct="1">
              <a:spcBef>
                <a:spcPts val="0"/>
              </a:spcBef>
              <a:spcAft>
                <a:spcPts val="0"/>
              </a:spcAft>
              <a:defRPr/>
            </a:pPr>
            <a:r>
              <a:rPr lang="en-US" sz="3600" dirty="0"/>
              <a:t>no life</a:t>
            </a:r>
          </a:p>
        </p:txBody>
      </p:sp>
      <p:sp>
        <p:nvSpPr>
          <p:cNvPr id="13" name="TextBox 12"/>
          <p:cNvSpPr txBox="1">
            <a:spLocks noChangeArrowheads="1"/>
          </p:cNvSpPr>
          <p:nvPr/>
        </p:nvSpPr>
        <p:spPr bwMode="auto">
          <a:xfrm>
            <a:off x="284163" y="3429000"/>
            <a:ext cx="30686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3600"/>
              <a:t>If sun not between spiral arms, no life</a:t>
            </a:r>
          </a:p>
        </p:txBody>
      </p:sp>
      <p:cxnSp>
        <p:nvCxnSpPr>
          <p:cNvPr id="15" name="Straight Arrow Connector 14"/>
          <p:cNvCxnSpPr/>
          <p:nvPr/>
        </p:nvCxnSpPr>
        <p:spPr>
          <a:xfrm flipV="1">
            <a:off x="2667000" y="4343400"/>
            <a:ext cx="10668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71800" y="1828800"/>
            <a:ext cx="609600" cy="38100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4800" y="5334000"/>
            <a:ext cx="8458200" cy="1200329"/>
          </a:xfrm>
          <a:prstGeom prst="rect">
            <a:avLst/>
          </a:prstGeom>
          <a:noFill/>
        </p:spPr>
        <p:txBody>
          <a:bodyPr>
            <a:spAutoFit/>
          </a:bodyPr>
          <a:lstStyle/>
          <a:p>
            <a:pPr eaLnBrk="1" fontAlgn="auto" hangingPunct="1">
              <a:spcBef>
                <a:spcPts val="0"/>
              </a:spcBef>
              <a:spcAft>
                <a:spcPts val="0"/>
              </a:spcAft>
              <a:defRPr/>
            </a:pPr>
            <a:r>
              <a:rPr lang="en-US" sz="3600" b="1" dirty="0">
                <a:ln w="6350">
                  <a:solidFill>
                    <a:schemeClr val="bg1"/>
                  </a:solidFill>
                </a:ln>
                <a:effectLst>
                  <a:outerShdw blurRad="50800" dist="38100" dir="2700000" algn="tl" rotWithShape="0">
                    <a:prstClr val="black">
                      <a:alpha val="40000"/>
                    </a:prstClr>
                  </a:outerShdw>
                </a:effectLst>
              </a:rPr>
              <a:t>Sun must have synchronous</a:t>
            </a:r>
          </a:p>
          <a:p>
            <a:pPr eaLnBrk="1" fontAlgn="auto" hangingPunct="1">
              <a:spcBef>
                <a:spcPts val="0"/>
              </a:spcBef>
              <a:spcAft>
                <a:spcPts val="0"/>
              </a:spcAft>
              <a:defRPr/>
            </a:pPr>
            <a:r>
              <a:rPr lang="en-US" sz="3600" b="1" dirty="0">
                <a:ln w="6350">
                  <a:solidFill>
                    <a:schemeClr val="bg1"/>
                  </a:solidFill>
                </a:ln>
                <a:effectLst>
                  <a:outerShdw blurRad="50800" dist="38100" dir="2700000" algn="tl" rotWithShape="0">
                    <a:prstClr val="black">
                      <a:alpha val="40000"/>
                    </a:prstClr>
                  </a:outerShdw>
                </a:effectLst>
              </a:rPr>
              <a:t>co-rotational movement with spiral arms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 Prominence    Cr-SOHBO-EIT Consortiui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9299575"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6248400"/>
            <a:ext cx="8534400" cy="369332"/>
          </a:xfrm>
          <a:prstGeom prst="rect">
            <a:avLst/>
          </a:prstGeom>
          <a:noFill/>
        </p:spPr>
        <p:txBody>
          <a:bodyPr>
            <a:spAutoFit/>
          </a:bodyPr>
          <a:lstStyle/>
          <a:p>
            <a:pPr eaLnBrk="1" fontAlgn="auto" hangingPunct="1">
              <a:spcBef>
                <a:spcPts val="0"/>
              </a:spcBef>
              <a:spcAft>
                <a:spcPts val="0"/>
              </a:spcAft>
              <a:defRPr/>
            </a:pPr>
            <a:r>
              <a:rPr lang="en-US" b="1" dirty="0">
                <a:ln w="9525">
                  <a:solidFill>
                    <a:schemeClr val="bg1"/>
                  </a:solidFill>
                </a:ln>
                <a:latin typeface="+mn-lt"/>
              </a:rPr>
              <a:t>SUN PROMINANCE:  Credit – SOHO-EIT Consortium, ESA, NASA</a:t>
            </a:r>
          </a:p>
        </p:txBody>
      </p:sp>
      <p:sp>
        <p:nvSpPr>
          <p:cNvPr id="11" name="TextBox 10"/>
          <p:cNvSpPr txBox="1"/>
          <p:nvPr/>
        </p:nvSpPr>
        <p:spPr>
          <a:xfrm>
            <a:off x="0" y="304800"/>
            <a:ext cx="8915401" cy="5232202"/>
          </a:xfrm>
          <a:prstGeom prst="rect">
            <a:avLst/>
          </a:prstGeom>
          <a:noFill/>
          <a:ln>
            <a:noFill/>
          </a:ln>
        </p:spPr>
        <p:txBody>
          <a:bodyPr>
            <a:spAutoFit/>
          </a:bodyPr>
          <a:lstStyle/>
          <a:p>
            <a:pPr eaLnBrk="1" fontAlgn="auto" hangingPunct="1">
              <a:spcBef>
                <a:spcPts val="0"/>
              </a:spcBef>
              <a:spcAft>
                <a:spcPts val="0"/>
              </a:spcAft>
              <a:defRPr/>
            </a:pPr>
            <a:r>
              <a:rPr lang="en-US" sz="3600" b="1" dirty="0">
                <a:ln w="9525">
                  <a:solidFill>
                    <a:schemeClr val="bg1"/>
                  </a:solidFill>
                </a:ln>
                <a:solidFill>
                  <a:srgbClr val="00B0F0"/>
                </a:solidFill>
                <a:latin typeface="+mn-lt"/>
              </a:rPr>
              <a:t>UNIVERSE’S FINE TUNING = DESIGN</a:t>
            </a:r>
          </a:p>
          <a:p>
            <a:pPr lvl="1" eaLnBrk="1" fontAlgn="auto" hangingPunct="1">
              <a:spcBef>
                <a:spcPts val="0"/>
              </a:spcBef>
              <a:spcAft>
                <a:spcPts val="0"/>
              </a:spcAft>
              <a:defRPr/>
            </a:pPr>
            <a:endParaRPr lang="en-US" b="1" dirty="0">
              <a:ln w="19050">
                <a:solidFill>
                  <a:schemeClr val="bg1"/>
                </a:solidFill>
              </a:ln>
              <a:solidFill>
                <a:srgbClr val="FF0000"/>
              </a:solidFill>
              <a:latin typeface="+mn-lt"/>
            </a:endParaRP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Our sun also had to be near enough,</a:t>
            </a:r>
          </a:p>
          <a:p>
            <a:pPr marL="682625" lvl="1" indent="-225425" eaLnBrk="1" fontAlgn="auto" hangingPunct="1">
              <a:spcBef>
                <a:spcPts val="0"/>
              </a:spcBef>
              <a:spcAft>
                <a:spcPts val="0"/>
              </a:spcAft>
              <a:defRPr/>
            </a:pPr>
            <a:r>
              <a:rPr lang="en-US" sz="4000" b="1" dirty="0">
                <a:ln w="19050">
                  <a:solidFill>
                    <a:schemeClr val="bg1"/>
                  </a:solidFill>
                </a:ln>
              </a:rPr>
              <a:t>  at the right time, to a nova of a white  dwarf star.		</a:t>
            </a:r>
          </a:p>
          <a:p>
            <a:pPr lvl="1" eaLnBrk="1" fontAlgn="auto" hangingPunct="1">
              <a:spcBef>
                <a:spcPts val="0"/>
              </a:spcBef>
              <a:spcAft>
                <a:spcPts val="0"/>
              </a:spcAft>
              <a:defRPr/>
            </a:pPr>
            <a:r>
              <a:rPr lang="en-US" sz="4000" b="1" dirty="0">
                <a:ln w="19050">
                  <a:solidFill>
                    <a:schemeClr val="bg1"/>
                  </a:solidFill>
                </a:ln>
              </a:rPr>
              <a:t>					</a:t>
            </a:r>
            <a:r>
              <a:rPr lang="en-US" sz="3200" b="1" dirty="0">
                <a:ln w="19050">
                  <a:solidFill>
                    <a:schemeClr val="bg1"/>
                  </a:solidFill>
                </a:ln>
              </a:rPr>
              <a:t>Size of earth</a:t>
            </a:r>
          </a:p>
          <a:p>
            <a:pPr lvl="1" eaLnBrk="1" fontAlgn="auto" hangingPunct="1">
              <a:spcBef>
                <a:spcPts val="0"/>
              </a:spcBef>
              <a:spcAft>
                <a:spcPts val="0"/>
              </a:spcAft>
              <a:defRPr/>
            </a:pPr>
            <a:endParaRPr lang="en-US" sz="4000" b="1" dirty="0">
              <a:ln w="19050">
                <a:solidFill>
                  <a:schemeClr val="bg1"/>
                </a:solidFill>
              </a:ln>
            </a:endParaRP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The white dwarf star had to be in a</a:t>
            </a:r>
          </a:p>
          <a:p>
            <a:pPr lvl="1" eaLnBrk="1" fontAlgn="auto" hangingPunct="1">
              <a:spcBef>
                <a:spcPts val="0"/>
              </a:spcBef>
              <a:spcAft>
                <a:spcPts val="0"/>
              </a:spcAft>
              <a:defRPr/>
            </a:pPr>
            <a:r>
              <a:rPr lang="en-US" sz="4000" b="1" dirty="0">
                <a:ln w="19050">
                  <a:solidFill>
                    <a:schemeClr val="bg1"/>
                  </a:solidFill>
                </a:ln>
              </a:rPr>
              <a:t>   binary system with a larger star</a:t>
            </a:r>
          </a:p>
        </p:txBody>
      </p:sp>
      <p:sp>
        <p:nvSpPr>
          <p:cNvPr id="5" name="Oval 4"/>
          <p:cNvSpPr/>
          <p:nvPr/>
        </p:nvSpPr>
        <p:spPr>
          <a:xfrm flipV="1">
            <a:off x="7391400" y="2819400"/>
            <a:ext cx="76200" cy="76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B0F0"/>
              </a:solidFill>
            </a:endParaRPr>
          </a:p>
        </p:txBody>
      </p:sp>
      <p:cxnSp>
        <p:nvCxnSpPr>
          <p:cNvPr id="7" name="Straight Arrow Connector 6"/>
          <p:cNvCxnSpPr/>
          <p:nvPr/>
        </p:nvCxnSpPr>
        <p:spPr>
          <a:xfrm flipV="1">
            <a:off x="6934200" y="2895600"/>
            <a:ext cx="457200" cy="381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 Prominence    Cr-SOHBO-EIT Consortiui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42863"/>
            <a:ext cx="9299575"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6248400"/>
            <a:ext cx="8534400" cy="369332"/>
          </a:xfrm>
          <a:prstGeom prst="rect">
            <a:avLst/>
          </a:prstGeom>
          <a:noFill/>
        </p:spPr>
        <p:txBody>
          <a:bodyPr>
            <a:spAutoFit/>
          </a:bodyPr>
          <a:lstStyle/>
          <a:p>
            <a:pPr eaLnBrk="1" fontAlgn="auto" hangingPunct="1">
              <a:spcBef>
                <a:spcPts val="0"/>
              </a:spcBef>
              <a:spcAft>
                <a:spcPts val="0"/>
              </a:spcAft>
              <a:defRPr/>
            </a:pPr>
            <a:r>
              <a:rPr lang="en-US" b="1" dirty="0">
                <a:ln w="9525">
                  <a:solidFill>
                    <a:schemeClr val="bg1"/>
                  </a:solidFill>
                </a:ln>
                <a:latin typeface="+mn-lt"/>
              </a:rPr>
              <a:t>SUN PROMINANCE:  Credit – SOHO-EIT Consortium, ESA, NASA</a:t>
            </a:r>
          </a:p>
        </p:txBody>
      </p:sp>
      <p:sp>
        <p:nvSpPr>
          <p:cNvPr id="11" name="TextBox 10"/>
          <p:cNvSpPr txBox="1"/>
          <p:nvPr/>
        </p:nvSpPr>
        <p:spPr>
          <a:xfrm>
            <a:off x="0" y="304800"/>
            <a:ext cx="8915401" cy="6463308"/>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00B0F0"/>
                </a:solidFill>
                <a:latin typeface="+mn-lt"/>
              </a:rPr>
              <a:t>UNIVERSE’S FINE TUNING = DESIGN</a:t>
            </a:r>
          </a:p>
          <a:p>
            <a:pPr lvl="1" eaLnBrk="1" fontAlgn="auto" hangingPunct="1">
              <a:spcBef>
                <a:spcPts val="0"/>
              </a:spcBef>
              <a:spcAft>
                <a:spcPts val="0"/>
              </a:spcAft>
              <a:defRPr/>
            </a:pPr>
            <a:endParaRPr lang="en-US" b="1" dirty="0">
              <a:ln w="19050">
                <a:solidFill>
                  <a:schemeClr val="bg1"/>
                </a:solidFill>
              </a:ln>
              <a:solidFill>
                <a:srgbClr val="FF0000"/>
              </a:solidFill>
              <a:latin typeface="+mn-lt"/>
            </a:endParaRP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The two had to be close enough so</a:t>
            </a:r>
          </a:p>
          <a:p>
            <a:pPr lvl="1" eaLnBrk="1" fontAlgn="auto" hangingPunct="1">
              <a:spcBef>
                <a:spcPts val="0"/>
              </a:spcBef>
              <a:spcAft>
                <a:spcPts val="0"/>
              </a:spcAft>
              <a:defRPr/>
            </a:pPr>
            <a:r>
              <a:rPr lang="en-US" sz="4000" b="1" dirty="0">
                <a:ln w="19050">
                  <a:solidFill>
                    <a:schemeClr val="bg1"/>
                  </a:solidFill>
                </a:ln>
              </a:rPr>
              <a:t>   the larger star would “donate”</a:t>
            </a:r>
          </a:p>
          <a:p>
            <a:pPr lvl="1" eaLnBrk="1" fontAlgn="auto" hangingPunct="1">
              <a:spcBef>
                <a:spcPts val="0"/>
              </a:spcBef>
              <a:spcAft>
                <a:spcPts val="0"/>
              </a:spcAft>
              <a:defRPr/>
            </a:pPr>
            <a:r>
              <a:rPr lang="en-US" sz="4000" b="1" dirty="0">
                <a:ln w="19050">
                  <a:solidFill>
                    <a:schemeClr val="bg1"/>
                  </a:solidFill>
                </a:ln>
              </a:rPr>
              <a:t>   enough material to the smaller star.</a:t>
            </a:r>
          </a:p>
          <a:p>
            <a:pPr lvl="1" eaLnBrk="1" fontAlgn="auto" hangingPunct="1">
              <a:spcBef>
                <a:spcPts val="0"/>
              </a:spcBef>
              <a:spcAft>
                <a:spcPts val="0"/>
              </a:spcAft>
              <a:defRPr/>
            </a:pPr>
            <a:endParaRPr lang="en-US" sz="3200" b="1" dirty="0">
              <a:ln w="19050">
                <a:solidFill>
                  <a:schemeClr val="bg1"/>
                </a:solidFill>
              </a:ln>
            </a:endParaRP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As a result, on surface of the white</a:t>
            </a:r>
          </a:p>
          <a:p>
            <a:pPr lvl="1" eaLnBrk="1" fontAlgn="auto" hangingPunct="1">
              <a:spcBef>
                <a:spcPts val="0"/>
              </a:spcBef>
              <a:spcAft>
                <a:spcPts val="0"/>
              </a:spcAft>
              <a:defRPr/>
            </a:pPr>
            <a:r>
              <a:rPr lang="en-US" sz="4000" b="1" dirty="0">
                <a:ln w="19050">
                  <a:solidFill>
                    <a:schemeClr val="bg1"/>
                  </a:solidFill>
                </a:ln>
              </a:rPr>
              <a:t>   dwarf then, and only then, could</a:t>
            </a:r>
          </a:p>
          <a:p>
            <a:pPr lvl="1" eaLnBrk="1" fontAlgn="auto" hangingPunct="1">
              <a:spcBef>
                <a:spcPts val="0"/>
              </a:spcBef>
              <a:spcAft>
                <a:spcPts val="0"/>
              </a:spcAft>
              <a:defRPr/>
            </a:pPr>
            <a:r>
              <a:rPr lang="en-US" sz="4000" b="1" dirty="0">
                <a:ln w="19050">
                  <a:solidFill>
                    <a:schemeClr val="bg1"/>
                  </a:solidFill>
                </a:ln>
              </a:rPr>
              <a:t>   the   element “</a:t>
            </a:r>
            <a:r>
              <a:rPr lang="en-US" sz="4000" b="1" dirty="0" err="1">
                <a:ln w="19050">
                  <a:solidFill>
                    <a:schemeClr val="bg1"/>
                  </a:solidFill>
                </a:ln>
              </a:rPr>
              <a:t>flourine</a:t>
            </a:r>
            <a:r>
              <a:rPr lang="en-US" sz="4000" b="1" dirty="0">
                <a:ln w="19050">
                  <a:solidFill>
                    <a:schemeClr val="bg1"/>
                  </a:solidFill>
                </a:ln>
              </a:rPr>
              <a:t>” be made</a:t>
            </a:r>
          </a:p>
          <a:p>
            <a:pPr lvl="1" eaLnBrk="1" fontAlgn="auto" hangingPunct="1">
              <a:spcBef>
                <a:spcPts val="0"/>
              </a:spcBef>
              <a:spcAft>
                <a:spcPts val="0"/>
              </a:spcAft>
              <a:defRPr/>
            </a:pPr>
            <a:r>
              <a:rPr lang="en-US" sz="4000" b="1" dirty="0">
                <a:ln w="19050">
                  <a:solidFill>
                    <a:schemeClr val="bg1"/>
                  </a:solidFill>
                </a:ln>
              </a:rPr>
              <a:t>   (this is the only source of it).</a:t>
            </a:r>
          </a:p>
          <a:p>
            <a:pPr lvl="1" eaLnBrk="1" fontAlgn="auto" hangingPunct="1">
              <a:spcBef>
                <a:spcPts val="0"/>
              </a:spcBef>
              <a:spcAft>
                <a:spcPts val="0"/>
              </a:spcAft>
              <a:defRPr/>
            </a:pPr>
            <a:endParaRPr lang="en-US" sz="4000" b="1" dirty="0">
              <a:ln w="19050">
                <a:solidFill>
                  <a:schemeClr val="bg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 Prominence    Cr-SOHBO-EIT Consortiui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42863"/>
            <a:ext cx="9299575"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6248400"/>
            <a:ext cx="8534400" cy="369332"/>
          </a:xfrm>
          <a:prstGeom prst="rect">
            <a:avLst/>
          </a:prstGeom>
          <a:noFill/>
        </p:spPr>
        <p:txBody>
          <a:bodyPr>
            <a:spAutoFit/>
          </a:bodyPr>
          <a:lstStyle/>
          <a:p>
            <a:pPr eaLnBrk="1" fontAlgn="auto" hangingPunct="1">
              <a:spcBef>
                <a:spcPts val="0"/>
              </a:spcBef>
              <a:spcAft>
                <a:spcPts val="0"/>
              </a:spcAft>
              <a:defRPr/>
            </a:pPr>
            <a:r>
              <a:rPr lang="en-US" b="1" dirty="0">
                <a:ln w="9525">
                  <a:solidFill>
                    <a:schemeClr val="bg1"/>
                  </a:solidFill>
                </a:ln>
                <a:latin typeface="+mn-lt"/>
              </a:rPr>
              <a:t>SUN PROMINANCE:  Credit – SOHO-EIT Consortium, ESA, NASA</a:t>
            </a:r>
          </a:p>
        </p:txBody>
      </p:sp>
      <p:sp>
        <p:nvSpPr>
          <p:cNvPr id="9" name="Rectangle 8"/>
          <p:cNvSpPr/>
          <p:nvPr/>
        </p:nvSpPr>
        <p:spPr>
          <a:xfrm>
            <a:off x="152400" y="381000"/>
            <a:ext cx="8458200" cy="646113"/>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p:txBody>
      </p:sp>
      <p:sp>
        <p:nvSpPr>
          <p:cNvPr id="11" name="TextBox 10"/>
          <p:cNvSpPr txBox="1"/>
          <p:nvPr/>
        </p:nvSpPr>
        <p:spPr>
          <a:xfrm>
            <a:off x="-152400" y="533400"/>
            <a:ext cx="9372600" cy="4031873"/>
          </a:xfrm>
          <a:prstGeom prst="rect">
            <a:avLst/>
          </a:prstGeom>
          <a:noFill/>
        </p:spPr>
        <p:txBody>
          <a:bodyPr>
            <a:spAutoFit/>
          </a:bodyPr>
          <a:lstStyle/>
          <a:p>
            <a:pPr algn="ctr" eaLnBrk="1" fontAlgn="auto" hangingPunct="1">
              <a:spcBef>
                <a:spcPts val="0"/>
              </a:spcBef>
              <a:spcAft>
                <a:spcPts val="0"/>
              </a:spcAft>
              <a:defRPr/>
            </a:pPr>
            <a:r>
              <a:rPr lang="en-US" sz="3600" b="1" dirty="0">
                <a:ln w="9525">
                  <a:solidFill>
                    <a:schemeClr val="bg1"/>
                  </a:solidFill>
                </a:ln>
                <a:solidFill>
                  <a:srgbClr val="00B0F0"/>
                </a:solidFill>
                <a:latin typeface="+mn-lt"/>
              </a:rPr>
              <a:t>UNIVERSE’S FINE TUNING = DESIGN</a:t>
            </a:r>
          </a:p>
          <a:p>
            <a:pPr lvl="1" eaLnBrk="1" fontAlgn="auto" hangingPunct="1">
              <a:spcBef>
                <a:spcPts val="0"/>
              </a:spcBef>
              <a:spcAft>
                <a:spcPts val="0"/>
              </a:spcAft>
              <a:defRPr/>
            </a:pPr>
            <a:endParaRPr lang="en-US" sz="2000" b="1" dirty="0">
              <a:ln w="19050">
                <a:solidFill>
                  <a:schemeClr val="bg1"/>
                </a:solidFill>
              </a:ln>
              <a:solidFill>
                <a:srgbClr val="FF0000"/>
              </a:solidFill>
              <a:latin typeface="+mn-lt"/>
            </a:endParaRP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Eventually this star went nova</a:t>
            </a:r>
          </a:p>
          <a:p>
            <a:pPr lvl="1" eaLnBrk="1" fontAlgn="auto" hangingPunct="1">
              <a:spcBef>
                <a:spcPts val="0"/>
              </a:spcBef>
              <a:spcAft>
                <a:spcPts val="0"/>
              </a:spcAft>
              <a:defRPr/>
            </a:pPr>
            <a:endParaRPr lang="en-US" sz="4000" b="1" dirty="0">
              <a:ln w="19050">
                <a:solidFill>
                  <a:schemeClr val="bg1"/>
                </a:solidFill>
              </a:ln>
            </a:endParaRPr>
          </a:p>
          <a:p>
            <a:pPr lvl="1" eaLnBrk="1" fontAlgn="auto" hangingPunct="1">
              <a:spcBef>
                <a:spcPts val="0"/>
              </a:spcBef>
              <a:spcAft>
                <a:spcPts val="0"/>
              </a:spcAft>
              <a:buFont typeface="Wingdings" pitchFamily="2" charset="2"/>
              <a:buChar char="§"/>
              <a:defRPr/>
            </a:pPr>
            <a:r>
              <a:rPr lang="en-US" sz="4000" b="1" dirty="0">
                <a:ln w="19050">
                  <a:solidFill>
                    <a:schemeClr val="bg1"/>
                  </a:solidFill>
                </a:ln>
              </a:rPr>
              <a:t>Later, when our sun was first forming,</a:t>
            </a:r>
          </a:p>
          <a:p>
            <a:pPr lvl="1" eaLnBrk="1" fontAlgn="auto" hangingPunct="1">
              <a:spcBef>
                <a:spcPts val="0"/>
              </a:spcBef>
              <a:spcAft>
                <a:spcPts val="0"/>
              </a:spcAft>
              <a:defRPr/>
            </a:pPr>
            <a:r>
              <a:rPr lang="en-US" sz="4000" b="1" dirty="0">
                <a:ln w="19050">
                  <a:solidFill>
                    <a:schemeClr val="bg1"/>
                  </a:solidFill>
                </a:ln>
              </a:rPr>
              <a:t>   it had to be near enough, at just the</a:t>
            </a:r>
          </a:p>
          <a:p>
            <a:pPr lvl="1" eaLnBrk="1" fontAlgn="auto" hangingPunct="1">
              <a:spcBef>
                <a:spcPts val="0"/>
              </a:spcBef>
              <a:spcAft>
                <a:spcPts val="0"/>
              </a:spcAft>
              <a:defRPr/>
            </a:pPr>
            <a:r>
              <a:rPr lang="en-US" sz="4000" b="1" dirty="0">
                <a:ln w="19050">
                  <a:solidFill>
                    <a:schemeClr val="bg1"/>
                  </a:solidFill>
                </a:ln>
              </a:rPr>
              <a:t>   right time, to absorb the </a:t>
            </a:r>
            <a:r>
              <a:rPr lang="en-US" sz="4000" b="1" dirty="0" err="1">
                <a:ln w="19050">
                  <a:solidFill>
                    <a:schemeClr val="bg1"/>
                  </a:solidFill>
                </a:ln>
              </a:rPr>
              <a:t>flourine</a:t>
            </a:r>
            <a:r>
              <a:rPr lang="en-US" sz="4000" b="1" dirty="0">
                <a:ln w="19050">
                  <a:solidFill>
                    <a:schemeClr val="bg1"/>
                  </a:solidFill>
                </a:ln>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rs Almitak, Alnilam, Mintaka    Cr-Digitized Sky Survey, ESA, ESO,NASA, FIS Liberator...Color Composite-Davide De Martin (Skyfac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609600"/>
            <a:ext cx="8229600" cy="4832092"/>
          </a:xfrm>
          <a:prstGeom prst="rect">
            <a:avLst/>
          </a:prstGeom>
          <a:noFill/>
        </p:spPr>
        <p:txBody>
          <a:bodyPr>
            <a:spAutoFit/>
          </a:bodyPr>
          <a:lstStyle/>
          <a:p>
            <a:pPr algn="ctr" eaLnBrk="1" fontAlgn="auto" hangingPunct="1">
              <a:spcBef>
                <a:spcPts val="0"/>
              </a:spcBef>
              <a:spcAft>
                <a:spcPts val="0"/>
              </a:spcAft>
              <a:defRPr/>
            </a:pPr>
            <a:endParaRPr lang="en-US" sz="2800" b="1" dirty="0">
              <a:ln w="19050">
                <a:solidFill>
                  <a:schemeClr val="bg1"/>
                </a:solidFill>
              </a:ln>
              <a:solidFill>
                <a:srgbClr val="FF0000"/>
              </a:solidFill>
              <a:latin typeface="+mn-lt"/>
            </a:endParaRPr>
          </a:p>
          <a:p>
            <a:pPr lvl="1" algn="ctr" eaLnBrk="1" fontAlgn="auto" hangingPunct="1">
              <a:spcBef>
                <a:spcPts val="0"/>
              </a:spcBef>
              <a:spcAft>
                <a:spcPts val="0"/>
              </a:spcAft>
              <a:defRPr/>
            </a:pPr>
            <a:r>
              <a:rPr lang="en-US" sz="4000" b="1" dirty="0">
                <a:ln w="19050">
                  <a:solidFill>
                    <a:schemeClr val="bg1"/>
                  </a:solidFill>
                </a:ln>
              </a:rPr>
              <a:t>Mark one atom, mix all of them up and dive down blindfolded and get the marked atom on the first try!!!</a:t>
            </a:r>
          </a:p>
          <a:p>
            <a:pPr lvl="1" algn="ctr" eaLnBrk="1" fontAlgn="auto" hangingPunct="1">
              <a:spcBef>
                <a:spcPts val="0"/>
              </a:spcBef>
              <a:spcAft>
                <a:spcPts val="0"/>
              </a:spcAft>
              <a:defRPr/>
            </a:pPr>
            <a:r>
              <a:rPr lang="en-US" sz="4000" b="1" dirty="0">
                <a:ln w="19050">
                  <a:solidFill>
                    <a:schemeClr val="bg1"/>
                  </a:solidFill>
                </a:ln>
              </a:rPr>
              <a:t>(or…remove one atom and you thereby eliminate any chance of a life-supporting planet anywhere, anytime!!!)</a:t>
            </a:r>
          </a:p>
        </p:txBody>
      </p:sp>
      <p:sp>
        <p:nvSpPr>
          <p:cNvPr id="107524" name="TextBox 3"/>
          <p:cNvSpPr txBox="1">
            <a:spLocks noChangeArrowheads="1"/>
          </p:cNvSpPr>
          <p:nvPr/>
        </p:nvSpPr>
        <p:spPr bwMode="auto">
          <a:xfrm>
            <a:off x="533400" y="59436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STARS ALMITAK, ANILAM, MINTAKA:  Credit-Digitized Sky Survey, ESA, ESO, NASA, FIS Liberator;  Color Composite – Davide De Martin (Skyfactory)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 Prominence    Cr-SOHBO-EIT Consortiui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42863"/>
            <a:ext cx="9299575"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6248400"/>
            <a:ext cx="8534400" cy="369332"/>
          </a:xfrm>
          <a:prstGeom prst="rect">
            <a:avLst/>
          </a:prstGeom>
          <a:noFill/>
        </p:spPr>
        <p:txBody>
          <a:bodyPr>
            <a:spAutoFit/>
          </a:bodyPr>
          <a:lstStyle/>
          <a:p>
            <a:pPr eaLnBrk="1" fontAlgn="auto" hangingPunct="1">
              <a:spcBef>
                <a:spcPts val="0"/>
              </a:spcBef>
              <a:spcAft>
                <a:spcPts val="0"/>
              </a:spcAft>
              <a:defRPr/>
            </a:pPr>
            <a:r>
              <a:rPr lang="en-US" b="1" dirty="0">
                <a:ln w="9525">
                  <a:solidFill>
                    <a:schemeClr val="bg1"/>
                  </a:solidFill>
                </a:ln>
                <a:latin typeface="+mn-lt"/>
              </a:rPr>
              <a:t>SUN PROMINANCE:  Credit – SOHO-EIT Consortium, ESA, NASA</a:t>
            </a:r>
          </a:p>
        </p:txBody>
      </p:sp>
      <p:sp>
        <p:nvSpPr>
          <p:cNvPr id="9" name="Rectangle 8"/>
          <p:cNvSpPr/>
          <p:nvPr/>
        </p:nvSpPr>
        <p:spPr>
          <a:xfrm>
            <a:off x="152400" y="381000"/>
            <a:ext cx="8458200" cy="646113"/>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p:txBody>
      </p:sp>
      <p:sp>
        <p:nvSpPr>
          <p:cNvPr id="11" name="TextBox 10"/>
          <p:cNvSpPr txBox="1"/>
          <p:nvPr/>
        </p:nvSpPr>
        <p:spPr>
          <a:xfrm>
            <a:off x="-76200" y="609600"/>
            <a:ext cx="8915400" cy="4154984"/>
          </a:xfrm>
          <a:prstGeom prst="rect">
            <a:avLst/>
          </a:prstGeom>
          <a:noFill/>
        </p:spPr>
        <p:txBody>
          <a:bodyPr>
            <a:spAutoFit/>
          </a:bodyPr>
          <a:lstStyle/>
          <a:p>
            <a:pPr algn="ctr" eaLnBrk="1" fontAlgn="auto" hangingPunct="1">
              <a:spcBef>
                <a:spcPts val="0"/>
              </a:spcBef>
              <a:spcAft>
                <a:spcPts val="0"/>
              </a:spcAft>
              <a:defRPr/>
            </a:pPr>
            <a:r>
              <a:rPr lang="en-US" sz="3600" b="1" dirty="0">
                <a:ln w="9525">
                  <a:solidFill>
                    <a:schemeClr val="bg1"/>
                  </a:solidFill>
                </a:ln>
                <a:solidFill>
                  <a:srgbClr val="00B0F0"/>
                </a:solidFill>
                <a:latin typeface="+mn-lt"/>
              </a:rPr>
              <a:t>UNIVERSE’S FINE TUNING = DESIGN</a:t>
            </a:r>
          </a:p>
          <a:p>
            <a:pPr lvl="1" algn="ctr" eaLnBrk="1" fontAlgn="auto" hangingPunct="1">
              <a:spcBef>
                <a:spcPts val="0"/>
              </a:spcBef>
              <a:spcAft>
                <a:spcPts val="0"/>
              </a:spcAft>
              <a:defRPr/>
            </a:pPr>
            <a:endParaRPr lang="en-US" sz="2800" b="1" dirty="0">
              <a:ln w="19050">
                <a:solidFill>
                  <a:schemeClr val="bg1"/>
                </a:solidFill>
              </a:ln>
              <a:solidFill>
                <a:srgbClr val="FF0000"/>
              </a:solidFill>
              <a:latin typeface="+mn-lt"/>
            </a:endParaRPr>
          </a:p>
          <a:p>
            <a:pPr lvl="1" algn="ctr" eaLnBrk="1" fontAlgn="auto" hangingPunct="1">
              <a:spcBef>
                <a:spcPts val="0"/>
              </a:spcBef>
              <a:spcAft>
                <a:spcPts val="0"/>
              </a:spcAft>
              <a:defRPr/>
            </a:pPr>
            <a:r>
              <a:rPr lang="en-US" sz="4000" b="1" dirty="0">
                <a:ln w="19050">
                  <a:solidFill>
                    <a:schemeClr val="bg1"/>
                  </a:solidFill>
                </a:ln>
              </a:rPr>
              <a:t>Without </a:t>
            </a:r>
            <a:r>
              <a:rPr lang="en-US" sz="4000" b="1" dirty="0" err="1">
                <a:ln w="19050">
                  <a:solidFill>
                    <a:schemeClr val="bg1"/>
                  </a:solidFill>
                </a:ln>
              </a:rPr>
              <a:t>flourine</a:t>
            </a:r>
            <a:r>
              <a:rPr lang="en-US" sz="4000" b="1" dirty="0">
                <a:ln w="19050">
                  <a:solidFill>
                    <a:schemeClr val="bg1"/>
                  </a:solidFill>
                </a:ln>
              </a:rPr>
              <a:t>, </a:t>
            </a:r>
          </a:p>
          <a:p>
            <a:pPr lvl="1" algn="ctr" eaLnBrk="1" fontAlgn="auto" hangingPunct="1">
              <a:spcBef>
                <a:spcPts val="0"/>
              </a:spcBef>
              <a:spcAft>
                <a:spcPts val="0"/>
              </a:spcAft>
              <a:defRPr/>
            </a:pPr>
            <a:r>
              <a:rPr lang="en-US" sz="4000" b="1" dirty="0">
                <a:ln w="19050">
                  <a:solidFill>
                    <a:schemeClr val="bg1"/>
                  </a:solidFill>
                </a:ln>
              </a:rPr>
              <a:t>NO LIFE!  </a:t>
            </a:r>
          </a:p>
          <a:p>
            <a:pPr lvl="1" algn="ctr" eaLnBrk="1" fontAlgn="auto" hangingPunct="1">
              <a:spcBef>
                <a:spcPts val="0"/>
              </a:spcBef>
              <a:spcAft>
                <a:spcPts val="0"/>
              </a:spcAft>
              <a:defRPr/>
            </a:pPr>
            <a:r>
              <a:rPr lang="en-US" sz="4000" b="1" dirty="0">
                <a:ln w="19050">
                  <a:solidFill>
                    <a:schemeClr val="bg1"/>
                  </a:solidFill>
                </a:ln>
              </a:rPr>
              <a:t>The </a:t>
            </a:r>
            <a:r>
              <a:rPr lang="en-US" sz="4000" b="1" dirty="0" err="1">
                <a:ln w="19050">
                  <a:solidFill>
                    <a:schemeClr val="bg1"/>
                  </a:solidFill>
                </a:ln>
              </a:rPr>
              <a:t>flourine</a:t>
            </a:r>
            <a:r>
              <a:rPr lang="en-US" sz="4000" b="1" dirty="0">
                <a:ln w="19050">
                  <a:solidFill>
                    <a:schemeClr val="bg1"/>
                  </a:solidFill>
                </a:ln>
              </a:rPr>
              <a:t> in your body came only from the above processes! </a:t>
            </a:r>
            <a:endParaRPr lang="en-US" sz="4000" dirty="0"/>
          </a:p>
          <a:p>
            <a:pPr lvl="1" algn="ctr" eaLnBrk="1" fontAlgn="auto" hangingPunct="1">
              <a:spcBef>
                <a:spcPts val="0"/>
              </a:spcBef>
              <a:spcAft>
                <a:spcPts val="0"/>
              </a:spcAft>
              <a:buFont typeface="Wingdings" pitchFamily="2" charset="2"/>
              <a:buChar char="§"/>
              <a:defRPr/>
            </a:pPr>
            <a:endParaRPr lang="en-US" sz="4000" b="1" dirty="0">
              <a:ln w="19050">
                <a:solidFill>
                  <a:schemeClr val="bg1"/>
                </a:solidFill>
              </a:ln>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 Prominence    Cr-SOHBO-EIT Consortiui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42863"/>
            <a:ext cx="9299575"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6248400"/>
            <a:ext cx="8534400" cy="369332"/>
          </a:xfrm>
          <a:prstGeom prst="rect">
            <a:avLst/>
          </a:prstGeom>
          <a:noFill/>
        </p:spPr>
        <p:txBody>
          <a:bodyPr>
            <a:spAutoFit/>
          </a:bodyPr>
          <a:lstStyle/>
          <a:p>
            <a:pPr eaLnBrk="1" fontAlgn="auto" hangingPunct="1">
              <a:spcBef>
                <a:spcPts val="0"/>
              </a:spcBef>
              <a:spcAft>
                <a:spcPts val="0"/>
              </a:spcAft>
              <a:defRPr/>
            </a:pPr>
            <a:r>
              <a:rPr lang="en-US" b="1" dirty="0">
                <a:ln w="9525">
                  <a:solidFill>
                    <a:schemeClr val="bg1"/>
                  </a:solidFill>
                </a:ln>
                <a:latin typeface="+mn-lt"/>
              </a:rPr>
              <a:t>SUN PROMINANCE:  Credit – SOHO-EIT Consortium, ESA, NASA</a:t>
            </a:r>
          </a:p>
        </p:txBody>
      </p:sp>
      <p:sp>
        <p:nvSpPr>
          <p:cNvPr id="11" name="TextBox 10"/>
          <p:cNvSpPr txBox="1"/>
          <p:nvPr/>
        </p:nvSpPr>
        <p:spPr>
          <a:xfrm>
            <a:off x="0" y="304800"/>
            <a:ext cx="8915400" cy="5324535"/>
          </a:xfrm>
          <a:prstGeom prst="rect">
            <a:avLst/>
          </a:prstGeom>
          <a:noFill/>
        </p:spPr>
        <p:txBody>
          <a:bodyPr>
            <a:spAutoFit/>
          </a:bodyPr>
          <a:lstStyle/>
          <a:p>
            <a:pPr algn="ctr" eaLnBrk="1" fontAlgn="auto" hangingPunct="1">
              <a:spcBef>
                <a:spcPts val="0"/>
              </a:spcBef>
              <a:spcAft>
                <a:spcPts val="0"/>
              </a:spcAft>
              <a:defRPr/>
            </a:pPr>
            <a:r>
              <a:rPr lang="en-US" sz="3600" b="1" dirty="0">
                <a:ln w="9525">
                  <a:solidFill>
                    <a:schemeClr val="bg1"/>
                  </a:solidFill>
                </a:ln>
                <a:solidFill>
                  <a:srgbClr val="00B0F0"/>
                </a:solidFill>
                <a:latin typeface="+mn-lt"/>
              </a:rPr>
              <a:t>UNIVERSE’S FINE TUNING = DESIGN</a:t>
            </a:r>
          </a:p>
          <a:p>
            <a:pPr lvl="1" algn="ctr" eaLnBrk="1" fontAlgn="auto" hangingPunct="1">
              <a:spcBef>
                <a:spcPts val="0"/>
              </a:spcBef>
              <a:spcAft>
                <a:spcPts val="0"/>
              </a:spcAft>
              <a:defRPr/>
            </a:pPr>
            <a:endParaRPr lang="en-US" sz="2400" b="1" dirty="0">
              <a:ln w="19050">
                <a:solidFill>
                  <a:schemeClr val="bg1"/>
                </a:solidFill>
              </a:ln>
              <a:solidFill>
                <a:srgbClr val="FF0000"/>
              </a:solidFill>
              <a:latin typeface="+mn-lt"/>
            </a:endParaRPr>
          </a:p>
          <a:p>
            <a:pPr algn="ctr" eaLnBrk="1" fontAlgn="auto" hangingPunct="1">
              <a:spcBef>
                <a:spcPts val="0"/>
              </a:spcBef>
              <a:spcAft>
                <a:spcPts val="0"/>
              </a:spcAft>
              <a:defRPr/>
            </a:pPr>
            <a:r>
              <a:rPr lang="en-US" sz="4000" b="1" dirty="0">
                <a:ln w="19050">
                  <a:solidFill>
                    <a:schemeClr val="bg1"/>
                  </a:solidFill>
                </a:ln>
              </a:rPr>
              <a:t>Our sun, in its formation, had to be near enough, at just the right time, to three types of supernovas (a type I, type II, and a special type II) in order for the right heavy metal mix to be incorporated into our solar nebula which formed our sun/planets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 Prominence    Cr-SOHBO-EIT Consortiui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42863"/>
            <a:ext cx="9299575"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6248400"/>
            <a:ext cx="8534400" cy="369332"/>
          </a:xfrm>
          <a:prstGeom prst="rect">
            <a:avLst/>
          </a:prstGeom>
          <a:noFill/>
        </p:spPr>
        <p:txBody>
          <a:bodyPr>
            <a:spAutoFit/>
          </a:bodyPr>
          <a:lstStyle/>
          <a:p>
            <a:pPr eaLnBrk="1" fontAlgn="auto" hangingPunct="1">
              <a:spcBef>
                <a:spcPts val="0"/>
              </a:spcBef>
              <a:spcAft>
                <a:spcPts val="0"/>
              </a:spcAft>
              <a:defRPr/>
            </a:pPr>
            <a:r>
              <a:rPr lang="en-US" b="1" dirty="0">
                <a:ln w="9525">
                  <a:solidFill>
                    <a:schemeClr val="bg1"/>
                  </a:solidFill>
                </a:ln>
                <a:latin typeface="+mn-lt"/>
              </a:rPr>
              <a:t>SUN PROMINANCE:  Credit – SOHO-EIT Consortium, ESA, NASA</a:t>
            </a:r>
          </a:p>
        </p:txBody>
      </p:sp>
      <p:sp>
        <p:nvSpPr>
          <p:cNvPr id="11" name="TextBox 10"/>
          <p:cNvSpPr txBox="1"/>
          <p:nvPr/>
        </p:nvSpPr>
        <p:spPr>
          <a:xfrm>
            <a:off x="-152399" y="457200"/>
            <a:ext cx="9296400" cy="6801862"/>
          </a:xfrm>
          <a:prstGeom prst="rect">
            <a:avLst/>
          </a:prstGeom>
          <a:noFill/>
        </p:spPr>
        <p:txBody>
          <a:bodyPr>
            <a:spAutoFit/>
          </a:bodyPr>
          <a:lstStyle/>
          <a:p>
            <a:pPr algn="ctr" eaLnBrk="1" fontAlgn="auto" hangingPunct="1">
              <a:spcBef>
                <a:spcPts val="0"/>
              </a:spcBef>
              <a:spcAft>
                <a:spcPts val="0"/>
              </a:spcAft>
              <a:defRPr/>
            </a:pPr>
            <a:r>
              <a:rPr lang="en-US" sz="3600" b="1" dirty="0">
                <a:ln w="9525">
                  <a:solidFill>
                    <a:schemeClr val="bg1"/>
                  </a:solidFill>
                </a:ln>
                <a:solidFill>
                  <a:srgbClr val="00B0F0"/>
                </a:solidFill>
                <a:latin typeface="+mn-lt"/>
              </a:rPr>
              <a:t>UNIVERSE’S FINE TUNING = DESIGN</a:t>
            </a:r>
          </a:p>
          <a:p>
            <a:pPr lvl="1" eaLnBrk="1" fontAlgn="auto" hangingPunct="1">
              <a:spcBef>
                <a:spcPts val="0"/>
              </a:spcBef>
              <a:spcAft>
                <a:spcPts val="0"/>
              </a:spcAft>
              <a:defRPr/>
            </a:pPr>
            <a:r>
              <a:rPr lang="en-US" sz="4000" b="1" u="sng" dirty="0">
                <a:ln w="9525">
                  <a:solidFill>
                    <a:schemeClr val="bg1"/>
                  </a:solidFill>
                </a:ln>
              </a:rPr>
              <a:t>Timing is Everything</a:t>
            </a:r>
            <a:r>
              <a:rPr lang="en-US" sz="4000" b="1" dirty="0">
                <a:ln w="9525">
                  <a:solidFill>
                    <a:schemeClr val="bg1"/>
                  </a:solidFill>
                </a:ln>
              </a:rPr>
              <a:t>!</a:t>
            </a:r>
          </a:p>
          <a:p>
            <a:pPr lvl="2" eaLnBrk="1" fontAlgn="auto" hangingPunct="1">
              <a:spcBef>
                <a:spcPts val="0"/>
              </a:spcBef>
              <a:spcAft>
                <a:spcPts val="0"/>
              </a:spcAft>
              <a:buFont typeface="Wingdings" pitchFamily="2" charset="2"/>
              <a:buChar char="§"/>
              <a:defRPr/>
            </a:pPr>
            <a:r>
              <a:rPr lang="en-US" sz="4000" b="1" dirty="0">
                <a:ln w="9525">
                  <a:solidFill>
                    <a:schemeClr val="bg1"/>
                  </a:solidFill>
                </a:ln>
              </a:rPr>
              <a:t>Birth date         	</a:t>
            </a:r>
          </a:p>
          <a:p>
            <a:pPr lvl="2" eaLnBrk="1" fontAlgn="auto" hangingPunct="1">
              <a:spcBef>
                <a:spcPts val="0"/>
              </a:spcBef>
              <a:spcAft>
                <a:spcPts val="0"/>
              </a:spcAft>
              <a:buFont typeface="Wingdings" pitchFamily="2" charset="2"/>
              <a:buChar char="§"/>
              <a:defRPr/>
            </a:pPr>
            <a:r>
              <a:rPr lang="en-US" sz="4000" b="1" dirty="0">
                <a:ln w="9525">
                  <a:solidFill>
                    <a:schemeClr val="bg1"/>
                  </a:solidFill>
                </a:ln>
              </a:rPr>
              <a:t>Age (40%)</a:t>
            </a:r>
          </a:p>
          <a:p>
            <a:pPr lvl="2" eaLnBrk="1" fontAlgn="auto" hangingPunct="1">
              <a:spcBef>
                <a:spcPts val="0"/>
              </a:spcBef>
              <a:spcAft>
                <a:spcPts val="0"/>
              </a:spcAft>
              <a:buFont typeface="Wingdings" pitchFamily="2" charset="2"/>
              <a:buChar char="§"/>
              <a:defRPr/>
            </a:pPr>
            <a:r>
              <a:rPr lang="en-US" sz="4000" b="1" dirty="0">
                <a:ln w="9525">
                  <a:solidFill>
                    <a:schemeClr val="bg1"/>
                  </a:solidFill>
                </a:ln>
              </a:rPr>
              <a:t>Need 2</a:t>
            </a:r>
            <a:r>
              <a:rPr lang="en-US" sz="4000" b="1" baseline="30000" dirty="0">
                <a:ln w="9525">
                  <a:solidFill>
                    <a:schemeClr val="bg1"/>
                  </a:solidFill>
                </a:ln>
              </a:rPr>
              <a:t>nd</a:t>
            </a:r>
            <a:r>
              <a:rPr lang="en-US" sz="4000" b="1" dirty="0">
                <a:ln w="9525">
                  <a:solidFill>
                    <a:schemeClr val="bg1"/>
                  </a:solidFill>
                </a:ln>
              </a:rPr>
              <a:t> or 3</a:t>
            </a:r>
            <a:r>
              <a:rPr lang="en-US" sz="4000" b="1" baseline="30000" dirty="0">
                <a:ln w="9525">
                  <a:solidFill>
                    <a:schemeClr val="bg1"/>
                  </a:solidFill>
                </a:ln>
              </a:rPr>
              <a:t>rd</a:t>
            </a:r>
            <a:r>
              <a:rPr lang="en-US" sz="4000" b="1" dirty="0">
                <a:ln w="9525">
                  <a:solidFill>
                    <a:schemeClr val="bg1"/>
                  </a:solidFill>
                </a:ln>
              </a:rPr>
              <a:t> Generation Star</a:t>
            </a:r>
          </a:p>
          <a:p>
            <a:pPr lvl="2" eaLnBrk="1" fontAlgn="auto" hangingPunct="1">
              <a:spcBef>
                <a:spcPts val="0"/>
              </a:spcBef>
              <a:spcAft>
                <a:spcPts val="0"/>
              </a:spcAft>
              <a:buFont typeface="Wingdings" pitchFamily="2" charset="2"/>
              <a:buChar char="§"/>
              <a:defRPr/>
            </a:pPr>
            <a:r>
              <a:rPr lang="en-US" sz="4000" b="1" dirty="0">
                <a:ln w="9525">
                  <a:solidFill>
                    <a:schemeClr val="bg1"/>
                  </a:solidFill>
                </a:ln>
              </a:rPr>
              <a:t>Mentioned earlier, its birth had to</a:t>
            </a:r>
          </a:p>
          <a:p>
            <a:pPr lvl="2" eaLnBrk="1" fontAlgn="auto" hangingPunct="1">
              <a:spcBef>
                <a:spcPts val="0"/>
              </a:spcBef>
              <a:spcAft>
                <a:spcPts val="0"/>
              </a:spcAft>
              <a:defRPr/>
            </a:pPr>
            <a:r>
              <a:rPr lang="en-US" sz="4000" b="1" dirty="0">
                <a:ln w="9525">
                  <a:solidFill>
                    <a:schemeClr val="bg1"/>
                  </a:solidFill>
                </a:ln>
              </a:rPr>
              <a:t>   just at the time in relation to nova</a:t>
            </a:r>
          </a:p>
          <a:p>
            <a:pPr lvl="2" eaLnBrk="1" fontAlgn="auto" hangingPunct="1">
              <a:spcBef>
                <a:spcPts val="0"/>
              </a:spcBef>
              <a:spcAft>
                <a:spcPts val="0"/>
              </a:spcAft>
              <a:defRPr/>
            </a:pPr>
            <a:r>
              <a:rPr lang="en-US" sz="4000" b="1" dirty="0">
                <a:ln w="9525">
                  <a:solidFill>
                    <a:schemeClr val="bg1"/>
                  </a:solidFill>
                </a:ln>
              </a:rPr>
              <a:t>  of a white dwarf star &amp; 3 types of</a:t>
            </a:r>
          </a:p>
          <a:p>
            <a:pPr lvl="2" eaLnBrk="1" fontAlgn="auto" hangingPunct="1">
              <a:spcBef>
                <a:spcPts val="0"/>
              </a:spcBef>
              <a:spcAft>
                <a:spcPts val="0"/>
              </a:spcAft>
              <a:defRPr/>
            </a:pPr>
            <a:r>
              <a:rPr lang="en-US" sz="4000" b="1" dirty="0">
                <a:ln w="9525">
                  <a:solidFill>
                    <a:schemeClr val="bg1"/>
                  </a:solidFill>
                </a:ln>
              </a:rPr>
              <a:t>  supernovas.		</a:t>
            </a:r>
          </a:p>
          <a:p>
            <a:pPr lvl="2" eaLnBrk="1" fontAlgn="auto" hangingPunct="1">
              <a:spcBef>
                <a:spcPts val="0"/>
              </a:spcBef>
              <a:spcAft>
                <a:spcPts val="0"/>
              </a:spcAft>
              <a:defRPr/>
            </a:pPr>
            <a:endParaRPr lang="en-US" sz="4000" b="1" dirty="0">
              <a:ln w="19050">
                <a:solidFill>
                  <a:schemeClr val="bg1"/>
                </a:solidFill>
              </a:ln>
              <a:latin typeface="+mn-lt"/>
            </a:endParaRPr>
          </a:p>
          <a:p>
            <a:pPr lvl="1" eaLnBrk="1" fontAlgn="auto" hangingPunct="1">
              <a:spcBef>
                <a:spcPts val="0"/>
              </a:spcBef>
              <a:spcAft>
                <a:spcPts val="0"/>
              </a:spcAft>
              <a:defRPr/>
            </a:pPr>
            <a:endParaRPr lang="en-US" sz="4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 Prominence    Cr-SOHBO-EIT Consortiui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42863"/>
            <a:ext cx="9299575"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6248400"/>
            <a:ext cx="8534400" cy="369332"/>
          </a:xfrm>
          <a:prstGeom prst="rect">
            <a:avLst/>
          </a:prstGeom>
          <a:noFill/>
        </p:spPr>
        <p:txBody>
          <a:bodyPr>
            <a:spAutoFit/>
          </a:bodyPr>
          <a:lstStyle/>
          <a:p>
            <a:pPr eaLnBrk="1" fontAlgn="auto" hangingPunct="1">
              <a:spcBef>
                <a:spcPts val="0"/>
              </a:spcBef>
              <a:spcAft>
                <a:spcPts val="0"/>
              </a:spcAft>
              <a:defRPr/>
            </a:pPr>
            <a:r>
              <a:rPr lang="en-US" b="1" dirty="0">
                <a:ln w="9525">
                  <a:solidFill>
                    <a:schemeClr val="bg1"/>
                  </a:solidFill>
                </a:ln>
                <a:latin typeface="+mn-lt"/>
              </a:rPr>
              <a:t>SUN PROMINANCE:  Credit – SOHO-EIT Consortium, ESA, NASA</a:t>
            </a:r>
          </a:p>
        </p:txBody>
      </p:sp>
      <p:sp>
        <p:nvSpPr>
          <p:cNvPr id="11" name="TextBox 10"/>
          <p:cNvSpPr txBox="1"/>
          <p:nvPr/>
        </p:nvSpPr>
        <p:spPr>
          <a:xfrm>
            <a:off x="-76201" y="457200"/>
            <a:ext cx="9296401" cy="5940088"/>
          </a:xfrm>
          <a:prstGeom prst="rect">
            <a:avLst/>
          </a:prstGeom>
          <a:noFill/>
        </p:spPr>
        <p:txBody>
          <a:bodyPr>
            <a:spAutoFit/>
          </a:bodyPr>
          <a:lstStyle/>
          <a:p>
            <a:pPr algn="ctr" eaLnBrk="1" fontAlgn="auto" hangingPunct="1">
              <a:spcBef>
                <a:spcPts val="0"/>
              </a:spcBef>
              <a:spcAft>
                <a:spcPts val="0"/>
              </a:spcAft>
              <a:defRPr/>
            </a:pPr>
            <a:r>
              <a:rPr lang="en-US" sz="3600" b="1" dirty="0">
                <a:ln w="9525">
                  <a:solidFill>
                    <a:schemeClr val="bg1"/>
                  </a:solidFill>
                </a:ln>
                <a:solidFill>
                  <a:srgbClr val="00B0F0"/>
                </a:solidFill>
                <a:latin typeface="+mn-lt"/>
              </a:rPr>
              <a:t>UNIVERSE’S FINE TUNING = DESIGN</a:t>
            </a:r>
          </a:p>
          <a:p>
            <a:pPr lvl="2" eaLnBrk="1" fontAlgn="auto" hangingPunct="1">
              <a:spcBef>
                <a:spcPts val="0"/>
              </a:spcBef>
              <a:spcAft>
                <a:spcPts val="0"/>
              </a:spcAft>
              <a:defRPr/>
            </a:pPr>
            <a:endParaRPr lang="en-US" sz="3200" b="1" u="sng" dirty="0">
              <a:ln w="9525">
                <a:solidFill>
                  <a:schemeClr val="bg1"/>
                </a:solidFill>
              </a:ln>
            </a:endParaRPr>
          </a:p>
          <a:p>
            <a:pPr lvl="2" eaLnBrk="1" fontAlgn="auto" hangingPunct="1">
              <a:spcBef>
                <a:spcPts val="0"/>
              </a:spcBef>
              <a:spcAft>
                <a:spcPts val="0"/>
              </a:spcAft>
              <a:defRPr/>
            </a:pPr>
            <a:r>
              <a:rPr lang="en-US" sz="4000" b="1" u="sng" dirty="0">
                <a:ln w="9525">
                  <a:solidFill>
                    <a:schemeClr val="bg1"/>
                  </a:solidFill>
                </a:ln>
              </a:rPr>
              <a:t>Sun Characteristics</a:t>
            </a:r>
            <a:r>
              <a:rPr lang="en-US" sz="4000" b="1" dirty="0">
                <a:ln w="9525">
                  <a:solidFill>
                    <a:schemeClr val="bg1"/>
                  </a:solidFill>
                </a:ln>
              </a:rPr>
              <a:t>:		</a:t>
            </a:r>
          </a:p>
          <a:p>
            <a:pPr lvl="3" eaLnBrk="1" fontAlgn="auto" hangingPunct="1">
              <a:spcBef>
                <a:spcPts val="0"/>
              </a:spcBef>
              <a:spcAft>
                <a:spcPts val="0"/>
              </a:spcAft>
              <a:buFont typeface="Wingdings" pitchFamily="2" charset="2"/>
              <a:buChar char="§"/>
              <a:defRPr/>
            </a:pPr>
            <a:r>
              <a:rPr lang="en-US" sz="3600" b="1" dirty="0">
                <a:ln w="9525">
                  <a:solidFill>
                    <a:schemeClr val="bg1"/>
                  </a:solidFill>
                </a:ln>
              </a:rPr>
              <a:t>Luminosity (.001% relative to life</a:t>
            </a:r>
          </a:p>
          <a:p>
            <a:pPr lvl="3" eaLnBrk="1" fontAlgn="auto" hangingPunct="1">
              <a:spcBef>
                <a:spcPts val="0"/>
              </a:spcBef>
              <a:spcAft>
                <a:spcPts val="0"/>
              </a:spcAft>
              <a:defRPr/>
            </a:pPr>
            <a:r>
              <a:rPr lang="en-US" sz="3600" b="1" dirty="0">
                <a:ln w="9525">
                  <a:solidFill>
                    <a:schemeClr val="bg1"/>
                  </a:solidFill>
                </a:ln>
              </a:rPr>
              <a:t>   type)</a:t>
            </a:r>
          </a:p>
          <a:p>
            <a:pPr lvl="3" eaLnBrk="1" fontAlgn="auto" hangingPunct="1">
              <a:spcBef>
                <a:spcPts val="0"/>
              </a:spcBef>
              <a:spcAft>
                <a:spcPts val="0"/>
              </a:spcAft>
              <a:buFont typeface="Wingdings" pitchFamily="2" charset="2"/>
              <a:buChar char="§"/>
              <a:defRPr/>
            </a:pPr>
            <a:r>
              <a:rPr lang="en-US" sz="4000" b="1" dirty="0" err="1">
                <a:ln w="9525">
                  <a:solidFill>
                    <a:schemeClr val="bg1"/>
                  </a:solidFill>
                </a:ln>
              </a:rPr>
              <a:t>Metalicity</a:t>
            </a:r>
            <a:r>
              <a:rPr lang="en-US" sz="4000" b="1" dirty="0">
                <a:ln w="9525">
                  <a:solidFill>
                    <a:schemeClr val="bg1"/>
                  </a:solidFill>
                </a:ln>
              </a:rPr>
              <a:t> (5%)</a:t>
            </a:r>
          </a:p>
          <a:p>
            <a:pPr lvl="3" eaLnBrk="1" fontAlgn="auto" hangingPunct="1">
              <a:spcBef>
                <a:spcPts val="0"/>
              </a:spcBef>
              <a:spcAft>
                <a:spcPts val="0"/>
              </a:spcAft>
              <a:buFont typeface="Wingdings" pitchFamily="2" charset="2"/>
              <a:buChar char="§"/>
              <a:defRPr/>
            </a:pPr>
            <a:r>
              <a:rPr lang="en-US" sz="4000" b="1" dirty="0">
                <a:ln w="9525">
                  <a:solidFill>
                    <a:schemeClr val="bg1"/>
                  </a:solidFill>
                </a:ln>
              </a:rPr>
              <a:t>Color (40%)</a:t>
            </a:r>
          </a:p>
          <a:p>
            <a:pPr lvl="3" eaLnBrk="1" fontAlgn="auto" hangingPunct="1">
              <a:spcBef>
                <a:spcPts val="0"/>
              </a:spcBef>
              <a:spcAft>
                <a:spcPts val="0"/>
              </a:spcAft>
              <a:buFont typeface="Wingdings" pitchFamily="2" charset="2"/>
              <a:buChar char="§"/>
              <a:defRPr/>
            </a:pPr>
            <a:r>
              <a:rPr lang="en-US" sz="4000" b="1" dirty="0">
                <a:ln w="9525">
                  <a:solidFill>
                    <a:schemeClr val="bg1"/>
                  </a:solidFill>
                </a:ln>
              </a:rPr>
              <a:t>Mass (.1%)</a:t>
            </a:r>
          </a:p>
          <a:p>
            <a:pPr lvl="3" eaLnBrk="1" fontAlgn="auto" hangingPunct="1">
              <a:spcBef>
                <a:spcPts val="0"/>
              </a:spcBef>
              <a:spcAft>
                <a:spcPts val="0"/>
              </a:spcAft>
              <a:buFont typeface="Wingdings" pitchFamily="2" charset="2"/>
              <a:buChar char="§"/>
              <a:defRPr/>
            </a:pPr>
            <a:r>
              <a:rPr lang="en-US" sz="4000" b="1" dirty="0">
                <a:ln w="9525">
                  <a:solidFill>
                    <a:schemeClr val="bg1"/>
                  </a:solidFill>
                </a:ln>
              </a:rPr>
              <a:t>O to C Ratio(.5%)</a:t>
            </a:r>
          </a:p>
          <a:p>
            <a:pPr lvl="2" eaLnBrk="1" fontAlgn="auto" hangingPunct="1">
              <a:spcBef>
                <a:spcPts val="0"/>
              </a:spcBef>
              <a:spcAft>
                <a:spcPts val="0"/>
              </a:spcAft>
              <a:defRPr/>
            </a:pPr>
            <a:endParaRPr lang="en-US" sz="4000" dirty="0">
              <a:ln w="9525">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Susnpot Loops in Ultraviolet -   Cr-TRACE Project,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3" y="0"/>
            <a:ext cx="9263063"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extBox 3"/>
          <p:cNvSpPr txBox="1">
            <a:spLocks noChangeArrowheads="1"/>
          </p:cNvSpPr>
          <p:nvPr/>
        </p:nvSpPr>
        <p:spPr bwMode="auto">
          <a:xfrm>
            <a:off x="4648200" y="5943600"/>
            <a:ext cx="449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latin typeface="Book Antiqua" panose="02040602050305030304" pitchFamily="18" charset="0"/>
              </a:rPr>
              <a:t>SUN IN INFRARED:  Credit-TRACE Project, NASA</a:t>
            </a:r>
          </a:p>
        </p:txBody>
      </p:sp>
      <p:sp>
        <p:nvSpPr>
          <p:cNvPr id="5" name="Oval 4"/>
          <p:cNvSpPr/>
          <p:nvPr/>
        </p:nvSpPr>
        <p:spPr>
          <a:xfrm>
            <a:off x="4495800" y="2971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5"/>
          <p:cNvSpPr txBox="1">
            <a:spLocks noChangeArrowheads="1"/>
          </p:cNvSpPr>
          <p:nvPr/>
        </p:nvSpPr>
        <p:spPr bwMode="auto">
          <a:xfrm>
            <a:off x="5562600" y="1828800"/>
            <a:ext cx="327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latin typeface="Book Antiqua" panose="02040602050305030304" pitchFamily="18" charset="0"/>
              </a:rPr>
              <a:t>Approximate size of earth to the sun</a:t>
            </a:r>
          </a:p>
        </p:txBody>
      </p:sp>
      <p:cxnSp>
        <p:nvCxnSpPr>
          <p:cNvPr id="8" name="Straight Arrow Connector 7"/>
          <p:cNvCxnSpPr/>
          <p:nvPr/>
        </p:nvCxnSpPr>
        <p:spPr>
          <a:xfrm rot="10800000" flipV="1">
            <a:off x="4648200" y="2667000"/>
            <a:ext cx="914400" cy="3048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28600" y="609600"/>
            <a:ext cx="5791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latin typeface="Book Antiqua" panose="02040602050305030304" pitchFamily="18" charset="0"/>
              </a:rPr>
              <a:t>And, by the way, when it comes to stars, </a:t>
            </a:r>
            <a:r>
              <a:rPr lang="en-US" sz="4000" i="1">
                <a:latin typeface="Book Antiqua" panose="02040602050305030304" pitchFamily="18" charset="0"/>
              </a:rPr>
              <a:t>SIZE </a:t>
            </a:r>
            <a:r>
              <a:rPr lang="en-US" sz="4000" u="sng">
                <a:latin typeface="Book Antiqua" panose="02040602050305030304" pitchFamily="18" charset="0"/>
              </a:rPr>
              <a:t>DOES</a:t>
            </a:r>
            <a:r>
              <a:rPr lang="en-US" sz="4000">
                <a:latin typeface="Book Antiqua" panose="02040602050305030304" pitchFamily="18" charset="0"/>
              </a:rPr>
              <a:t> MATTER!</a:t>
            </a:r>
          </a:p>
        </p:txBody>
      </p:sp>
      <p:sp>
        <p:nvSpPr>
          <p:cNvPr id="9" name="TextBox 8"/>
          <p:cNvSpPr txBox="1"/>
          <p:nvPr/>
        </p:nvSpPr>
        <p:spPr>
          <a:xfrm>
            <a:off x="152400" y="2667000"/>
            <a:ext cx="4495800" cy="3970318"/>
          </a:xfrm>
          <a:prstGeom prst="rect">
            <a:avLst/>
          </a:prstGeom>
          <a:noFill/>
        </p:spPr>
        <p:txBody>
          <a:bodyPr>
            <a:spAutoFit/>
          </a:bodyPr>
          <a:lstStyle/>
          <a:p>
            <a:pPr eaLnBrk="1" fontAlgn="auto" hangingPunct="1">
              <a:spcBef>
                <a:spcPts val="0"/>
              </a:spcBef>
              <a:spcAft>
                <a:spcPts val="0"/>
              </a:spcAft>
              <a:defRPr/>
            </a:pPr>
            <a:r>
              <a:rPr lang="en-US" sz="2800" b="1" dirty="0">
                <a:ln w="9525">
                  <a:solidFill>
                    <a:schemeClr val="bg1"/>
                  </a:solidFill>
                </a:ln>
                <a:solidFill>
                  <a:srgbClr val="FFFF00"/>
                </a:solidFill>
                <a:latin typeface="+mn-lt"/>
              </a:rPr>
              <a:t>If a star is too large, it burns out too quickly to permit a life-sustaining planet</a:t>
            </a:r>
          </a:p>
          <a:p>
            <a:pPr eaLnBrk="1" fontAlgn="auto" hangingPunct="1">
              <a:spcBef>
                <a:spcPts val="0"/>
              </a:spcBef>
              <a:spcAft>
                <a:spcPts val="0"/>
              </a:spcAft>
              <a:defRPr/>
            </a:pPr>
            <a:endParaRPr lang="en-US" sz="2800" b="1" dirty="0">
              <a:ln w="9525">
                <a:solidFill>
                  <a:schemeClr val="bg1"/>
                </a:solidFill>
              </a:ln>
              <a:solidFill>
                <a:srgbClr val="FFFF00"/>
              </a:solidFill>
              <a:latin typeface="+mn-lt"/>
            </a:endParaRPr>
          </a:p>
          <a:p>
            <a:pPr eaLnBrk="1" fontAlgn="auto" hangingPunct="1">
              <a:spcBef>
                <a:spcPts val="0"/>
              </a:spcBef>
              <a:spcAft>
                <a:spcPts val="0"/>
              </a:spcAft>
              <a:defRPr/>
            </a:pPr>
            <a:r>
              <a:rPr lang="en-US" sz="2800" b="1" dirty="0">
                <a:ln w="9525">
                  <a:solidFill>
                    <a:schemeClr val="bg1"/>
                  </a:solidFill>
                </a:ln>
                <a:solidFill>
                  <a:srgbClr val="FFFF00"/>
                </a:solidFill>
                <a:latin typeface="+mn-lt"/>
              </a:rPr>
              <a:t>If a star is too small, it burns too erratically to permit a life-sustaining planet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1" descr="Supernova Remnant E0102 from Hubble    Cr-Hubble Heritage Team,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7938"/>
            <a:ext cx="9282113" cy="69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TextBox 2"/>
          <p:cNvSpPr txBox="1">
            <a:spLocks noChangeArrowheads="1"/>
          </p:cNvSpPr>
          <p:nvPr/>
        </p:nvSpPr>
        <p:spPr bwMode="auto">
          <a:xfrm>
            <a:off x="228600" y="6248400"/>
            <a:ext cx="861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SUPERNOVA REMNANT EOlO2 </a:t>
            </a:r>
          </a:p>
        </p:txBody>
      </p:sp>
      <p:sp>
        <p:nvSpPr>
          <p:cNvPr id="4" name="TextBox 3"/>
          <p:cNvSpPr txBox="1"/>
          <p:nvPr/>
        </p:nvSpPr>
        <p:spPr>
          <a:xfrm>
            <a:off x="304800" y="381000"/>
            <a:ext cx="4419600" cy="5632311"/>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Remnants of a star after it goes supernova (one last explosion at the end of its life); these remnants join with other remnants to form new stars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Stars Almitak, Alnilam, Mintaka    Cr-Digitized Sky Survey, ESA, ESO,NASA, FIS Liberator...Color Composite-Davide De Martin (Skyfac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03188"/>
            <a:ext cx="9282113"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TextBox 3"/>
          <p:cNvSpPr txBox="1">
            <a:spLocks noChangeArrowheads="1"/>
          </p:cNvSpPr>
          <p:nvPr/>
        </p:nvSpPr>
        <p:spPr bwMode="auto">
          <a:xfrm>
            <a:off x="304800" y="59436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STARS ALMTAK, ALNILAM,MINTAKA:  Credit – Digitized Sky Survey, ESA, ESO, NASA, FIS Liberator…Color Composite – Davide De Martin (Sky Factory)</a:t>
            </a:r>
          </a:p>
        </p:txBody>
      </p:sp>
      <p:sp>
        <p:nvSpPr>
          <p:cNvPr id="150532" name="TextBox 4"/>
          <p:cNvSpPr txBox="1">
            <a:spLocks noChangeArrowheads="1"/>
          </p:cNvSpPr>
          <p:nvPr/>
        </p:nvSpPr>
        <p:spPr bwMode="auto">
          <a:xfrm>
            <a:off x="381000" y="1828800"/>
            <a:ext cx="449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3600"/>
              <a:t>Other beautiful suns…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1" descr="Variable Star V838 w Swirls of Dust -  Cr-NASA, ESA, &amp; H. Bond (STSc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7188"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extBox 2"/>
          <p:cNvSpPr txBox="1">
            <a:spLocks noChangeArrowheads="1"/>
          </p:cNvSpPr>
          <p:nvPr/>
        </p:nvSpPr>
        <p:spPr bwMode="auto">
          <a:xfrm>
            <a:off x="533400" y="61722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VARIABLE STAR u833 WITH SWIRLS OF DUST:  Credit – NASA, ESA, H. Bond (STScI)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400800" y="-990600"/>
            <a:ext cx="4953000" cy="853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2579" name="TextBox 5"/>
          <p:cNvSpPr txBox="1">
            <a:spLocks noChangeArrowheads="1"/>
          </p:cNvSpPr>
          <p:nvPr/>
        </p:nvSpPr>
        <p:spPr bwMode="auto">
          <a:xfrm>
            <a:off x="2590800" y="2590800"/>
            <a:ext cx="3733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latin typeface="Book Antiqua" panose="02040602050305030304" pitchFamily="18" charset="0"/>
              </a:rPr>
              <a:t>      </a:t>
            </a:r>
          </a:p>
          <a:p>
            <a:pPr eaLnBrk="1" hangingPunct="1"/>
            <a:r>
              <a:rPr lang="en-US" sz="4000">
                <a:latin typeface="Book Antiqua" panose="02040602050305030304" pitchFamily="18" charset="0"/>
              </a:rPr>
              <a:t>        </a:t>
            </a:r>
            <a:r>
              <a:rPr lang="en-US" sz="4000"/>
              <a:t>Our Sun</a:t>
            </a:r>
          </a:p>
          <a:p>
            <a:pPr eaLnBrk="1" hangingPunct="1"/>
            <a:r>
              <a:rPr lang="en-US" sz="4000">
                <a:latin typeface="Book Antiqua" panose="02040602050305030304" pitchFamily="18" charset="0"/>
              </a:rPr>
              <a:t>			</a:t>
            </a:r>
            <a:r>
              <a:rPr lang="en-US">
                <a:latin typeface="Book Antiqua" panose="02040602050305030304" pitchFamily="18" charset="0"/>
              </a:rPr>
              <a:t>     </a:t>
            </a:r>
            <a:r>
              <a:rPr lang="en-US" sz="4000">
                <a:latin typeface="Book Antiqua" panose="02040602050305030304" pitchFamily="18" charset="0"/>
              </a:rPr>
              <a:t>.</a:t>
            </a:r>
            <a:endParaRPr lang="en-US">
              <a:latin typeface="Book Antiqua" panose="02040602050305030304" pitchFamily="18" charset="0"/>
            </a:endParaRPr>
          </a:p>
        </p:txBody>
      </p:sp>
      <p:cxnSp>
        <p:nvCxnSpPr>
          <p:cNvPr id="8" name="Straight Arrow Connector 7"/>
          <p:cNvCxnSpPr/>
          <p:nvPr/>
        </p:nvCxnSpPr>
        <p:spPr>
          <a:xfrm>
            <a:off x="4876800" y="3810000"/>
            <a:ext cx="762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2581" name="TextBox 11"/>
          <p:cNvSpPr txBox="1">
            <a:spLocks noChangeArrowheads="1"/>
          </p:cNvSpPr>
          <p:nvPr/>
        </p:nvSpPr>
        <p:spPr bwMode="auto">
          <a:xfrm>
            <a:off x="6781800" y="2743200"/>
            <a:ext cx="3886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The Star</a:t>
            </a:r>
          </a:p>
          <a:p>
            <a:pPr eaLnBrk="1" hangingPunct="1"/>
            <a:r>
              <a:rPr lang="en-US" sz="4000"/>
              <a:t>“Antares”</a:t>
            </a:r>
          </a:p>
          <a:p>
            <a:pPr eaLnBrk="1" hangingPunct="1"/>
            <a:r>
              <a:rPr lang="en-US" sz="4000"/>
              <a:t>(not the </a:t>
            </a:r>
          </a:p>
          <a:p>
            <a:pPr eaLnBrk="1" hangingPunct="1"/>
            <a:r>
              <a:rPr lang="en-US" sz="4000"/>
              <a:t>largest!)</a:t>
            </a:r>
          </a:p>
        </p:txBody>
      </p:sp>
      <p:sp>
        <p:nvSpPr>
          <p:cNvPr id="152582" name="TextBox 14"/>
          <p:cNvSpPr txBox="1">
            <a:spLocks noChangeArrowheads="1"/>
          </p:cNvSpPr>
          <p:nvPr/>
        </p:nvSpPr>
        <p:spPr bwMode="auto">
          <a:xfrm>
            <a:off x="1066800" y="10668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There are little stars, and BIG stars…</a:t>
            </a:r>
          </a:p>
        </p:txBody>
      </p:sp>
      <p:sp>
        <p:nvSpPr>
          <p:cNvPr id="152583" name="TextBox 16"/>
          <p:cNvSpPr txBox="1">
            <a:spLocks noChangeArrowheads="1"/>
          </p:cNvSpPr>
          <p:nvPr/>
        </p:nvSpPr>
        <p:spPr bwMode="auto">
          <a:xfrm>
            <a:off x="457200" y="4800600"/>
            <a:ext cx="3581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3200"/>
              <a:t>…Our sun is a medium-sized star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snpot Loops in Ultraviolet -   Cr-TRACE Project,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3" y="0"/>
            <a:ext cx="9263063"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extBox 3"/>
          <p:cNvSpPr txBox="1">
            <a:spLocks noChangeArrowheads="1"/>
          </p:cNvSpPr>
          <p:nvPr/>
        </p:nvSpPr>
        <p:spPr bwMode="auto">
          <a:xfrm>
            <a:off x="3886200" y="5943600"/>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latin typeface="Book Antiqua" panose="02040602050305030304" pitchFamily="18" charset="0"/>
              </a:rPr>
              <a:t>SUN IN INFRARED:  Credit-TRACE Project, NASA</a:t>
            </a:r>
          </a:p>
        </p:txBody>
      </p:sp>
      <p:sp>
        <p:nvSpPr>
          <p:cNvPr id="6" name="TextBox 5"/>
          <p:cNvSpPr txBox="1">
            <a:spLocks noChangeArrowheads="1"/>
          </p:cNvSpPr>
          <p:nvPr/>
        </p:nvSpPr>
        <p:spPr bwMode="auto">
          <a:xfrm>
            <a:off x="152400" y="762000"/>
            <a:ext cx="8686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A star’s luminosity changes over time.</a:t>
            </a:r>
          </a:p>
          <a:p>
            <a:pPr eaLnBrk="1" hangingPunct="1"/>
            <a:endParaRPr lang="en-US" sz="4000"/>
          </a:p>
          <a:p>
            <a:pPr eaLnBrk="1" hangingPunct="1"/>
            <a:r>
              <a:rPr lang="en-US" sz="4000"/>
              <a:t>Our sun’s luminosity is 30% greater</a:t>
            </a:r>
          </a:p>
          <a:p>
            <a:pPr eaLnBrk="1" hangingPunct="1"/>
            <a:r>
              <a:rPr lang="en-US" sz="4000"/>
              <a:t> than when life first started:  such a</a:t>
            </a:r>
          </a:p>
          <a:p>
            <a:pPr eaLnBrk="1" hangingPunct="1"/>
            <a:r>
              <a:rPr lang="en-US" sz="4000"/>
              <a:t> change can exterminate life!...even a 1 – 2% change can kill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47800" y="304800"/>
            <a:ext cx="6431281" cy="6001643"/>
          </a:xfrm>
          <a:prstGeom prst="rect">
            <a:avLst/>
          </a:prstGeom>
          <a:noFill/>
        </p:spPr>
        <p:txBody>
          <a:bodyPr>
            <a:spAutoFit/>
          </a:bodyPr>
          <a:lstStyle/>
          <a:p>
            <a:pPr algn="ctr" eaLnBrk="1" fontAlgn="auto" hangingPunct="1">
              <a:spcBef>
                <a:spcPts val="0"/>
              </a:spcBef>
              <a:spcAft>
                <a:spcPts val="0"/>
              </a:spcAft>
              <a:defRPr/>
            </a:pPr>
            <a:r>
              <a:rPr lang="en-US" sz="9600" dirty="0">
                <a:ln w="19050">
                  <a:solidFill>
                    <a:schemeClr val="tx1"/>
                  </a:solidFill>
                </a:ln>
                <a:solidFill>
                  <a:srgbClr val="00B0F0"/>
                </a:solidFill>
                <a:latin typeface="+mn-lt"/>
              </a:rPr>
              <a:t>GALACTIC CLUSTERS &amp; GALAXIES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snpot Loops in Ultraviolet -   Cr-TRACE Project,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3" y="0"/>
            <a:ext cx="9263063"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TextBox 3"/>
          <p:cNvSpPr txBox="1">
            <a:spLocks noChangeArrowheads="1"/>
          </p:cNvSpPr>
          <p:nvPr/>
        </p:nvSpPr>
        <p:spPr bwMode="auto">
          <a:xfrm>
            <a:off x="1625600" y="63754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latin typeface="Book Antiqua" panose="02040602050305030304" pitchFamily="18" charset="0"/>
              </a:rPr>
              <a:t>SUN IN INFRARED:  Credit-TRACE Project, NASA</a:t>
            </a:r>
          </a:p>
        </p:txBody>
      </p:sp>
      <p:sp>
        <p:nvSpPr>
          <p:cNvPr id="6" name="TextBox 5"/>
          <p:cNvSpPr txBox="1">
            <a:spLocks noChangeArrowheads="1"/>
          </p:cNvSpPr>
          <p:nvPr/>
        </p:nvSpPr>
        <p:spPr bwMode="auto">
          <a:xfrm>
            <a:off x="152400" y="914400"/>
            <a:ext cx="8686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But this gradual change was exactly</a:t>
            </a:r>
          </a:p>
          <a:p>
            <a:pPr eaLnBrk="1" hangingPunct="1"/>
            <a:r>
              <a:rPr lang="en-US" sz="4000"/>
              <a:t> matched by an decrease in greenhouse</a:t>
            </a:r>
          </a:p>
          <a:p>
            <a:pPr eaLnBrk="1" hangingPunct="1"/>
            <a:r>
              <a:rPr lang="en-US" sz="4000"/>
              <a:t> efficiency (ability to trap heat heat) and other factors on earth (more on this later)</a:t>
            </a:r>
          </a:p>
          <a:p>
            <a:pPr eaLnBrk="1" hangingPunct="1"/>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snpot Loops in Ultraviolet -   Cr-TRACE Project,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3" y="0"/>
            <a:ext cx="9263063"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TextBox 3"/>
          <p:cNvSpPr txBox="1">
            <a:spLocks noChangeArrowheads="1"/>
          </p:cNvSpPr>
          <p:nvPr/>
        </p:nvSpPr>
        <p:spPr bwMode="auto">
          <a:xfrm>
            <a:off x="1676400" y="61722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latin typeface="Book Antiqua" panose="02040602050305030304" pitchFamily="18" charset="0"/>
              </a:rPr>
              <a:t>SUN IN INFRARED:  Credit-TRACE Project, NASA</a:t>
            </a:r>
          </a:p>
        </p:txBody>
      </p:sp>
      <p:sp>
        <p:nvSpPr>
          <p:cNvPr id="6" name="TextBox 5"/>
          <p:cNvSpPr txBox="1">
            <a:spLocks noChangeArrowheads="1"/>
          </p:cNvSpPr>
          <p:nvPr/>
        </p:nvSpPr>
        <p:spPr bwMode="auto">
          <a:xfrm>
            <a:off x="152400" y="457200"/>
            <a:ext cx="8686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sz="2000"/>
          </a:p>
          <a:p>
            <a:pPr eaLnBrk="1" hangingPunct="1"/>
            <a:r>
              <a:rPr lang="en-US" sz="4000"/>
              <a:t>This efficiency caused by multiple factors like just right kinds of life forms (plant &amp; animal), tectonics, volcanic activity, etc. at just the right times which absorb CO₂, methane, and water vapor.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Susnpot Loops in Ultraviolet -   Cr-TRACE Project,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3" y="0"/>
            <a:ext cx="9263063"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TextBox 3"/>
          <p:cNvSpPr txBox="1">
            <a:spLocks noChangeArrowheads="1"/>
          </p:cNvSpPr>
          <p:nvPr/>
        </p:nvSpPr>
        <p:spPr bwMode="auto">
          <a:xfrm>
            <a:off x="3886200" y="617220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t>SUN IN INFRARED:  Credit-TRACE Project, NASA</a:t>
            </a:r>
          </a:p>
        </p:txBody>
      </p:sp>
      <p:sp>
        <p:nvSpPr>
          <p:cNvPr id="156676" name="TextBox 5"/>
          <p:cNvSpPr txBox="1">
            <a:spLocks noChangeArrowheads="1"/>
          </p:cNvSpPr>
          <p:nvPr/>
        </p:nvSpPr>
        <p:spPr bwMode="auto">
          <a:xfrm>
            <a:off x="228600" y="12954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4000"/>
              <a:t>There is no random process that can account for this perfect synchronistic sun-earth dance of luminosity and life!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Box 1"/>
          <p:cNvSpPr txBox="1">
            <a:spLocks noChangeArrowheads="1"/>
          </p:cNvSpPr>
          <p:nvPr/>
        </p:nvSpPr>
        <p:spPr bwMode="auto">
          <a:xfrm>
            <a:off x="152400" y="1828800"/>
            <a:ext cx="8839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9600"/>
              <a:t>SOLAR SYSTEM: THE PLANETS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turn Eclipsing Sun   CrCICLOPS,JPL,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120650"/>
            <a:ext cx="9161463" cy="697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TextBox 2"/>
          <p:cNvSpPr txBox="1">
            <a:spLocks noChangeArrowheads="1"/>
          </p:cNvSpPr>
          <p:nvPr/>
        </p:nvSpPr>
        <p:spPr bwMode="auto">
          <a:xfrm>
            <a:off x="457200" y="61722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Credit – CYCLOPS, JPL, ERSA, NASA</a:t>
            </a:r>
          </a:p>
        </p:txBody>
      </p:sp>
      <p:sp>
        <p:nvSpPr>
          <p:cNvPr id="4" name="TextBox 3"/>
          <p:cNvSpPr txBox="1">
            <a:spLocks noChangeArrowheads="1"/>
          </p:cNvSpPr>
          <p:nvPr/>
        </p:nvSpPr>
        <p:spPr bwMode="auto">
          <a:xfrm>
            <a:off x="533400" y="914400"/>
            <a:ext cx="495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latin typeface="Book Antiqua" panose="02040602050305030304" pitchFamily="18" charset="0"/>
              </a:rPr>
              <a:t>Saturn Eclipsing Sun</a:t>
            </a:r>
          </a:p>
        </p:txBody>
      </p:sp>
      <p:sp>
        <p:nvSpPr>
          <p:cNvPr id="5" name="Rectangle 4"/>
          <p:cNvSpPr/>
          <p:nvPr/>
        </p:nvSpPr>
        <p:spPr>
          <a:xfrm>
            <a:off x="152400" y="228600"/>
            <a:ext cx="88392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
        <p:nvSpPr>
          <p:cNvPr id="6" name="TextBox 5"/>
          <p:cNvSpPr txBox="1"/>
          <p:nvPr/>
        </p:nvSpPr>
        <p:spPr>
          <a:xfrm>
            <a:off x="0" y="1936140"/>
            <a:ext cx="9067800" cy="4694106"/>
          </a:xfrm>
          <a:prstGeom prst="rect">
            <a:avLst/>
          </a:prstGeom>
          <a:noFill/>
        </p:spPr>
        <p:txBody>
          <a:bodyPr>
            <a:spAutoFit/>
          </a:bodyPr>
          <a:lstStyle/>
          <a:p>
            <a:pPr algn="ctr" eaLnBrk="1" fontAlgn="auto" hangingPunct="1">
              <a:spcBef>
                <a:spcPts val="0"/>
              </a:spcBef>
              <a:spcAft>
                <a:spcPts val="0"/>
              </a:spcAft>
              <a:defRPr/>
            </a:pPr>
            <a:r>
              <a:rPr lang="en-US" sz="4000" b="1" dirty="0">
                <a:ln w="6350">
                  <a:solidFill>
                    <a:schemeClr val="bg1"/>
                  </a:solidFill>
                </a:ln>
                <a:latin typeface="+mn-lt"/>
              </a:rPr>
              <a:t>FOR LIFE TO BE POSSIBLE, THERE ARE AT LEAST 137 SOLAR SYSTEM FACTORS  THAT NEED TO BE FINELY TUNED; JUST A FEW ARE:</a:t>
            </a:r>
          </a:p>
          <a:p>
            <a:pPr marL="411480" indent="-342900" eaLnBrk="1" fontAlgn="auto" hangingPunct="1">
              <a:lnSpc>
                <a:spcPct val="90000"/>
              </a:lnSpc>
              <a:spcBef>
                <a:spcPts val="700"/>
              </a:spcBef>
              <a:spcAft>
                <a:spcPts val="0"/>
              </a:spcAft>
              <a:buClr>
                <a:schemeClr val="tx2"/>
              </a:buClr>
              <a:buSzPct val="95000"/>
              <a:defRPr/>
            </a:pPr>
            <a:r>
              <a:rPr lang="en-US" sz="3600" b="1" i="1" dirty="0">
                <a:ln w="6350">
                  <a:solidFill>
                    <a:schemeClr val="bg1"/>
                  </a:solidFill>
                </a:ln>
                <a:latin typeface="+mn-lt"/>
              </a:rPr>
              <a:t>(any numbers inside parentheses indicate the limit to which that factor factor can change without prohibiting life)</a:t>
            </a:r>
            <a:endParaRPr lang="en-US" sz="3600" b="1" dirty="0">
              <a:ln w="6350">
                <a:solidFill>
                  <a:schemeClr val="bg1"/>
                </a:solidFill>
              </a:ln>
              <a:latin typeface="+mn-lt"/>
            </a:endParaRPr>
          </a:p>
          <a:p>
            <a:pPr eaLnBrk="1" fontAlgn="auto" hangingPunct="1">
              <a:spcBef>
                <a:spcPts val="0"/>
              </a:spcBef>
              <a:spcAft>
                <a:spcPts val="0"/>
              </a:spcAft>
              <a:defRPr/>
            </a:pPr>
            <a:r>
              <a:rPr lang="en-US" sz="3600" b="1" dirty="0">
                <a:ln w="6350">
                  <a:solidFill>
                    <a:schemeClr val="bg1"/>
                  </a:solidFill>
                </a:ln>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nodeType="click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TUR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457200"/>
            <a:ext cx="9296400" cy="5693866"/>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sz="4000" b="1" dirty="0">
              <a:ln w="19050">
                <a:solidFill>
                  <a:schemeClr val="bg1"/>
                </a:solidFill>
              </a:ln>
              <a:solidFill>
                <a:srgbClr val="FF0000"/>
              </a:solidFill>
              <a:latin typeface="+mn-lt"/>
            </a:endParaRPr>
          </a:p>
          <a:p>
            <a:pPr lvl="1" eaLnBrk="1" fontAlgn="auto" hangingPunct="1">
              <a:spcBef>
                <a:spcPts val="0"/>
              </a:spcBef>
              <a:spcAft>
                <a:spcPts val="0"/>
              </a:spcAft>
              <a:defRPr/>
            </a:pPr>
            <a:r>
              <a:rPr lang="en-US" sz="4000" b="1" u="sng" dirty="0">
                <a:ln w="19050">
                  <a:solidFill>
                    <a:schemeClr val="bg1"/>
                  </a:solidFill>
                </a:ln>
              </a:rPr>
              <a:t>Location, location, location</a:t>
            </a:r>
            <a:r>
              <a:rPr lang="en-US" sz="4000" b="1" dirty="0">
                <a:ln w="19050">
                  <a:solidFill>
                    <a:schemeClr val="bg1"/>
                  </a:solidFill>
                </a:ln>
              </a:rPr>
              <a:t>!</a:t>
            </a:r>
          </a:p>
          <a:p>
            <a:pPr lvl="2" eaLnBrk="1" fontAlgn="auto" hangingPunct="1">
              <a:spcBef>
                <a:spcPts val="0"/>
              </a:spcBef>
              <a:spcAft>
                <a:spcPts val="0"/>
              </a:spcAft>
              <a:buFont typeface="Wingdings" pitchFamily="2" charset="2"/>
              <a:buChar char="§"/>
              <a:defRPr/>
            </a:pPr>
            <a:r>
              <a:rPr lang="en-US" sz="4000" b="1" dirty="0">
                <a:ln w="19050">
                  <a:solidFill>
                    <a:schemeClr val="bg1"/>
                  </a:solidFill>
                </a:ln>
                <a:solidFill>
                  <a:srgbClr val="FFFF00"/>
                </a:solidFill>
              </a:rPr>
              <a:t>Distance from star (1%)</a:t>
            </a:r>
          </a:p>
          <a:p>
            <a:pPr lvl="2" eaLnBrk="1" fontAlgn="auto" hangingPunct="1">
              <a:spcBef>
                <a:spcPts val="0"/>
              </a:spcBef>
              <a:spcAft>
                <a:spcPts val="0"/>
              </a:spcAft>
              <a:defRPr/>
            </a:pPr>
            <a:endParaRPr lang="en-US" sz="2400" b="1" dirty="0">
              <a:ln w="19050">
                <a:solidFill>
                  <a:schemeClr val="bg1"/>
                </a:solidFill>
              </a:ln>
              <a:solidFill>
                <a:srgbClr val="FFFF00"/>
              </a:solidFill>
            </a:endParaRPr>
          </a:p>
          <a:p>
            <a:pPr lvl="2" eaLnBrk="1" fontAlgn="auto" hangingPunct="1">
              <a:spcBef>
                <a:spcPts val="0"/>
              </a:spcBef>
              <a:spcAft>
                <a:spcPts val="0"/>
              </a:spcAft>
              <a:buFont typeface="Wingdings" pitchFamily="2" charset="2"/>
              <a:buChar char="§"/>
              <a:defRPr/>
            </a:pPr>
            <a:r>
              <a:rPr lang="en-US" sz="4000" b="1" dirty="0">
                <a:ln w="19050">
                  <a:solidFill>
                    <a:schemeClr val="bg1"/>
                  </a:solidFill>
                </a:ln>
                <a:solidFill>
                  <a:srgbClr val="FFFF00"/>
                </a:solidFill>
              </a:rPr>
              <a:t>Distance from gas giants (2%)</a:t>
            </a:r>
          </a:p>
          <a:p>
            <a:pPr lvl="2" eaLnBrk="1" fontAlgn="auto" hangingPunct="1">
              <a:spcBef>
                <a:spcPts val="0"/>
              </a:spcBef>
              <a:spcAft>
                <a:spcPts val="0"/>
              </a:spcAft>
              <a:defRPr/>
            </a:pPr>
            <a:endParaRPr lang="en-US" sz="2400" b="1" dirty="0">
              <a:ln w="19050">
                <a:solidFill>
                  <a:schemeClr val="bg1"/>
                </a:solidFill>
              </a:ln>
              <a:solidFill>
                <a:srgbClr val="FFFF00"/>
              </a:solidFill>
            </a:endParaRPr>
          </a:p>
          <a:p>
            <a:pPr lvl="2" eaLnBrk="1" fontAlgn="auto" hangingPunct="1">
              <a:spcBef>
                <a:spcPts val="0"/>
              </a:spcBef>
              <a:spcAft>
                <a:spcPts val="0"/>
              </a:spcAft>
              <a:buFont typeface="Wingdings" pitchFamily="2" charset="2"/>
              <a:buChar char="§"/>
              <a:defRPr/>
            </a:pPr>
            <a:r>
              <a:rPr lang="en-US" sz="4000" b="1" dirty="0">
                <a:ln w="19050">
                  <a:solidFill>
                    <a:schemeClr val="bg1"/>
                  </a:solidFill>
                </a:ln>
                <a:solidFill>
                  <a:srgbClr val="FFFF00"/>
                </a:solidFill>
              </a:rPr>
              <a:t>Distance from other nearby</a:t>
            </a:r>
          </a:p>
          <a:p>
            <a:pPr lvl="2" eaLnBrk="1" fontAlgn="auto" hangingPunct="1">
              <a:spcBef>
                <a:spcPts val="0"/>
              </a:spcBef>
              <a:spcAft>
                <a:spcPts val="0"/>
              </a:spcAft>
              <a:defRPr/>
            </a:pPr>
            <a:r>
              <a:rPr lang="en-US" sz="4000" b="1" dirty="0">
                <a:ln w="19050">
                  <a:solidFill>
                    <a:schemeClr val="bg1"/>
                  </a:solidFill>
                </a:ln>
                <a:solidFill>
                  <a:srgbClr val="FFFF00"/>
                </a:solidFill>
              </a:rPr>
              <a:t>   planets</a:t>
            </a:r>
          </a:p>
          <a:p>
            <a:pPr eaLnBrk="1" fontAlgn="auto" hangingPunct="1">
              <a:spcBef>
                <a:spcPts val="0"/>
              </a:spcBef>
              <a:spcAft>
                <a:spcPts val="0"/>
              </a:spcAft>
              <a:defRPr/>
            </a:pPr>
            <a:endParaRPr lang="en-US" sz="4000" b="1" dirty="0">
              <a:ln w="19050">
                <a:solidFill>
                  <a:schemeClr val="bg1"/>
                </a:solidFill>
              </a:ln>
              <a:solidFill>
                <a:srgbClr val="FFFF00"/>
              </a:solidFill>
              <a:latin typeface="+mn-lt"/>
            </a:endParaRPr>
          </a:p>
        </p:txBody>
      </p:sp>
      <p:sp>
        <p:nvSpPr>
          <p:cNvPr id="6" name="Rectangle 5"/>
          <p:cNvSpPr/>
          <p:nvPr/>
        </p:nvSpPr>
        <p:spPr>
          <a:xfrm>
            <a:off x="381000" y="457200"/>
            <a:ext cx="8458200" cy="646113"/>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p:txBody>
      </p:sp>
      <p:sp>
        <p:nvSpPr>
          <p:cNvPr id="159749" name="TextBox 4"/>
          <p:cNvSpPr txBox="1">
            <a:spLocks noChangeArrowheads="1"/>
          </p:cNvSpPr>
          <p:nvPr/>
        </p:nvSpPr>
        <p:spPr bwMode="auto">
          <a:xfrm>
            <a:off x="0" y="59436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Credit – NASA, JPL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447800"/>
            <a:ext cx="8620663" cy="3785652"/>
          </a:xfrm>
          <a:prstGeom prst="rect">
            <a:avLst/>
          </a:prstGeom>
          <a:noFill/>
        </p:spPr>
        <p:txBody>
          <a:bodyPr>
            <a:spAutoFit/>
          </a:bodyPr>
          <a:lstStyle/>
          <a:p>
            <a:pPr algn="ctr" eaLnBrk="1" fontAlgn="auto" hangingPunct="1">
              <a:spcBef>
                <a:spcPts val="0"/>
              </a:spcBef>
              <a:spcAft>
                <a:spcPts val="0"/>
              </a:spcAft>
              <a:defRPr/>
            </a:pPr>
            <a:r>
              <a:rPr lang="en-US" sz="4000" b="1" dirty="0">
                <a:ln w="19050">
                  <a:solidFill>
                    <a:schemeClr val="bg1"/>
                  </a:solidFill>
                </a:ln>
                <a:solidFill>
                  <a:srgbClr val="FFFF00"/>
                </a:solidFill>
              </a:rPr>
              <a:t>Distance from star (1%)</a:t>
            </a:r>
          </a:p>
          <a:p>
            <a:pPr algn="ctr" eaLnBrk="1" fontAlgn="auto" hangingPunct="1">
              <a:spcBef>
                <a:spcPts val="0"/>
              </a:spcBef>
              <a:spcAft>
                <a:spcPts val="0"/>
              </a:spcAft>
              <a:defRPr/>
            </a:pPr>
            <a:endParaRPr lang="en-US" sz="4000" b="1" dirty="0">
              <a:ln w="19050">
                <a:solidFill>
                  <a:schemeClr val="bg1"/>
                </a:solidFill>
              </a:ln>
              <a:solidFill>
                <a:srgbClr val="FFFF00"/>
              </a:solidFill>
            </a:endParaRPr>
          </a:p>
          <a:p>
            <a:pPr algn="ctr" eaLnBrk="1" fontAlgn="auto" hangingPunct="1">
              <a:spcBef>
                <a:spcPts val="0"/>
              </a:spcBef>
              <a:spcAft>
                <a:spcPts val="0"/>
              </a:spcAft>
              <a:defRPr/>
            </a:pPr>
            <a:r>
              <a:rPr lang="en-US" sz="4000" b="1" dirty="0">
                <a:ln w="19050">
                  <a:solidFill>
                    <a:schemeClr val="bg1"/>
                  </a:solidFill>
                </a:ln>
                <a:solidFill>
                  <a:srgbClr val="FFFF00"/>
                </a:solidFill>
              </a:rPr>
              <a:t>If the average distance of earth’s orbit around the sun were to vary by more than about 1%, you can kiss your “you</a:t>
            </a:r>
          </a:p>
          <a:p>
            <a:pPr algn="ctr" eaLnBrk="1" fontAlgn="auto" hangingPunct="1">
              <a:spcBef>
                <a:spcPts val="0"/>
              </a:spcBef>
              <a:spcAft>
                <a:spcPts val="0"/>
              </a:spcAft>
              <a:defRPr/>
            </a:pPr>
            <a:r>
              <a:rPr lang="en-US" sz="4000" b="1" dirty="0">
                <a:ln w="19050">
                  <a:solidFill>
                    <a:schemeClr val="bg1"/>
                  </a:solidFill>
                </a:ln>
                <a:solidFill>
                  <a:srgbClr val="FFFF00"/>
                </a:solidFill>
              </a:rPr>
              <a:t> know what” goodbye.</a:t>
            </a:r>
          </a:p>
        </p:txBody>
      </p:sp>
      <p:sp>
        <p:nvSpPr>
          <p:cNvPr id="6" name="Rectangle 5"/>
          <p:cNvSpPr/>
          <p:nvPr/>
        </p:nvSpPr>
        <p:spPr>
          <a:xfrm>
            <a:off x="152400" y="457200"/>
            <a:ext cx="88392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447800"/>
            <a:ext cx="8620663" cy="3785652"/>
          </a:xfrm>
          <a:prstGeom prst="rect">
            <a:avLst/>
          </a:prstGeom>
          <a:noFill/>
        </p:spPr>
        <p:txBody>
          <a:bodyPr>
            <a:spAutoFit/>
          </a:bodyPr>
          <a:lstStyle/>
          <a:p>
            <a:pPr algn="ctr" eaLnBrk="1" fontAlgn="auto" hangingPunct="1">
              <a:spcBef>
                <a:spcPts val="0"/>
              </a:spcBef>
              <a:spcAft>
                <a:spcPts val="0"/>
              </a:spcAft>
              <a:defRPr/>
            </a:pPr>
            <a:r>
              <a:rPr lang="en-US" sz="4000" b="1" dirty="0">
                <a:ln w="19050">
                  <a:solidFill>
                    <a:schemeClr val="bg1"/>
                  </a:solidFill>
                </a:ln>
                <a:solidFill>
                  <a:srgbClr val="FFFF00"/>
                </a:solidFill>
                <a:latin typeface="+mn-lt"/>
              </a:rPr>
              <a:t>Distance from gas giants (2%)</a:t>
            </a:r>
          </a:p>
          <a:p>
            <a:pPr algn="ctr" eaLnBrk="1" fontAlgn="auto" hangingPunct="1">
              <a:spcBef>
                <a:spcPts val="0"/>
              </a:spcBef>
              <a:spcAft>
                <a:spcPts val="0"/>
              </a:spcAft>
              <a:defRPr/>
            </a:pPr>
            <a:endParaRPr lang="en-US" sz="4000" b="1" dirty="0">
              <a:ln w="19050">
                <a:solidFill>
                  <a:schemeClr val="bg1"/>
                </a:solidFill>
              </a:ln>
              <a:solidFill>
                <a:srgbClr val="FFFF00"/>
              </a:solidFill>
              <a:latin typeface="+mn-lt"/>
            </a:endParaRPr>
          </a:p>
          <a:p>
            <a:pPr algn="ctr" eaLnBrk="1" fontAlgn="auto" hangingPunct="1">
              <a:spcBef>
                <a:spcPts val="0"/>
              </a:spcBef>
              <a:spcAft>
                <a:spcPts val="0"/>
              </a:spcAft>
              <a:defRPr/>
            </a:pPr>
            <a:r>
              <a:rPr lang="en-US" sz="4000" b="1" dirty="0">
                <a:ln w="19050">
                  <a:solidFill>
                    <a:schemeClr val="bg1"/>
                  </a:solidFill>
                </a:ln>
                <a:solidFill>
                  <a:srgbClr val="FFFF00"/>
                </a:solidFill>
                <a:latin typeface="+mn-lt"/>
              </a:rPr>
              <a:t>The gas giants of our solar system are “Jupiter, Saturn, Uranus, and Neptune.”</a:t>
            </a:r>
          </a:p>
          <a:p>
            <a:pPr eaLnBrk="1" fontAlgn="auto" hangingPunct="1">
              <a:spcBef>
                <a:spcPts val="0"/>
              </a:spcBef>
              <a:spcAft>
                <a:spcPts val="0"/>
              </a:spcAft>
              <a:defRPr/>
            </a:pPr>
            <a:endParaRPr lang="en-US" sz="4000" b="1" dirty="0">
              <a:ln w="19050">
                <a:solidFill>
                  <a:schemeClr val="bg1"/>
                </a:solidFill>
              </a:ln>
              <a:solidFill>
                <a:srgbClr val="FFFF00"/>
              </a:solidFill>
              <a:latin typeface="+mn-lt"/>
            </a:endParaRPr>
          </a:p>
        </p:txBody>
      </p:sp>
      <p:sp>
        <p:nvSpPr>
          <p:cNvPr id="6" name="Rectangle 5"/>
          <p:cNvSpPr/>
          <p:nvPr/>
        </p:nvSpPr>
        <p:spPr>
          <a:xfrm>
            <a:off x="152400" y="457200"/>
            <a:ext cx="89154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upiterAlt1redspotbig.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3" y="0"/>
            <a:ext cx="92805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1" y="425470"/>
            <a:ext cx="8915399" cy="6432530"/>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sz="2000" b="1" dirty="0">
              <a:ln w="9525">
                <a:solidFill>
                  <a:schemeClr val="bg1"/>
                </a:solidFill>
              </a:ln>
              <a:solidFill>
                <a:srgbClr val="FF0000"/>
              </a:solidFill>
              <a:latin typeface="+mn-lt"/>
            </a:endParaRPr>
          </a:p>
          <a:p>
            <a:pPr lvl="1" eaLnBrk="1" fontAlgn="auto" hangingPunct="1">
              <a:spcBef>
                <a:spcPts val="0"/>
              </a:spcBef>
              <a:spcAft>
                <a:spcPts val="0"/>
              </a:spcAft>
              <a:buFont typeface="Wingdings" pitchFamily="2" charset="2"/>
              <a:buChar char="§"/>
              <a:defRPr/>
            </a:pPr>
            <a:r>
              <a:rPr lang="en-US" sz="3600" b="1" dirty="0">
                <a:ln w="6350">
                  <a:solidFill>
                    <a:schemeClr val="bg1"/>
                  </a:solidFill>
                </a:ln>
                <a:effectLst>
                  <a:outerShdw blurRad="50800" dist="38100" dir="2700000" algn="tl" rotWithShape="0">
                    <a:prstClr val="black">
                      <a:alpha val="40000"/>
                    </a:prstClr>
                  </a:outerShdw>
                </a:effectLst>
              </a:rPr>
              <a:t>If Jupiter were just a little farther from</a:t>
            </a:r>
          </a:p>
          <a:p>
            <a:pPr lvl="1" eaLnBrk="1" fontAlgn="auto" hangingPunct="1">
              <a:spcBef>
                <a:spcPts val="0"/>
              </a:spcBef>
              <a:spcAft>
                <a:spcPts val="0"/>
              </a:spcAft>
              <a:defRPr/>
            </a:pPr>
            <a:r>
              <a:rPr lang="en-US" sz="3600" b="1" dirty="0">
                <a:ln w="6350">
                  <a:solidFill>
                    <a:schemeClr val="bg1"/>
                  </a:solidFill>
                </a:ln>
                <a:effectLst>
                  <a:outerShdw blurRad="50800" dist="38100" dir="2700000" algn="tl" rotWithShape="0">
                    <a:prstClr val="black">
                      <a:alpha val="40000"/>
                    </a:prstClr>
                  </a:outerShdw>
                </a:effectLst>
              </a:rPr>
              <a:t>  earth (~1%) we probably would not be</a:t>
            </a:r>
          </a:p>
          <a:p>
            <a:pPr lvl="1" eaLnBrk="1" fontAlgn="auto" hangingPunct="1">
              <a:spcBef>
                <a:spcPts val="0"/>
              </a:spcBef>
              <a:spcAft>
                <a:spcPts val="0"/>
              </a:spcAft>
              <a:defRPr/>
            </a:pPr>
            <a:r>
              <a:rPr lang="en-US" sz="3600" b="1" dirty="0">
                <a:ln w="6350">
                  <a:solidFill>
                    <a:schemeClr val="bg1"/>
                  </a:solidFill>
                </a:ln>
                <a:effectLst>
                  <a:outerShdw blurRad="50800" dist="38100" dir="2700000" algn="tl" rotWithShape="0">
                    <a:prstClr val="black">
                      <a:alpha val="40000"/>
                    </a:prstClr>
                  </a:outerShdw>
                </a:effectLst>
              </a:rPr>
              <a:t>  here as it protects earth from lethal</a:t>
            </a:r>
          </a:p>
          <a:p>
            <a:pPr lvl="1" eaLnBrk="1" fontAlgn="auto" hangingPunct="1">
              <a:spcBef>
                <a:spcPts val="0"/>
              </a:spcBef>
              <a:spcAft>
                <a:spcPts val="0"/>
              </a:spcAft>
              <a:defRPr/>
            </a:pPr>
            <a:r>
              <a:rPr lang="en-US" sz="3600" b="1" dirty="0">
                <a:ln w="6350">
                  <a:solidFill>
                    <a:schemeClr val="bg1"/>
                  </a:solidFill>
                </a:ln>
                <a:effectLst>
                  <a:outerShdw blurRad="50800" dist="38100" dir="2700000" algn="tl" rotWithShape="0">
                    <a:prstClr val="black">
                      <a:alpha val="40000"/>
                    </a:prstClr>
                  </a:outerShdw>
                </a:effectLst>
              </a:rPr>
              <a:t>  hits by asteroids &amp; comets due to its</a:t>
            </a:r>
          </a:p>
          <a:p>
            <a:pPr lvl="1" eaLnBrk="1" fontAlgn="auto" hangingPunct="1">
              <a:spcBef>
                <a:spcPts val="0"/>
              </a:spcBef>
              <a:spcAft>
                <a:spcPts val="0"/>
              </a:spcAft>
              <a:defRPr/>
            </a:pPr>
            <a:r>
              <a:rPr lang="en-US" sz="3600" b="1" dirty="0">
                <a:ln w="6350">
                  <a:solidFill>
                    <a:schemeClr val="bg1"/>
                  </a:solidFill>
                </a:ln>
                <a:effectLst>
                  <a:outerShdw blurRad="50800" dist="38100" dir="2700000" algn="tl" rotWithShape="0">
                    <a:prstClr val="black">
                      <a:alpha val="40000"/>
                    </a:prstClr>
                  </a:outerShdw>
                </a:effectLst>
              </a:rPr>
              <a:t>  gravitational influence on them.</a:t>
            </a:r>
          </a:p>
          <a:p>
            <a:pPr lvl="1" eaLnBrk="1" fontAlgn="auto" hangingPunct="1">
              <a:spcBef>
                <a:spcPts val="0"/>
              </a:spcBef>
              <a:spcAft>
                <a:spcPts val="0"/>
              </a:spcAft>
              <a:defRPr/>
            </a:pPr>
            <a:endParaRPr lang="en-US" sz="1600" b="1" dirty="0">
              <a:ln w="6350">
                <a:solidFill>
                  <a:schemeClr val="bg1"/>
                </a:solidFill>
              </a:ln>
              <a:effectLst>
                <a:outerShdw blurRad="50800" dist="38100" dir="2700000" algn="tl" rotWithShape="0">
                  <a:prstClr val="black">
                    <a:alpha val="40000"/>
                  </a:prstClr>
                </a:outerShdw>
              </a:effectLst>
            </a:endParaRPr>
          </a:p>
          <a:p>
            <a:pPr lvl="1" eaLnBrk="1" fontAlgn="auto" hangingPunct="1">
              <a:spcBef>
                <a:spcPts val="0"/>
              </a:spcBef>
              <a:spcAft>
                <a:spcPts val="0"/>
              </a:spcAft>
              <a:buFont typeface="Wingdings" pitchFamily="2" charset="2"/>
              <a:buChar char="§"/>
              <a:defRPr/>
            </a:pPr>
            <a:r>
              <a:rPr lang="en-US" sz="3600" b="1" dirty="0">
                <a:ln w="6350">
                  <a:solidFill>
                    <a:schemeClr val="bg1"/>
                  </a:solidFill>
                </a:ln>
                <a:effectLst>
                  <a:outerShdw blurRad="50800" dist="38100" dir="2700000" algn="tl" rotWithShape="0">
                    <a:prstClr val="black">
                      <a:alpha val="40000"/>
                    </a:prstClr>
                  </a:outerShdw>
                </a:effectLst>
              </a:rPr>
              <a:t>If Jupiter were a little closer (~1%) to </a:t>
            </a:r>
          </a:p>
          <a:p>
            <a:pPr lvl="1" eaLnBrk="1" fontAlgn="auto" hangingPunct="1">
              <a:spcBef>
                <a:spcPts val="0"/>
              </a:spcBef>
              <a:spcAft>
                <a:spcPts val="0"/>
              </a:spcAft>
              <a:defRPr/>
            </a:pPr>
            <a:r>
              <a:rPr lang="en-US" sz="3600" b="1" dirty="0">
                <a:ln w="6350">
                  <a:solidFill>
                    <a:schemeClr val="bg1"/>
                  </a:solidFill>
                </a:ln>
                <a:effectLst>
                  <a:outerShdw blurRad="50800" dist="38100" dir="2700000" algn="tl" rotWithShape="0">
                    <a:prstClr val="black">
                      <a:alpha val="40000"/>
                    </a:prstClr>
                  </a:outerShdw>
                </a:effectLst>
              </a:rPr>
              <a:t>  us its gravitational influence would</a:t>
            </a:r>
          </a:p>
          <a:p>
            <a:pPr lvl="1" eaLnBrk="1" fontAlgn="auto" hangingPunct="1">
              <a:spcBef>
                <a:spcPts val="0"/>
              </a:spcBef>
              <a:spcAft>
                <a:spcPts val="0"/>
              </a:spcAft>
              <a:defRPr/>
            </a:pPr>
            <a:r>
              <a:rPr lang="en-US" sz="3600" b="1" dirty="0">
                <a:ln w="6350">
                  <a:solidFill>
                    <a:schemeClr val="bg1"/>
                  </a:solidFill>
                </a:ln>
                <a:effectLst>
                  <a:outerShdw blurRad="50800" dist="38100" dir="2700000" algn="tl" rotWithShape="0">
                    <a:prstClr val="black">
                      <a:alpha val="40000"/>
                    </a:prstClr>
                  </a:outerShdw>
                </a:effectLst>
              </a:rPr>
              <a:t>  have life-threatening effects on </a:t>
            </a:r>
          </a:p>
          <a:p>
            <a:pPr lvl="1" eaLnBrk="1" fontAlgn="auto" hangingPunct="1">
              <a:spcBef>
                <a:spcPts val="0"/>
              </a:spcBef>
              <a:spcAft>
                <a:spcPts val="0"/>
              </a:spcAft>
              <a:defRPr/>
            </a:pPr>
            <a:r>
              <a:rPr lang="en-US" sz="3600" b="1" dirty="0">
                <a:ln w="6350">
                  <a:solidFill>
                    <a:schemeClr val="bg1"/>
                  </a:solidFill>
                </a:ln>
                <a:effectLst>
                  <a:outerShdw blurRad="50800" dist="38100" dir="2700000" algn="tl" rotWithShape="0">
                    <a:prstClr val="black">
                      <a:alpha val="40000"/>
                    </a:prstClr>
                  </a:outerShdw>
                </a:effectLst>
              </a:rPr>
              <a:t>  earth’s orbit. </a:t>
            </a:r>
          </a:p>
        </p:txBody>
      </p:sp>
      <p:sp>
        <p:nvSpPr>
          <p:cNvPr id="162820" name="TextBox 3"/>
          <p:cNvSpPr txBox="1">
            <a:spLocks noChangeArrowheads="1"/>
          </p:cNvSpPr>
          <p:nvPr/>
        </p:nvSpPr>
        <p:spPr bwMode="auto">
          <a:xfrm>
            <a:off x="6553200" y="62484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Credit – JPL, NASA</a:t>
            </a:r>
          </a:p>
        </p:txBody>
      </p:sp>
      <p:sp>
        <p:nvSpPr>
          <p:cNvPr id="5" name="Rectangle 4"/>
          <p:cNvSpPr/>
          <p:nvPr/>
        </p:nvSpPr>
        <p:spPr>
          <a:xfrm>
            <a:off x="457200" y="381000"/>
            <a:ext cx="8458200" cy="646113"/>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1" descr="Jupite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2363" y="-42863"/>
            <a:ext cx="5481637"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5715000" y="4572000"/>
            <a:ext cx="254000" cy="225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p:cNvSpPr txBox="1">
            <a:spLocks noChangeArrowheads="1"/>
          </p:cNvSpPr>
          <p:nvPr/>
        </p:nvSpPr>
        <p:spPr bwMode="auto">
          <a:xfrm>
            <a:off x="609600" y="4572000"/>
            <a:ext cx="5791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Size of earth</a:t>
            </a:r>
          </a:p>
          <a:p>
            <a:pPr eaLnBrk="1" hangingPunct="1"/>
            <a:r>
              <a:rPr lang="en-US" sz="4000"/>
              <a:t>(1,400 earths can fit inside)</a:t>
            </a:r>
          </a:p>
          <a:p>
            <a:pPr eaLnBrk="1" hangingPunct="1"/>
            <a:endParaRPr lang="en-US" sz="4000">
              <a:latin typeface="Book Antiqua" panose="02040602050305030304" pitchFamily="18" charset="0"/>
            </a:endParaRPr>
          </a:p>
        </p:txBody>
      </p:sp>
      <p:cxnSp>
        <p:nvCxnSpPr>
          <p:cNvPr id="6" name="Straight Arrow Connector 5"/>
          <p:cNvCxnSpPr/>
          <p:nvPr/>
        </p:nvCxnSpPr>
        <p:spPr>
          <a:xfrm flipV="1">
            <a:off x="3657600" y="4672013"/>
            <a:ext cx="1979613" cy="2349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152401"/>
            <a:ext cx="6934200" cy="4278094"/>
          </a:xfrm>
          <a:prstGeom prst="rect">
            <a:avLst/>
          </a:prstGeom>
          <a:noFill/>
        </p:spPr>
        <p:txBody>
          <a:bodyPr>
            <a:spAutoFit/>
          </a:bodyPr>
          <a:lstStyle/>
          <a:p>
            <a:pPr eaLnBrk="1" fontAlgn="auto" hangingPunct="1">
              <a:spcBef>
                <a:spcPts val="0"/>
              </a:spcBef>
              <a:spcAft>
                <a:spcPts val="0"/>
              </a:spcAft>
              <a:defRPr/>
            </a:pPr>
            <a:r>
              <a:rPr lang="en-US" sz="4000" b="1" dirty="0">
                <a:ln w="18000">
                  <a:solidFill>
                    <a:schemeClr val="accent2">
                      <a:satMod val="140000"/>
                    </a:schemeClr>
                  </a:solidFill>
                  <a:prstDash val="solid"/>
                  <a:miter lim="800000"/>
                </a:ln>
                <a:effectLst>
                  <a:outerShdw blurRad="25500" dist="23000" dir="7020000" algn="tl">
                    <a:srgbClr val="000000">
                      <a:alpha val="50000"/>
                    </a:srgbClr>
                  </a:outerShdw>
                </a:effectLst>
              </a:rPr>
              <a:t>Jupiter:  Largest Planet in our solar system</a:t>
            </a:r>
          </a:p>
          <a:p>
            <a:pPr eaLnBrk="1" fontAlgn="auto" hangingPunct="1">
              <a:spcBef>
                <a:spcPts val="0"/>
              </a:spcBef>
              <a:spcAft>
                <a:spcPts val="0"/>
              </a:spcAft>
              <a:defRPr/>
            </a:pPr>
            <a:endParaRPr lang="en-US" sz="16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a:p>
            <a:pPr eaLnBrk="1" fontAlgn="auto" hangingPunct="1">
              <a:spcBef>
                <a:spcPts val="0"/>
              </a:spcBef>
              <a:spcAft>
                <a:spcPts val="0"/>
              </a:spcAft>
              <a:buFont typeface="Wingdings" pitchFamily="2" charset="2"/>
              <a:buChar char="§"/>
              <a:defRPr/>
            </a:pPr>
            <a:r>
              <a:rPr lang="en-US" sz="4000" b="1" dirty="0">
                <a:ln w="18000">
                  <a:solidFill>
                    <a:schemeClr val="accent2">
                      <a:satMod val="140000"/>
                    </a:schemeClr>
                  </a:solidFill>
                  <a:prstDash val="solid"/>
                  <a:miter lim="800000"/>
                </a:ln>
                <a:effectLst>
                  <a:outerShdw blurRad="25500" dist="23000" dir="7020000" algn="tl">
                    <a:srgbClr val="000000">
                      <a:alpha val="50000"/>
                    </a:srgbClr>
                  </a:outerShdw>
                </a:effectLst>
              </a:rPr>
              <a:t>484 million miles</a:t>
            </a:r>
          </a:p>
          <a:p>
            <a:pPr eaLnBrk="1" fontAlgn="auto" hangingPunct="1">
              <a:spcBef>
                <a:spcPts val="0"/>
              </a:spcBef>
              <a:spcAft>
                <a:spcPts val="0"/>
              </a:spcAft>
              <a:defRPr/>
            </a:pPr>
            <a:r>
              <a:rPr lang="en-US" sz="4000" b="1" dirty="0">
                <a:ln w="18000">
                  <a:solidFill>
                    <a:schemeClr val="accent2">
                      <a:satMod val="140000"/>
                    </a:schemeClr>
                  </a:solidFill>
                  <a:prstDash val="solid"/>
                  <a:miter lim="800000"/>
                </a:ln>
                <a:effectLst>
                  <a:outerShdw blurRad="25500" dist="23000" dir="7020000" algn="tl">
                    <a:srgbClr val="000000">
                      <a:alpha val="50000"/>
                    </a:srgbClr>
                  </a:outerShdw>
                </a:effectLst>
              </a:rPr>
              <a:t>  from sun (average)</a:t>
            </a:r>
          </a:p>
          <a:p>
            <a:pPr eaLnBrk="1" fontAlgn="auto" hangingPunct="1">
              <a:spcBef>
                <a:spcPts val="0"/>
              </a:spcBef>
              <a:spcAft>
                <a:spcPts val="0"/>
              </a:spcAft>
              <a:buFont typeface="Wingdings" pitchFamily="2" charset="2"/>
              <a:buChar char="§"/>
              <a:defRPr/>
            </a:pPr>
            <a:endParaRPr lang="en-US" sz="16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a:p>
            <a:pPr eaLnBrk="1" fontAlgn="auto" hangingPunct="1">
              <a:spcBef>
                <a:spcPts val="0"/>
              </a:spcBef>
              <a:spcAft>
                <a:spcPts val="0"/>
              </a:spcAft>
              <a:buFont typeface="Wingdings" pitchFamily="2" charset="2"/>
              <a:buChar char="§"/>
              <a:defRPr/>
            </a:pPr>
            <a:r>
              <a:rPr lang="en-US" sz="4000" b="1" dirty="0">
                <a:ln w="18000">
                  <a:solidFill>
                    <a:schemeClr val="accent2">
                      <a:satMod val="140000"/>
                    </a:schemeClr>
                  </a:solidFill>
                  <a:prstDash val="solid"/>
                  <a:miter lim="800000"/>
                </a:ln>
                <a:effectLst>
                  <a:outerShdw blurRad="25500" dist="23000" dir="7020000" algn="tl">
                    <a:srgbClr val="000000">
                      <a:alpha val="50000"/>
                    </a:srgbClr>
                  </a:outerShdw>
                </a:effectLst>
              </a:rPr>
              <a:t>395 million miles</a:t>
            </a:r>
          </a:p>
          <a:p>
            <a:pPr eaLnBrk="1" fontAlgn="auto" hangingPunct="1">
              <a:spcBef>
                <a:spcPts val="0"/>
              </a:spcBef>
              <a:spcAft>
                <a:spcPts val="0"/>
              </a:spcAft>
              <a:defRPr/>
            </a:pPr>
            <a:r>
              <a:rPr lang="en-US" sz="4000" b="1" dirty="0">
                <a:ln w="18000">
                  <a:solidFill>
                    <a:schemeClr val="accent2">
                      <a:satMod val="140000"/>
                    </a:schemeClr>
                  </a:solidFill>
                  <a:prstDash val="solid"/>
                  <a:miter lim="800000"/>
                </a:ln>
                <a:effectLst>
                  <a:outerShdw blurRad="25500" dist="23000" dir="7020000" algn="tl">
                    <a:srgbClr val="000000">
                      <a:alpha val="50000"/>
                    </a:srgbClr>
                  </a:outerShdw>
                </a:effectLst>
              </a:rPr>
              <a:t>  from Earth’s orbit                   </a:t>
            </a:r>
          </a:p>
        </p:txBody>
      </p:sp>
      <p:sp>
        <p:nvSpPr>
          <p:cNvPr id="163847" name="TextBox 8"/>
          <p:cNvSpPr txBox="1">
            <a:spLocks noChangeArrowheads="1"/>
          </p:cNvSpPr>
          <p:nvPr/>
        </p:nvSpPr>
        <p:spPr bwMode="auto">
          <a:xfrm>
            <a:off x="6248400" y="6096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Credit -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laxies     Cr-NASA, ESA, Hubble Heritage Team (STScI, AURA)   Acknowledgment-J. Blakeslee (Washington State 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 y="533400"/>
            <a:ext cx="8915400" cy="5028556"/>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mn-lt"/>
              </a:rPr>
              <a:t>UNIVERSE’S FINE TUNING = DESIGN</a:t>
            </a:r>
          </a:p>
          <a:p>
            <a:pPr marL="411480" indent="-342900" algn="ctr" eaLnBrk="1" fontAlgn="auto" hangingPunct="1">
              <a:lnSpc>
                <a:spcPct val="90000"/>
              </a:lnSpc>
              <a:spcBef>
                <a:spcPts val="700"/>
              </a:spcBef>
              <a:spcAft>
                <a:spcPts val="0"/>
              </a:spcAft>
              <a:buClr>
                <a:schemeClr val="tx2"/>
              </a:buClr>
              <a:buSzPct val="95000"/>
              <a:defRPr/>
            </a:pPr>
            <a:endParaRPr lang="en-US" sz="2400" b="1" dirty="0">
              <a:ln w="19050">
                <a:solidFill>
                  <a:schemeClr val="bg1"/>
                </a:solidFill>
              </a:ln>
              <a:solidFill>
                <a:srgbClr val="FF0000"/>
              </a:solidFill>
              <a:latin typeface="+mn-lt"/>
            </a:endParaRPr>
          </a:p>
          <a:p>
            <a:pPr marL="411480" indent="-342900" algn="ctr" eaLnBrk="1" fontAlgn="auto" hangingPunct="1">
              <a:lnSpc>
                <a:spcPct val="90000"/>
              </a:lnSpc>
              <a:spcBef>
                <a:spcPts val="700"/>
              </a:spcBef>
              <a:spcAft>
                <a:spcPts val="0"/>
              </a:spcAft>
              <a:buClr>
                <a:schemeClr val="tx2"/>
              </a:buClr>
              <a:buSzPct val="95000"/>
              <a:defRPr/>
            </a:pPr>
            <a:r>
              <a:rPr lang="en-US" sz="3600" b="1" dirty="0">
                <a:ln w="6350">
                  <a:solidFill>
                    <a:schemeClr val="bg1"/>
                  </a:solidFill>
                </a:ln>
                <a:solidFill>
                  <a:srgbClr val="FF0000"/>
                </a:solidFill>
              </a:rPr>
              <a:t>FOR POSSIBILITY OF LIFE MUST</a:t>
            </a:r>
          </a:p>
          <a:p>
            <a:pPr marL="411480" indent="-342900" algn="ctr" eaLnBrk="1" fontAlgn="auto" hangingPunct="1">
              <a:lnSpc>
                <a:spcPct val="90000"/>
              </a:lnSpc>
              <a:spcBef>
                <a:spcPts val="700"/>
              </a:spcBef>
              <a:spcAft>
                <a:spcPts val="0"/>
              </a:spcAft>
              <a:buClr>
                <a:schemeClr val="tx2"/>
              </a:buClr>
              <a:buSzPct val="95000"/>
              <a:defRPr/>
            </a:pPr>
            <a:r>
              <a:rPr lang="en-US" sz="3600" b="1" dirty="0">
                <a:ln w="6350">
                  <a:solidFill>
                    <a:schemeClr val="bg1"/>
                  </a:solidFill>
                </a:ln>
                <a:solidFill>
                  <a:srgbClr val="FF0000"/>
                </a:solidFill>
              </a:rPr>
              <a:t> HAVE AT LEAST  </a:t>
            </a:r>
          </a:p>
          <a:p>
            <a:pPr marL="411480" indent="-342900" algn="ctr" eaLnBrk="1" fontAlgn="auto" hangingPunct="1">
              <a:lnSpc>
                <a:spcPct val="90000"/>
              </a:lnSpc>
              <a:spcBef>
                <a:spcPts val="700"/>
              </a:spcBef>
              <a:spcAft>
                <a:spcPts val="0"/>
              </a:spcAft>
              <a:buClr>
                <a:schemeClr val="tx2"/>
              </a:buClr>
              <a:buSzPct val="95000"/>
              <a:defRPr/>
            </a:pPr>
            <a:r>
              <a:rPr lang="en-US" sz="3600" b="1" dirty="0">
                <a:ln w="6350">
                  <a:solidFill>
                    <a:schemeClr val="bg1"/>
                  </a:solidFill>
                </a:ln>
                <a:solidFill>
                  <a:srgbClr val="FF0000"/>
                </a:solidFill>
              </a:rPr>
              <a:t>299 GALACTIC  FACTORS  JUST RIGHT; JUST A FEW ARE AS FOLLOWS:</a:t>
            </a:r>
          </a:p>
          <a:p>
            <a:pPr marL="411480" indent="-342900" algn="ctr" eaLnBrk="1" fontAlgn="auto" hangingPunct="1">
              <a:lnSpc>
                <a:spcPct val="90000"/>
              </a:lnSpc>
              <a:spcBef>
                <a:spcPts val="700"/>
              </a:spcBef>
              <a:spcAft>
                <a:spcPts val="0"/>
              </a:spcAft>
              <a:buClr>
                <a:schemeClr val="tx2"/>
              </a:buClr>
              <a:buSzPct val="95000"/>
              <a:defRPr/>
            </a:pPr>
            <a:r>
              <a:rPr lang="en-US" sz="4000" b="1" dirty="0">
                <a:ln w="6350">
                  <a:solidFill>
                    <a:schemeClr val="bg1"/>
                  </a:solidFill>
                </a:ln>
                <a:solidFill>
                  <a:srgbClr val="FF0000"/>
                </a:solidFill>
              </a:rPr>
              <a:t> </a:t>
            </a:r>
            <a:r>
              <a:rPr lang="en-US" sz="4000" b="1" i="1" dirty="0">
                <a:ln w="6350">
                  <a:solidFill>
                    <a:schemeClr val="bg1"/>
                  </a:solidFill>
                </a:ln>
              </a:rPr>
              <a:t>(any numbers inside parentheses indicate the limit to which that factor can change without prohibiting life)</a:t>
            </a:r>
            <a:endParaRPr lang="en-US" sz="1600" b="1" dirty="0">
              <a:ln w="6350">
                <a:solidFill>
                  <a:schemeClr val="bg1"/>
                </a:solidFill>
              </a:ln>
            </a:endParaRPr>
          </a:p>
        </p:txBody>
      </p:sp>
      <p:sp>
        <p:nvSpPr>
          <p:cNvPr id="118788" name="TextBox 4"/>
          <p:cNvSpPr txBox="1">
            <a:spLocks noChangeArrowheads="1"/>
          </p:cNvSpPr>
          <p:nvPr/>
        </p:nvSpPr>
        <p:spPr bwMode="auto">
          <a:xfrm>
            <a:off x="228600" y="5943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GALAXIES:  Credit – NASA, ESA, Hubble Heritage Team (STScI, AURA), Acknowledgement:  J. Blakeslie (Washington State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upite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2363" y="0"/>
            <a:ext cx="5481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457200" y="762000"/>
            <a:ext cx="7924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Earth would be in fatal trouble if:</a:t>
            </a:r>
          </a:p>
          <a:p>
            <a:pPr eaLnBrk="1" hangingPunct="1"/>
            <a:endParaRPr lang="en-US" sz="4000"/>
          </a:p>
          <a:p>
            <a:pPr eaLnBrk="1" hangingPunct="1">
              <a:buFont typeface="Arial" panose="020B0604020202020204" pitchFamily="34" charset="0"/>
              <a:buChar char="•"/>
            </a:pPr>
            <a:r>
              <a:rPr lang="en-US" sz="4000"/>
              <a:t>Jupiter’s mass were smaller</a:t>
            </a:r>
          </a:p>
          <a:p>
            <a:pPr eaLnBrk="1" hangingPunct="1"/>
            <a:endParaRPr lang="en-US" sz="2000"/>
          </a:p>
          <a:p>
            <a:pPr eaLnBrk="1" hangingPunct="1">
              <a:buFont typeface="Arial" panose="020B0604020202020204" pitchFamily="34" charset="0"/>
              <a:buChar char="•"/>
            </a:pPr>
            <a:r>
              <a:rPr lang="en-US" sz="4000"/>
              <a:t>Jupiter’s orbit were less circular</a:t>
            </a:r>
          </a:p>
          <a:p>
            <a:pPr eaLnBrk="1" hangingPunct="1"/>
            <a:endParaRPr lang="en-US" sz="2000"/>
          </a:p>
          <a:p>
            <a:pPr eaLnBrk="1" hangingPunct="1">
              <a:buFont typeface="Arial" panose="020B0604020202020204" pitchFamily="34" charset="0"/>
              <a:buChar char="•"/>
            </a:pPr>
            <a:r>
              <a:rPr lang="en-US" sz="4000"/>
              <a:t>Jupiter’s orbital plane were much</a:t>
            </a:r>
          </a:p>
          <a:p>
            <a:pPr eaLnBrk="1" hangingPunct="1"/>
            <a:r>
              <a:rPr lang="en-US" sz="4000"/>
              <a:t>  different</a:t>
            </a:r>
          </a:p>
        </p:txBody>
      </p:sp>
      <p:sp>
        <p:nvSpPr>
          <p:cNvPr id="164868" name="TextBox 8"/>
          <p:cNvSpPr txBox="1">
            <a:spLocks noChangeArrowheads="1"/>
          </p:cNvSpPr>
          <p:nvPr/>
        </p:nvSpPr>
        <p:spPr bwMode="auto">
          <a:xfrm>
            <a:off x="609600" y="6096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Credit -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Box 1"/>
          <p:cNvSpPr txBox="1">
            <a:spLocks noChangeArrowheads="1"/>
          </p:cNvSpPr>
          <p:nvPr/>
        </p:nvSpPr>
        <p:spPr bwMode="auto">
          <a:xfrm>
            <a:off x="152400" y="1524000"/>
            <a:ext cx="8839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4000"/>
              <a:t>If Jupiter’s formation had not been completed at the same “instant” that the disk of debris and gas around the sun had disappeared, Jupiter would have gradually spiraled inward toward the sun, and eventually would have destroyed earth.  </a:t>
            </a:r>
          </a:p>
          <a:p>
            <a:pPr algn="ctr" eaLnBrk="1" hangingPunct="1"/>
            <a:endParaRPr lang="en-US" sz="4000"/>
          </a:p>
        </p:txBody>
      </p:sp>
      <p:sp>
        <p:nvSpPr>
          <p:cNvPr id="3" name="Rectangle 2"/>
          <p:cNvSpPr/>
          <p:nvPr/>
        </p:nvSpPr>
        <p:spPr>
          <a:xfrm>
            <a:off x="0" y="457200"/>
            <a:ext cx="89916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1" descr="Close-Up of Saturn's Rings   Cr-CICLOPS, JPL, ES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36062"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TextBox 2"/>
          <p:cNvSpPr txBox="1">
            <a:spLocks noChangeArrowheads="1"/>
          </p:cNvSpPr>
          <p:nvPr/>
        </p:nvSpPr>
        <p:spPr bwMode="auto">
          <a:xfrm>
            <a:off x="457200" y="60198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Credit – CYCLOPS, JPL, ESA, NASA</a:t>
            </a:r>
          </a:p>
        </p:txBody>
      </p:sp>
      <p:sp>
        <p:nvSpPr>
          <p:cNvPr id="4" name="TextBox 3"/>
          <p:cNvSpPr txBox="1"/>
          <p:nvPr/>
        </p:nvSpPr>
        <p:spPr>
          <a:xfrm>
            <a:off x="609600" y="1600200"/>
            <a:ext cx="3810000" cy="646331"/>
          </a:xfrm>
          <a:prstGeom prst="rect">
            <a:avLst/>
          </a:prstGeom>
          <a:noFill/>
        </p:spPr>
        <p:txBody>
          <a:bodyPr>
            <a:spAutoFit/>
          </a:bodyPr>
          <a:lstStyle/>
          <a:p>
            <a:pPr eaLnBrk="1" fontAlgn="auto" hangingPunct="1">
              <a:spcBef>
                <a:spcPts val="0"/>
              </a:spcBef>
              <a:spcAft>
                <a:spcPts val="0"/>
              </a:spcAft>
              <a:defRPr/>
            </a:pPr>
            <a:r>
              <a:rPr lang="en-US" sz="3600" b="1" dirty="0">
                <a:ln w="6350">
                  <a:solidFill>
                    <a:schemeClr val="bg1"/>
                  </a:solidFill>
                </a:ln>
                <a:effectLst>
                  <a:outerShdw blurRad="50800" dist="38100" dir="2700000" algn="tl" rotWithShape="0">
                    <a:prstClr val="black">
                      <a:alpha val="40000"/>
                    </a:prstClr>
                  </a:outerShdw>
                </a:effectLst>
                <a:latin typeface="+mn-lt"/>
              </a:rPr>
              <a:t>Saturn’s Rings</a:t>
            </a:r>
          </a:p>
        </p:txBody>
      </p:sp>
      <p:sp>
        <p:nvSpPr>
          <p:cNvPr id="166917" name="TextBox 4"/>
          <p:cNvSpPr txBox="1">
            <a:spLocks noChangeArrowheads="1"/>
          </p:cNvSpPr>
          <p:nvPr/>
        </p:nvSpPr>
        <p:spPr bwMode="auto">
          <a:xfrm>
            <a:off x="381000" y="3276600"/>
            <a:ext cx="7391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The other gas giants also play a critical role in protecting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TUR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381000"/>
            <a:ext cx="8773063" cy="6186309"/>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lvl="1" eaLnBrk="1" fontAlgn="auto" hangingPunct="1">
              <a:spcBef>
                <a:spcPts val="0"/>
              </a:spcBef>
              <a:spcAft>
                <a:spcPts val="0"/>
              </a:spcAft>
              <a:defRPr/>
            </a:pPr>
            <a:r>
              <a:rPr lang="en-US" sz="3600" b="1" u="sng" dirty="0">
                <a:ln w="9525">
                  <a:solidFill>
                    <a:schemeClr val="bg1"/>
                  </a:solidFill>
                </a:ln>
              </a:rPr>
              <a:t>Orbit, Rotation, &amp; Axis Factors, etc</a:t>
            </a:r>
            <a:r>
              <a:rPr lang="en-US" sz="3600" b="1" dirty="0">
                <a:ln w="9525">
                  <a:solidFill>
                    <a:schemeClr val="bg1"/>
                  </a:solidFill>
                </a:ln>
                <a:solidFill>
                  <a:srgbClr val="FFFF00"/>
                </a:solidFill>
              </a:rPr>
              <a:t>:</a:t>
            </a:r>
          </a:p>
          <a:p>
            <a:pPr lvl="2"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Inclination of planetary orbits (50%)</a:t>
            </a:r>
          </a:p>
          <a:p>
            <a:pPr lvl="2"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Major planet orbital  instabilities (5%)</a:t>
            </a:r>
          </a:p>
          <a:p>
            <a:pPr lvl="2" eaLnBrk="1" fontAlgn="auto" hangingPunct="1">
              <a:spcBef>
                <a:spcPts val="0"/>
              </a:spcBef>
              <a:spcAft>
                <a:spcPts val="0"/>
              </a:spcAft>
              <a:defRPr/>
            </a:pPr>
            <a:endParaRPr lang="en-US" sz="3600" b="1" dirty="0">
              <a:ln w="9525">
                <a:solidFill>
                  <a:schemeClr val="bg1"/>
                </a:solidFill>
              </a:ln>
              <a:solidFill>
                <a:srgbClr val="FFFF00"/>
              </a:solidFill>
            </a:endParaRPr>
          </a:p>
          <a:p>
            <a:pPr lvl="2"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Planetary rotation period (10%)</a:t>
            </a:r>
          </a:p>
          <a:p>
            <a:pPr lvl="2"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Axis tilt of planet (30%)</a:t>
            </a:r>
          </a:p>
          <a:p>
            <a:pPr lvl="2" eaLnBrk="1" fontAlgn="auto" hangingPunct="1">
              <a:spcBef>
                <a:spcPts val="0"/>
              </a:spcBef>
              <a:spcAft>
                <a:spcPts val="0"/>
              </a:spcAft>
              <a:defRPr/>
            </a:pPr>
            <a:endParaRPr lang="en-US" sz="3600" b="1" dirty="0">
              <a:ln w="9525">
                <a:solidFill>
                  <a:schemeClr val="bg1"/>
                </a:solidFill>
              </a:ln>
              <a:solidFill>
                <a:srgbClr val="FFFF00"/>
              </a:solidFill>
            </a:endParaRPr>
          </a:p>
          <a:p>
            <a:pPr lvl="2"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Rate of change of axial tilt (1%)</a:t>
            </a:r>
          </a:p>
          <a:p>
            <a:pPr lvl="2"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No. &amp; distribution of planets (1%)</a:t>
            </a:r>
          </a:p>
          <a:p>
            <a:pPr lvl="2"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Etc, etc.</a:t>
            </a:r>
          </a:p>
        </p:txBody>
      </p:sp>
      <p:sp>
        <p:nvSpPr>
          <p:cNvPr id="167940" name="TextBox 4"/>
          <p:cNvSpPr txBox="1">
            <a:spLocks noChangeArrowheads="1"/>
          </p:cNvSpPr>
          <p:nvPr/>
        </p:nvSpPr>
        <p:spPr bwMode="auto">
          <a:xfrm>
            <a:off x="6400800" y="6248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Credit – NASA, JPL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1" descr="Mars Grand Canyon - (3,000 vs. 800 km, 600 vs. 30 km, 8 km vs. 1.8 km deep)   Cr-Viking Project, USGS,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88"/>
            <a:ext cx="9186863"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TextBox 2"/>
          <p:cNvSpPr txBox="1">
            <a:spLocks noChangeArrowheads="1"/>
          </p:cNvSpPr>
          <p:nvPr/>
        </p:nvSpPr>
        <p:spPr bwMode="auto">
          <a:xfrm>
            <a:off x="685800" y="6096000"/>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Credit – Viking Project, VSGS, NASA</a:t>
            </a:r>
          </a:p>
        </p:txBody>
      </p:sp>
      <p:sp>
        <p:nvSpPr>
          <p:cNvPr id="168964" name="TextBox 3"/>
          <p:cNvSpPr txBox="1">
            <a:spLocks noChangeArrowheads="1"/>
          </p:cNvSpPr>
          <p:nvPr/>
        </p:nvSpPr>
        <p:spPr bwMode="auto">
          <a:xfrm>
            <a:off x="304800" y="30480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MARS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Beagle Crater on Mars    Cr - MER, Cornell, JPL,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6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TextBox 3"/>
          <p:cNvSpPr txBox="1">
            <a:spLocks noChangeArrowheads="1"/>
          </p:cNvSpPr>
          <p:nvPr/>
        </p:nvSpPr>
        <p:spPr bwMode="auto">
          <a:xfrm>
            <a:off x="457200" y="61722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Credit – MER, Cornell, JPL, NASA</a:t>
            </a:r>
          </a:p>
        </p:txBody>
      </p:sp>
      <p:sp>
        <p:nvSpPr>
          <p:cNvPr id="169988" name="TextBox 4"/>
          <p:cNvSpPr txBox="1">
            <a:spLocks noChangeArrowheads="1"/>
          </p:cNvSpPr>
          <p:nvPr/>
        </p:nvSpPr>
        <p:spPr bwMode="auto">
          <a:xfrm>
            <a:off x="457200" y="381000"/>
            <a:ext cx="586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Crater on Surface of Mars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1" descr="White Ridges on Mars     Cr-HiRISE, MRO, LPL (U. Arizona),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703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6019800"/>
            <a:ext cx="5257800" cy="369332"/>
          </a:xfrm>
          <a:prstGeom prst="rect">
            <a:avLst/>
          </a:prstGeom>
          <a:noFill/>
        </p:spPr>
        <p:txBody>
          <a:bodyPr>
            <a:spAutoFit/>
          </a:bodyPr>
          <a:lstStyle/>
          <a:p>
            <a:pPr eaLnBrk="1" fontAlgn="auto" hangingPunct="1">
              <a:spcBef>
                <a:spcPts val="0"/>
              </a:spcBef>
              <a:spcAft>
                <a:spcPts val="0"/>
              </a:spcAft>
              <a:defRPr/>
            </a:pPr>
            <a:r>
              <a:rPr lang="en-US" b="1" dirty="0">
                <a:ln w="9525">
                  <a:solidFill>
                    <a:schemeClr val="bg1"/>
                  </a:solidFill>
                </a:ln>
                <a:solidFill>
                  <a:srgbClr val="FFFF00"/>
                </a:solidFill>
                <a:latin typeface="+mn-lt"/>
              </a:rPr>
              <a:t>Credit – </a:t>
            </a:r>
            <a:r>
              <a:rPr lang="en-US" b="1" dirty="0" err="1">
                <a:ln w="9525">
                  <a:solidFill>
                    <a:schemeClr val="bg1"/>
                  </a:solidFill>
                </a:ln>
                <a:solidFill>
                  <a:srgbClr val="FFFF00"/>
                </a:solidFill>
                <a:latin typeface="+mn-lt"/>
              </a:rPr>
              <a:t>HiRISE</a:t>
            </a:r>
            <a:r>
              <a:rPr lang="en-US" b="1" dirty="0">
                <a:ln w="9525">
                  <a:solidFill>
                    <a:schemeClr val="bg1"/>
                  </a:solidFill>
                </a:ln>
                <a:solidFill>
                  <a:srgbClr val="FFFF00"/>
                </a:solidFill>
                <a:latin typeface="+mn-lt"/>
              </a:rPr>
              <a:t>, MRO, LPL (U. of Arizona), NASA</a:t>
            </a:r>
          </a:p>
        </p:txBody>
      </p:sp>
      <p:sp>
        <p:nvSpPr>
          <p:cNvPr id="5" name="TextBox 4"/>
          <p:cNvSpPr txBox="1"/>
          <p:nvPr/>
        </p:nvSpPr>
        <p:spPr>
          <a:xfrm>
            <a:off x="609600" y="762000"/>
            <a:ext cx="3657600" cy="707886"/>
          </a:xfrm>
          <a:prstGeom prst="rect">
            <a:avLst/>
          </a:prstGeom>
          <a:noFill/>
        </p:spPr>
        <p:txBody>
          <a:bodyPr>
            <a:spAutoFit/>
          </a:bodyPr>
          <a:lstStyle/>
          <a:p>
            <a:pPr eaLnBrk="1" fontAlgn="auto" hangingPunct="1">
              <a:spcBef>
                <a:spcPts val="0"/>
              </a:spcBef>
              <a:spcAft>
                <a:spcPts val="0"/>
              </a:spcAft>
              <a:defRPr/>
            </a:pPr>
            <a:r>
              <a:rPr lang="en-US" sz="4000" b="1" dirty="0">
                <a:ln w="19050">
                  <a:solidFill>
                    <a:schemeClr val="bg1"/>
                  </a:solidFill>
                </a:ln>
                <a:solidFill>
                  <a:srgbClr val="FFFF00"/>
                </a:solidFill>
                <a:latin typeface="+mn-lt"/>
              </a:rPr>
              <a:t>Mars’ Surface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1" descr="Mars Surface    Cr-G. Neukum (FU Berlin) et al, Mars Express, DL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0"/>
            <a:ext cx="9204325"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685800"/>
            <a:ext cx="3276600" cy="707886"/>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Mars’ Surface</a:t>
            </a:r>
          </a:p>
        </p:txBody>
      </p:sp>
      <p:sp>
        <p:nvSpPr>
          <p:cNvPr id="172036" name="TextBox 3"/>
          <p:cNvSpPr txBox="1">
            <a:spLocks noChangeArrowheads="1"/>
          </p:cNvSpPr>
          <p:nvPr/>
        </p:nvSpPr>
        <p:spPr bwMode="auto">
          <a:xfrm>
            <a:off x="152400" y="6248400"/>
            <a:ext cx="325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ESA/DLR/FU Berlin (G. Neukum)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1" descr="Husband Hill on Mars - Cr-MER, Cornell, JPL,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296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TextBox 2"/>
          <p:cNvSpPr txBox="1">
            <a:spLocks noChangeArrowheads="1"/>
          </p:cNvSpPr>
          <p:nvPr/>
        </p:nvSpPr>
        <p:spPr bwMode="auto">
          <a:xfrm>
            <a:off x="3352800" y="57912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Credit – MER, Cornell, JPL, NASA</a:t>
            </a:r>
          </a:p>
        </p:txBody>
      </p:sp>
      <p:sp>
        <p:nvSpPr>
          <p:cNvPr id="173060" name="TextBox 3"/>
          <p:cNvSpPr txBox="1">
            <a:spLocks noChangeArrowheads="1"/>
          </p:cNvSpPr>
          <p:nvPr/>
        </p:nvSpPr>
        <p:spPr bwMode="auto">
          <a:xfrm>
            <a:off x="1143000" y="30480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Mars’ Surface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1" descr="Mars - Cr-MER, Cornell, JPL,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96388"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TextBox 2"/>
          <p:cNvSpPr txBox="1">
            <a:spLocks noChangeArrowheads="1"/>
          </p:cNvSpPr>
          <p:nvPr/>
        </p:nvSpPr>
        <p:spPr bwMode="auto">
          <a:xfrm>
            <a:off x="4343400" y="56388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Credit – NASA, Cornell, JPL, NASA</a:t>
            </a:r>
          </a:p>
        </p:txBody>
      </p:sp>
      <p:sp>
        <p:nvSpPr>
          <p:cNvPr id="4" name="TextBox 3"/>
          <p:cNvSpPr txBox="1"/>
          <p:nvPr/>
        </p:nvSpPr>
        <p:spPr>
          <a:xfrm>
            <a:off x="263106" y="760563"/>
            <a:ext cx="3352800" cy="707886"/>
          </a:xfrm>
          <a:prstGeom prst="rect">
            <a:avLst/>
          </a:prstGeom>
          <a:noFill/>
        </p:spPr>
        <p:txBody>
          <a:bodyPr>
            <a:spAutoFit/>
          </a:bodyPr>
          <a:lstStyle/>
          <a:p>
            <a:pPr eaLnBrk="1" fontAlgn="auto" hangingPunct="1">
              <a:spcBef>
                <a:spcPts val="0"/>
              </a:spcBef>
              <a:spcAft>
                <a:spcPts val="0"/>
              </a:spcAft>
              <a:defRPr/>
            </a:pPr>
            <a:r>
              <a:rPr lang="en-US" sz="4000" b="1" dirty="0">
                <a:ln>
                  <a:solidFill>
                    <a:schemeClr val="bg1"/>
                  </a:solidFill>
                </a:ln>
                <a:latin typeface="+mn-lt"/>
              </a:rPr>
              <a:t>Mars’ Surface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laxies     Cr-NASA, ESA, Hubble Heritage Team (STScI, AURA)   Acknowledgment-J. Blakeslee (Washington State 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94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381001"/>
            <a:ext cx="9067800" cy="6968061"/>
          </a:xfrm>
          <a:prstGeom prst="rect">
            <a:avLst/>
          </a:prstGeom>
        </p:spPr>
        <p:txBody>
          <a:bodyPr>
            <a:spAutoFit/>
          </a:bodyPr>
          <a:lstStyle/>
          <a:p>
            <a:pPr marL="740664" lvl="1" indent="-285750" eaLnBrk="1" fontAlgn="auto" hangingPunct="1">
              <a:lnSpc>
                <a:spcPct val="90000"/>
              </a:lnSpc>
              <a:spcBef>
                <a:spcPct val="20000"/>
              </a:spcBef>
              <a:spcAft>
                <a:spcPts val="0"/>
              </a:spcAft>
              <a:buClr>
                <a:schemeClr val="accent2"/>
              </a:buClr>
              <a:buSzPct val="90000"/>
              <a:defRPr/>
            </a:pPr>
            <a:r>
              <a:rPr lang="en-US" sz="3600" b="1" dirty="0">
                <a:ln w="9525">
                  <a:solidFill>
                    <a:schemeClr val="bg1"/>
                  </a:solidFill>
                </a:ln>
                <a:solidFill>
                  <a:srgbClr val="FF0000"/>
                </a:solidFill>
                <a:latin typeface="+mn-lt"/>
              </a:rPr>
              <a:t>UNIVERSE’S FINE TUNING=DESIGN</a:t>
            </a:r>
          </a:p>
          <a:p>
            <a:pPr marL="740664" lvl="1" indent="-285750" eaLnBrk="1" fontAlgn="auto" hangingPunct="1">
              <a:lnSpc>
                <a:spcPct val="90000"/>
              </a:lnSpc>
              <a:spcBef>
                <a:spcPct val="20000"/>
              </a:spcBef>
              <a:spcAft>
                <a:spcPts val="0"/>
              </a:spcAft>
              <a:buClr>
                <a:schemeClr val="accent2"/>
              </a:buClr>
              <a:buSzPct val="90000"/>
              <a:defRPr/>
            </a:pPr>
            <a:r>
              <a:rPr lang="en-US" sz="4000" b="1" u="sng" dirty="0">
                <a:ln w="19050">
                  <a:solidFill>
                    <a:schemeClr val="bg1"/>
                  </a:solidFill>
                </a:ln>
              </a:rPr>
              <a:t>Location, location, location</a:t>
            </a:r>
            <a:r>
              <a:rPr lang="en-US" sz="4000" b="1" dirty="0">
                <a:ln w="19050">
                  <a:solidFill>
                    <a:schemeClr val="bg1"/>
                  </a:solidFill>
                </a:ln>
              </a:rPr>
              <a:t>!</a:t>
            </a:r>
          </a:p>
          <a:p>
            <a:pPr marL="740664" lvl="1" indent="-285750" eaLnBrk="1" fontAlgn="auto" hangingPunct="1">
              <a:lnSpc>
                <a:spcPct val="90000"/>
              </a:lnSpc>
              <a:spcBef>
                <a:spcPct val="20000"/>
              </a:spcBef>
              <a:spcAft>
                <a:spcPts val="0"/>
              </a:spcAft>
              <a:buClr>
                <a:schemeClr val="accent2"/>
              </a:buClr>
              <a:buSzPct val="90000"/>
              <a:buFont typeface="Wingdings" pitchFamily="2" charset="2"/>
              <a:buChar char="§"/>
              <a:defRPr/>
            </a:pPr>
            <a:r>
              <a:rPr lang="en-US" sz="4000" b="1" dirty="0">
                <a:ln w="19050">
                  <a:solidFill>
                    <a:schemeClr val="bg1"/>
                  </a:solidFill>
                </a:ln>
              </a:rPr>
              <a:t>Galaxy cluster location (10%)</a:t>
            </a:r>
          </a:p>
          <a:p>
            <a:pPr marL="740664" lvl="1" indent="-285750" eaLnBrk="1" fontAlgn="auto" hangingPunct="1">
              <a:lnSpc>
                <a:spcPct val="90000"/>
              </a:lnSpc>
              <a:spcBef>
                <a:spcPct val="20000"/>
              </a:spcBef>
              <a:spcAft>
                <a:spcPts val="0"/>
              </a:spcAft>
              <a:buClr>
                <a:schemeClr val="accent2"/>
              </a:buClr>
              <a:buSzPct val="90000"/>
              <a:buFont typeface="Wingdings" pitchFamily="2" charset="2"/>
              <a:buChar char="§"/>
              <a:defRPr/>
            </a:pPr>
            <a:endParaRPr lang="en-US" sz="1600" b="1" dirty="0">
              <a:ln w="19050">
                <a:solidFill>
                  <a:schemeClr val="bg1"/>
                </a:solidFill>
              </a:ln>
            </a:endParaRPr>
          </a:p>
          <a:p>
            <a:pPr marL="740664" lvl="1" indent="-285750" eaLnBrk="1" fontAlgn="auto" hangingPunct="1">
              <a:lnSpc>
                <a:spcPct val="90000"/>
              </a:lnSpc>
              <a:spcBef>
                <a:spcPct val="20000"/>
              </a:spcBef>
              <a:spcAft>
                <a:spcPts val="0"/>
              </a:spcAft>
              <a:buClr>
                <a:schemeClr val="accent2"/>
              </a:buClr>
              <a:buSzPct val="90000"/>
              <a:buFont typeface="Wingdings" pitchFamily="2" charset="2"/>
              <a:buChar char="§"/>
              <a:defRPr/>
            </a:pPr>
            <a:r>
              <a:rPr lang="en-US" sz="4000" b="1" dirty="0">
                <a:ln w="19050">
                  <a:solidFill>
                    <a:schemeClr val="bg1"/>
                  </a:solidFill>
                </a:ln>
              </a:rPr>
              <a:t>Galaxy cluster size (10%)</a:t>
            </a:r>
          </a:p>
          <a:p>
            <a:pPr marL="740664" lvl="1" indent="-285750" eaLnBrk="1" fontAlgn="auto" hangingPunct="1">
              <a:lnSpc>
                <a:spcPct val="90000"/>
              </a:lnSpc>
              <a:spcBef>
                <a:spcPct val="20000"/>
              </a:spcBef>
              <a:spcAft>
                <a:spcPts val="0"/>
              </a:spcAft>
              <a:buClr>
                <a:schemeClr val="accent2"/>
              </a:buClr>
              <a:buSzPct val="90000"/>
              <a:buFont typeface="Wingdings" pitchFamily="2" charset="2"/>
              <a:buChar char="§"/>
              <a:defRPr/>
            </a:pPr>
            <a:endParaRPr lang="en-US" sz="1600" b="1" dirty="0">
              <a:ln w="19050">
                <a:solidFill>
                  <a:schemeClr val="bg1"/>
                </a:solidFill>
              </a:ln>
            </a:endParaRPr>
          </a:p>
          <a:p>
            <a:pPr marL="740664" lvl="1" indent="-285750" eaLnBrk="1" fontAlgn="auto" hangingPunct="1">
              <a:lnSpc>
                <a:spcPct val="90000"/>
              </a:lnSpc>
              <a:spcBef>
                <a:spcPct val="20000"/>
              </a:spcBef>
              <a:spcAft>
                <a:spcPts val="0"/>
              </a:spcAft>
              <a:buClr>
                <a:schemeClr val="accent2"/>
              </a:buClr>
              <a:buSzPct val="90000"/>
              <a:buFont typeface="Wingdings" pitchFamily="2" charset="2"/>
              <a:buChar char="§"/>
              <a:defRPr/>
            </a:pPr>
            <a:r>
              <a:rPr lang="en-US" sz="4000" b="1" dirty="0">
                <a:ln w="19050">
                  <a:solidFill>
                    <a:schemeClr val="bg1"/>
                  </a:solidFill>
                </a:ln>
              </a:rPr>
              <a:t>Galaxy location (10%)</a:t>
            </a:r>
          </a:p>
          <a:p>
            <a:pPr marL="740664" lvl="1" indent="-285750" eaLnBrk="1" fontAlgn="auto" hangingPunct="1">
              <a:lnSpc>
                <a:spcPct val="90000"/>
              </a:lnSpc>
              <a:spcBef>
                <a:spcPct val="20000"/>
              </a:spcBef>
              <a:spcAft>
                <a:spcPts val="0"/>
              </a:spcAft>
              <a:buClr>
                <a:schemeClr val="accent2"/>
              </a:buClr>
              <a:buSzPct val="90000"/>
              <a:buFont typeface="Wingdings" pitchFamily="2" charset="2"/>
              <a:buChar char="§"/>
              <a:defRPr/>
            </a:pPr>
            <a:endParaRPr lang="en-US" sz="1600" b="1" dirty="0">
              <a:ln w="19050">
                <a:solidFill>
                  <a:schemeClr val="bg1"/>
                </a:solidFill>
              </a:ln>
            </a:endParaRPr>
          </a:p>
          <a:p>
            <a:pPr marL="740664" lvl="1" indent="-285750" eaLnBrk="1" fontAlgn="auto" hangingPunct="1">
              <a:lnSpc>
                <a:spcPct val="90000"/>
              </a:lnSpc>
              <a:spcBef>
                <a:spcPct val="20000"/>
              </a:spcBef>
              <a:spcAft>
                <a:spcPts val="0"/>
              </a:spcAft>
              <a:buClr>
                <a:schemeClr val="accent2"/>
              </a:buClr>
              <a:buSzPct val="90000"/>
              <a:buFont typeface="Wingdings" pitchFamily="2" charset="2"/>
              <a:buChar char="§"/>
              <a:defRPr/>
            </a:pPr>
            <a:r>
              <a:rPr lang="en-US" sz="4000" b="1" dirty="0">
                <a:ln w="19050">
                  <a:solidFill>
                    <a:schemeClr val="bg1"/>
                  </a:solidFill>
                </a:ln>
              </a:rPr>
              <a:t>Location &amp; variability of local dwarf galaxy absorption rate (&lt;10%)</a:t>
            </a:r>
          </a:p>
          <a:p>
            <a:pPr marL="740664" lvl="1" indent="-285750" eaLnBrk="1" fontAlgn="auto" hangingPunct="1">
              <a:lnSpc>
                <a:spcPct val="90000"/>
              </a:lnSpc>
              <a:spcBef>
                <a:spcPct val="20000"/>
              </a:spcBef>
              <a:spcAft>
                <a:spcPts val="0"/>
              </a:spcAft>
              <a:buClr>
                <a:schemeClr val="accent2"/>
              </a:buClr>
              <a:buSzPct val="90000"/>
              <a:buFont typeface="Wingdings" pitchFamily="2" charset="2"/>
              <a:buChar char="§"/>
              <a:defRPr/>
            </a:pPr>
            <a:endParaRPr lang="en-US" sz="4000" b="1" dirty="0">
              <a:ln w="19050">
                <a:solidFill>
                  <a:schemeClr val="bg1"/>
                </a:solidFill>
              </a:ln>
              <a:latin typeface="+mn-lt"/>
            </a:endParaRPr>
          </a:p>
          <a:p>
            <a:pPr marL="740664" lvl="1" indent="-285750" eaLnBrk="1" fontAlgn="auto" hangingPunct="1">
              <a:lnSpc>
                <a:spcPct val="90000"/>
              </a:lnSpc>
              <a:spcBef>
                <a:spcPct val="20000"/>
              </a:spcBef>
              <a:spcAft>
                <a:spcPts val="0"/>
              </a:spcAft>
              <a:buClr>
                <a:schemeClr val="accent2"/>
              </a:buClr>
              <a:buSzPct val="90000"/>
              <a:buFont typeface="Wingdings" pitchFamily="2" charset="2"/>
              <a:buChar char="§"/>
              <a:defRPr/>
            </a:pPr>
            <a:endParaRPr lang="en-US" sz="4000" b="1" dirty="0">
              <a:ln w="19050">
                <a:solidFill>
                  <a:schemeClr val="bg1"/>
                </a:solidFill>
              </a:ln>
              <a:latin typeface="+mn-lt"/>
            </a:endParaRPr>
          </a:p>
          <a:p>
            <a:pPr marL="283464" indent="-285750" eaLnBrk="1" fontAlgn="auto" hangingPunct="1">
              <a:lnSpc>
                <a:spcPct val="90000"/>
              </a:lnSpc>
              <a:spcBef>
                <a:spcPct val="20000"/>
              </a:spcBef>
              <a:spcAft>
                <a:spcPts val="0"/>
              </a:spcAft>
              <a:buClr>
                <a:schemeClr val="accent2"/>
              </a:buClr>
              <a:buSzPct val="90000"/>
              <a:buFont typeface="Wingdings" pitchFamily="2" charset="2"/>
              <a:buChar char="§"/>
              <a:defRPr/>
            </a:pPr>
            <a:endParaRPr lang="en-US" sz="1600" b="1" dirty="0">
              <a:ln w="19050">
                <a:solidFill>
                  <a:schemeClr val="bg1"/>
                </a:solidFill>
              </a:ln>
              <a:latin typeface="+mn-lt"/>
            </a:endParaRPr>
          </a:p>
        </p:txBody>
      </p:sp>
      <p:sp>
        <p:nvSpPr>
          <p:cNvPr id="4" name="Rectangle 3"/>
          <p:cNvSpPr/>
          <p:nvPr/>
        </p:nvSpPr>
        <p:spPr>
          <a:xfrm>
            <a:off x="381000" y="457200"/>
            <a:ext cx="8458200" cy="646113"/>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p:txBody>
      </p:sp>
      <p:sp>
        <p:nvSpPr>
          <p:cNvPr id="119813" name="TextBox 4"/>
          <p:cNvSpPr txBox="1">
            <a:spLocks noChangeArrowheads="1"/>
          </p:cNvSpPr>
          <p:nvPr/>
        </p:nvSpPr>
        <p:spPr bwMode="auto">
          <a:xfrm>
            <a:off x="152400" y="5943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GALAXIES:  Credit – NASA, ESA, Hubble Heritage Team (STScI, AURA), Acknowledgement:  J. Blakeslie (Washington State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1" descr="I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2600"/>
            <a:ext cx="9229725"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457200"/>
            <a:ext cx="8382000" cy="1938992"/>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One of Jupiter’s 62 known moons:  Io</a:t>
            </a:r>
          </a:p>
          <a:p>
            <a:pPr eaLnBrk="1" fontAlgn="auto" hangingPunct="1">
              <a:spcBef>
                <a:spcPts val="0"/>
              </a:spcBef>
              <a:spcAft>
                <a:spcPts val="0"/>
              </a:spcAft>
              <a:defRPr/>
            </a:pPr>
            <a:endParaRPr lang="en-US" sz="4000" b="1" dirty="0">
              <a:ln w="6350">
                <a:solidFill>
                  <a:schemeClr val="bg1"/>
                </a:solidFill>
              </a:ln>
              <a:effectLst>
                <a:outerShdw blurRad="50800" dist="38100" dir="2700000" algn="tl" rotWithShape="0">
                  <a:prstClr val="black">
                    <a:alpha val="40000"/>
                  </a:prstClr>
                </a:outerShdw>
              </a:effectLst>
              <a:latin typeface="+mn-lt"/>
            </a:endParaRP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(pizza anyone?)</a:t>
            </a:r>
          </a:p>
        </p:txBody>
      </p:sp>
      <p:sp>
        <p:nvSpPr>
          <p:cNvPr id="175108" name="TextBox 3"/>
          <p:cNvSpPr txBox="1">
            <a:spLocks noChangeArrowheads="1"/>
          </p:cNvSpPr>
          <p:nvPr/>
        </p:nvSpPr>
        <p:spPr bwMode="auto">
          <a:xfrm>
            <a:off x="609600" y="61722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Credit – JPL, NASA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1" descr="Io Volcan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6050"/>
            <a:ext cx="9256713" cy="70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838200"/>
            <a:ext cx="7391400" cy="1938992"/>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Volcanic activity on Io:  First discovered volcanic activity in the solar system outside earth.</a:t>
            </a:r>
          </a:p>
        </p:txBody>
      </p:sp>
      <p:cxnSp>
        <p:nvCxnSpPr>
          <p:cNvPr id="5" name="Straight Arrow Connector 4"/>
          <p:cNvCxnSpPr/>
          <p:nvPr/>
        </p:nvCxnSpPr>
        <p:spPr>
          <a:xfrm rot="10800000" flipV="1">
            <a:off x="1219200" y="2743200"/>
            <a:ext cx="144780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90800" y="3276600"/>
            <a:ext cx="6324600" cy="3170099"/>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Plumes get up to 250 miles high.  JPL’s spacecraft Galileo has observed up to 100 volcanoes erupting at a given time. </a:t>
            </a:r>
          </a:p>
        </p:txBody>
      </p:sp>
      <p:sp>
        <p:nvSpPr>
          <p:cNvPr id="176134" name="TextBox 5"/>
          <p:cNvSpPr txBox="1">
            <a:spLocks noChangeArrowheads="1"/>
          </p:cNvSpPr>
          <p:nvPr/>
        </p:nvSpPr>
        <p:spPr bwMode="auto">
          <a:xfrm>
            <a:off x="152400" y="60960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Credit – JPL,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09800"/>
            <a:ext cx="7315200" cy="3046988"/>
          </a:xfrm>
          <a:prstGeom prst="rect">
            <a:avLst/>
          </a:prstGeom>
          <a:noFill/>
        </p:spPr>
        <p:txBody>
          <a:bodyPr>
            <a:spAutoFit/>
          </a:bodyPr>
          <a:lstStyle/>
          <a:p>
            <a:pPr algn="ctr" eaLnBrk="1" fontAlgn="auto" hangingPunct="1">
              <a:spcBef>
                <a:spcPts val="0"/>
              </a:spcBef>
              <a:spcAft>
                <a:spcPts val="0"/>
              </a:spcAft>
              <a:defRPr/>
            </a:pPr>
            <a:r>
              <a:rPr lang="en-US" sz="9600" dirty="0">
                <a:ln w="19050">
                  <a:solidFill>
                    <a:schemeClr val="tx1"/>
                  </a:solidFill>
                </a:ln>
                <a:solidFill>
                  <a:srgbClr val="00B0F0"/>
                </a:solidFill>
                <a:latin typeface="+mn-lt"/>
              </a:rPr>
              <a:t>THE EARTH</a:t>
            </a:r>
          </a:p>
          <a:p>
            <a:pPr algn="ctr" eaLnBrk="1" fontAlgn="auto" hangingPunct="1">
              <a:spcBef>
                <a:spcPts val="0"/>
              </a:spcBef>
              <a:spcAft>
                <a:spcPts val="0"/>
              </a:spcAft>
              <a:defRPr/>
            </a:pPr>
            <a:r>
              <a:rPr lang="en-US" sz="9600" dirty="0">
                <a:ln w="19050">
                  <a:solidFill>
                    <a:schemeClr val="tx1"/>
                  </a:solidFill>
                </a:ln>
                <a:solidFill>
                  <a:srgbClr val="00B0F0"/>
                </a:solidFill>
                <a:latin typeface="+mn-lt"/>
              </a:rPr>
              <a:t>&amp; MOON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304800"/>
            <a:ext cx="8763000" cy="1938992"/>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sz="4000" b="1" dirty="0">
              <a:ln w="19050">
                <a:solidFill>
                  <a:schemeClr val="bg1"/>
                </a:solidFill>
              </a:ln>
              <a:solidFill>
                <a:srgbClr val="FF0000"/>
              </a:solidFill>
              <a:latin typeface="+mn-lt"/>
            </a:endParaRPr>
          </a:p>
          <a:p>
            <a:pPr eaLnBrk="1" fontAlgn="auto" hangingPunct="1">
              <a:spcBef>
                <a:spcPts val="0"/>
              </a:spcBef>
              <a:spcAft>
                <a:spcPts val="0"/>
              </a:spcAft>
              <a:defRPr/>
            </a:pPr>
            <a:r>
              <a:rPr lang="en-US" sz="4000" b="1" dirty="0">
                <a:ln w="19050">
                  <a:solidFill>
                    <a:schemeClr val="bg1"/>
                  </a:solidFill>
                </a:ln>
                <a:solidFill>
                  <a:srgbClr val="FFFF00"/>
                </a:solidFill>
              </a:rPr>
              <a:t>And now, finally Earth:</a:t>
            </a:r>
          </a:p>
        </p:txBody>
      </p:sp>
      <p:sp>
        <p:nvSpPr>
          <p:cNvPr id="4" name="TextBox 3"/>
          <p:cNvSpPr txBox="1"/>
          <p:nvPr/>
        </p:nvSpPr>
        <p:spPr>
          <a:xfrm>
            <a:off x="381000" y="2514600"/>
            <a:ext cx="8305800" cy="3170099"/>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solidFill>
                  <a:srgbClr val="FF0000"/>
                </a:solidFill>
                <a:effectLst>
                  <a:outerShdw blurRad="50800" dist="38100" dir="2700000" algn="tl" rotWithShape="0">
                    <a:prstClr val="black">
                      <a:alpha val="40000"/>
                    </a:prstClr>
                  </a:outerShdw>
                </a:effectLst>
              </a:rPr>
              <a:t>There are over 268 finely tuned Earth parameters needed to make it possible to be a place for life, with 137 planetary features, PLUS 27 moon factors…  </a:t>
            </a:r>
          </a:p>
        </p:txBody>
      </p:sp>
      <p:sp>
        <p:nvSpPr>
          <p:cNvPr id="178181" name="TextBox 5"/>
          <p:cNvSpPr txBox="1">
            <a:spLocks noChangeArrowheads="1"/>
          </p:cNvSpPr>
          <p:nvPr/>
        </p:nvSpPr>
        <p:spPr bwMode="auto">
          <a:xfrm>
            <a:off x="228600" y="60960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Credit – NASA’s Apollo 17 Crew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1" descr="ISS -  Cr-STS-114 Crew, NAS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7938"/>
            <a:ext cx="91694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TextBox 2"/>
          <p:cNvSpPr txBox="1">
            <a:spLocks noChangeArrowheads="1"/>
          </p:cNvSpPr>
          <p:nvPr/>
        </p:nvSpPr>
        <p:spPr bwMode="auto">
          <a:xfrm>
            <a:off x="42863" y="457200"/>
            <a:ext cx="8997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solidFill>
                  <a:schemeClr val="bg1"/>
                </a:solidFill>
              </a:rPr>
              <a:t>But that’s a subject of another presentation.</a:t>
            </a:r>
          </a:p>
        </p:txBody>
      </p:sp>
      <p:sp>
        <p:nvSpPr>
          <p:cNvPr id="4" name="TextBox 3"/>
          <p:cNvSpPr txBox="1"/>
          <p:nvPr/>
        </p:nvSpPr>
        <p:spPr>
          <a:xfrm>
            <a:off x="304800" y="5334000"/>
            <a:ext cx="8686800" cy="707886"/>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However, we will mention just a few….</a:t>
            </a:r>
          </a:p>
        </p:txBody>
      </p:sp>
      <p:sp>
        <p:nvSpPr>
          <p:cNvPr id="179205" name="TextBox 4"/>
          <p:cNvSpPr txBox="1">
            <a:spLocks noChangeArrowheads="1"/>
          </p:cNvSpPr>
          <p:nvPr/>
        </p:nvSpPr>
        <p:spPr bwMode="auto">
          <a:xfrm>
            <a:off x="304800" y="61722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solidFill>
                  <a:schemeClr val="bg1"/>
                </a:solidFill>
              </a:rPr>
              <a:t>Credit – STS-114 Crew, NASA</a:t>
            </a:r>
          </a:p>
        </p:txBody>
      </p:sp>
      <p:sp>
        <p:nvSpPr>
          <p:cNvPr id="179206" name="TextBox 5"/>
          <p:cNvSpPr txBox="1">
            <a:spLocks noChangeArrowheads="1"/>
          </p:cNvSpPr>
          <p:nvPr/>
        </p:nvSpPr>
        <p:spPr bwMode="auto">
          <a:xfrm>
            <a:off x="6400800" y="21336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3600">
                <a:solidFill>
                  <a:schemeClr val="bg1"/>
                </a:solidFill>
              </a:rPr>
              <a:t>Space Station</a:t>
            </a:r>
          </a:p>
        </p:txBody>
      </p:sp>
      <p:pic>
        <p:nvPicPr>
          <p:cNvPr id="7" name="j0214098.wav">
            <a:hlinkClick r:id="" action="ppaction://media"/>
          </p:cNvPr>
          <p:cNvPicPr>
            <a:picLocks noRot="1" noChangeAspect="1"/>
          </p:cNvPicPr>
          <p:nvPr>
            <a:wavAudioFile r:embed="rId1" name="j0214098.wav"/>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j0214098.wav">
            <a:hlinkClick r:id="" action="ppaction://media"/>
          </p:cNvPr>
          <p:cNvPicPr>
            <a:picLocks noRot="1" noChangeAspect="1"/>
          </p:cNvPicPr>
          <p:nvPr>
            <a:wavAudioFile r:embed="rId1" name="j0214098.wav"/>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915400"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152400"/>
            <a:ext cx="8458200" cy="646113"/>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p:txBody>
      </p:sp>
      <p:sp>
        <p:nvSpPr>
          <p:cNvPr id="4" name="TextBox 3"/>
          <p:cNvSpPr txBox="1"/>
          <p:nvPr/>
        </p:nvSpPr>
        <p:spPr>
          <a:xfrm>
            <a:off x="152400" y="381000"/>
            <a:ext cx="8839200" cy="5801588"/>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sz="2400" b="1" u="sng" dirty="0">
              <a:ln w="6350">
                <a:solidFill>
                  <a:sysClr val="windowText" lastClr="000000"/>
                </a:solidFill>
              </a:ln>
              <a:effectLst>
                <a:outerShdw blurRad="50800" dist="38100" dir="2700000" algn="tl" rotWithShape="0">
                  <a:prstClr val="black">
                    <a:alpha val="40000"/>
                  </a:prstClr>
                </a:outerShdw>
              </a:effectLst>
              <a:latin typeface="+mn-lt"/>
            </a:endParaRPr>
          </a:p>
          <a:p>
            <a:pPr lvl="1" eaLnBrk="1" fontAlgn="auto" hangingPunct="1">
              <a:spcBef>
                <a:spcPts val="0"/>
              </a:spcBef>
              <a:spcAft>
                <a:spcPts val="0"/>
              </a:spcAft>
              <a:defRPr/>
            </a:pPr>
            <a:r>
              <a:rPr lang="en-US" sz="4000" b="1" u="sng" dirty="0">
                <a:ln w="6350">
                  <a:solidFill>
                    <a:sysClr val="windowText" lastClr="000000"/>
                  </a:solidFill>
                </a:ln>
                <a:effectLst>
                  <a:outerShdw blurRad="50800" dist="38100" dir="2700000" algn="tl" rotWithShape="0">
                    <a:prstClr val="black">
                      <a:alpha val="40000"/>
                    </a:prstClr>
                  </a:outerShdw>
                </a:effectLst>
              </a:rPr>
              <a:t>Location, orbit, axis, gravity:</a:t>
            </a:r>
          </a:p>
          <a:p>
            <a:pPr lvl="2" eaLnBrk="1" fontAlgn="auto" hangingPunct="1">
              <a:spcBef>
                <a:spcPts val="0"/>
              </a:spcBef>
              <a:spcAft>
                <a:spcPts val="0"/>
              </a:spcAft>
              <a:buFont typeface="Wingdings" pitchFamily="2" charset="2"/>
              <a:buChar char="§"/>
              <a:defRPr/>
            </a:pPr>
            <a:r>
              <a:rPr lang="en-US" sz="3600" b="1" dirty="0">
                <a:ln w="6350">
                  <a:solidFill>
                    <a:schemeClr val="bg1"/>
                  </a:solidFill>
                </a:ln>
                <a:solidFill>
                  <a:srgbClr val="FFFF00"/>
                </a:solidFill>
                <a:effectLst>
                  <a:outerShdw blurRad="50800" dist="38100" dir="2700000" algn="tl" rotWithShape="0">
                    <a:prstClr val="black">
                      <a:alpha val="40000"/>
                    </a:prstClr>
                  </a:outerShdw>
                </a:effectLst>
              </a:rPr>
              <a:t>Average distance from the sun (</a:t>
            </a:r>
            <a:r>
              <a:rPr lang="en-US" sz="3600" b="1" u="sng" dirty="0">
                <a:ln w="6350">
                  <a:solidFill>
                    <a:schemeClr val="bg1"/>
                  </a:solidFill>
                </a:ln>
                <a:solidFill>
                  <a:srgbClr val="FFFF00"/>
                </a:solidFill>
                <a:effectLst>
                  <a:outerShdw blurRad="50800" dist="38100" dir="2700000" algn="tl" rotWithShape="0">
                    <a:prstClr val="black">
                      <a:alpha val="40000"/>
                    </a:prstClr>
                  </a:outerShdw>
                </a:effectLst>
              </a:rPr>
              <a:t>+</a:t>
            </a:r>
            <a:r>
              <a:rPr lang="en-US" sz="3600" b="1" dirty="0">
                <a:ln w="6350">
                  <a:solidFill>
                    <a:schemeClr val="bg1"/>
                  </a:solidFill>
                </a:ln>
                <a:solidFill>
                  <a:srgbClr val="FFFF00"/>
                </a:solidFill>
                <a:effectLst>
                  <a:outerShdw blurRad="50800" dist="38100" dir="2700000" algn="tl" rotWithShape="0">
                    <a:prstClr val="black">
                      <a:alpha val="40000"/>
                    </a:prstClr>
                  </a:outerShdw>
                </a:effectLst>
              </a:rPr>
              <a:t> .5%)</a:t>
            </a:r>
          </a:p>
          <a:p>
            <a:pPr lvl="2" eaLnBrk="1" fontAlgn="auto" hangingPunct="1">
              <a:spcBef>
                <a:spcPts val="0"/>
              </a:spcBef>
              <a:spcAft>
                <a:spcPts val="0"/>
              </a:spcAft>
              <a:defRPr/>
            </a:pPr>
            <a:endParaRPr lang="en-US" sz="1100" b="1" dirty="0">
              <a:ln w="6350">
                <a:solidFill>
                  <a:schemeClr val="bg1"/>
                </a:solidFill>
              </a:ln>
              <a:solidFill>
                <a:srgbClr val="FFFF00"/>
              </a:solidFill>
              <a:effectLst>
                <a:outerShdw blurRad="50800" dist="38100" dir="2700000" algn="tl" rotWithShape="0">
                  <a:prstClr val="black">
                    <a:alpha val="40000"/>
                  </a:prstClr>
                </a:outerShdw>
              </a:effectLst>
            </a:endParaRPr>
          </a:p>
          <a:p>
            <a:pPr lvl="2" eaLnBrk="1" fontAlgn="auto" hangingPunct="1">
              <a:spcBef>
                <a:spcPts val="0"/>
              </a:spcBef>
              <a:spcAft>
                <a:spcPts val="0"/>
              </a:spcAft>
              <a:buFont typeface="Wingdings" pitchFamily="2" charset="2"/>
              <a:buChar char="§"/>
              <a:defRPr/>
            </a:pPr>
            <a:r>
              <a:rPr lang="en-US" sz="3600" b="1" dirty="0">
                <a:ln w="6350">
                  <a:solidFill>
                    <a:schemeClr val="bg1"/>
                  </a:solidFill>
                </a:ln>
                <a:solidFill>
                  <a:srgbClr val="FFFF00"/>
                </a:solidFill>
                <a:effectLst>
                  <a:outerShdw blurRad="50800" dist="38100" dir="2700000" algn="tl" rotWithShape="0">
                    <a:prstClr val="black">
                      <a:alpha val="40000"/>
                    </a:prstClr>
                  </a:outerShdw>
                </a:effectLst>
              </a:rPr>
              <a:t>Elliptical orbit (30%)</a:t>
            </a:r>
          </a:p>
          <a:p>
            <a:pPr lvl="2" eaLnBrk="1" fontAlgn="auto" hangingPunct="1">
              <a:spcBef>
                <a:spcPts val="0"/>
              </a:spcBef>
              <a:spcAft>
                <a:spcPts val="0"/>
              </a:spcAft>
              <a:buFont typeface="Wingdings" pitchFamily="2" charset="2"/>
              <a:buChar char="§"/>
              <a:defRPr/>
            </a:pPr>
            <a:endParaRPr lang="en-US" sz="1100" b="1" dirty="0">
              <a:ln w="6350">
                <a:solidFill>
                  <a:schemeClr val="bg1"/>
                </a:solidFill>
              </a:ln>
              <a:solidFill>
                <a:srgbClr val="FFFF00"/>
              </a:solidFill>
              <a:effectLst>
                <a:outerShdw blurRad="50800" dist="38100" dir="2700000" algn="tl" rotWithShape="0">
                  <a:prstClr val="black">
                    <a:alpha val="40000"/>
                  </a:prstClr>
                </a:outerShdw>
              </a:effectLst>
            </a:endParaRPr>
          </a:p>
          <a:p>
            <a:pPr lvl="2" eaLnBrk="1" fontAlgn="auto" hangingPunct="1">
              <a:spcBef>
                <a:spcPts val="0"/>
              </a:spcBef>
              <a:spcAft>
                <a:spcPts val="0"/>
              </a:spcAft>
              <a:buFont typeface="Wingdings" pitchFamily="2" charset="2"/>
              <a:buChar char="§"/>
              <a:defRPr/>
            </a:pPr>
            <a:r>
              <a:rPr lang="en-US" sz="3600" b="1" dirty="0">
                <a:ln w="6350">
                  <a:solidFill>
                    <a:schemeClr val="bg1"/>
                  </a:solidFill>
                </a:ln>
                <a:solidFill>
                  <a:srgbClr val="FFFF00"/>
                </a:solidFill>
                <a:effectLst>
                  <a:outerShdw blurRad="50800" dist="38100" dir="2700000" algn="tl" rotWithShape="0">
                    <a:prstClr val="black">
                      <a:alpha val="40000"/>
                    </a:prstClr>
                  </a:outerShdw>
                </a:effectLst>
              </a:rPr>
              <a:t>Axis tilt (+ 11%)</a:t>
            </a:r>
            <a:endParaRPr lang="en-US" sz="800" b="1" dirty="0">
              <a:ln w="6350">
                <a:solidFill>
                  <a:schemeClr val="bg1"/>
                </a:solidFill>
              </a:ln>
              <a:solidFill>
                <a:srgbClr val="FFFF00"/>
              </a:solidFill>
              <a:effectLst>
                <a:outerShdw blurRad="50800" dist="38100" dir="2700000" algn="tl" rotWithShape="0">
                  <a:prstClr val="black">
                    <a:alpha val="40000"/>
                  </a:prstClr>
                </a:outerShdw>
              </a:effectLst>
            </a:endParaRPr>
          </a:p>
          <a:p>
            <a:pPr lvl="2" eaLnBrk="1" fontAlgn="auto" hangingPunct="1">
              <a:spcBef>
                <a:spcPts val="0"/>
              </a:spcBef>
              <a:spcAft>
                <a:spcPts val="0"/>
              </a:spcAft>
              <a:buFont typeface="Wingdings" pitchFamily="2" charset="2"/>
              <a:buChar char="§"/>
              <a:defRPr/>
            </a:pPr>
            <a:endParaRPr lang="en-US" sz="1100" b="1" dirty="0">
              <a:ln w="6350">
                <a:solidFill>
                  <a:schemeClr val="bg1"/>
                </a:solidFill>
              </a:ln>
              <a:solidFill>
                <a:srgbClr val="FFFF00"/>
              </a:solidFill>
              <a:effectLst>
                <a:outerShdw blurRad="50800" dist="38100" dir="2700000" algn="tl" rotWithShape="0">
                  <a:prstClr val="black">
                    <a:alpha val="40000"/>
                  </a:prstClr>
                </a:outerShdw>
              </a:effectLst>
            </a:endParaRPr>
          </a:p>
          <a:p>
            <a:pPr lvl="2" eaLnBrk="1" fontAlgn="auto" hangingPunct="1">
              <a:spcBef>
                <a:spcPts val="0"/>
              </a:spcBef>
              <a:spcAft>
                <a:spcPts val="0"/>
              </a:spcAft>
              <a:buFont typeface="Wingdings" pitchFamily="2" charset="2"/>
              <a:buChar char="§"/>
              <a:defRPr/>
            </a:pPr>
            <a:r>
              <a:rPr lang="en-US" sz="3600" b="1" dirty="0">
                <a:ln w="6350">
                  <a:solidFill>
                    <a:schemeClr val="bg1"/>
                  </a:solidFill>
                </a:ln>
                <a:solidFill>
                  <a:srgbClr val="FFFF00"/>
                </a:solidFill>
                <a:effectLst>
                  <a:outerShdw blurRad="50800" dist="38100" dir="2700000" algn="tl" rotWithShape="0">
                    <a:prstClr val="black">
                      <a:alpha val="40000"/>
                    </a:prstClr>
                  </a:outerShdw>
                </a:effectLst>
              </a:rPr>
              <a:t>Rotation rate (10%)</a:t>
            </a:r>
          </a:p>
          <a:p>
            <a:pPr lvl="2" eaLnBrk="1" fontAlgn="auto" hangingPunct="1">
              <a:spcBef>
                <a:spcPts val="0"/>
              </a:spcBef>
              <a:spcAft>
                <a:spcPts val="0"/>
              </a:spcAft>
              <a:defRPr/>
            </a:pPr>
            <a:endParaRPr lang="en-US" sz="1100" b="1" dirty="0">
              <a:ln w="6350">
                <a:solidFill>
                  <a:schemeClr val="bg1"/>
                </a:solidFill>
              </a:ln>
              <a:solidFill>
                <a:srgbClr val="FFFF00"/>
              </a:solidFill>
              <a:effectLst>
                <a:outerShdw blurRad="50800" dist="38100" dir="2700000" algn="tl" rotWithShape="0">
                  <a:prstClr val="black">
                    <a:alpha val="40000"/>
                  </a:prstClr>
                </a:outerShdw>
              </a:effectLst>
            </a:endParaRPr>
          </a:p>
          <a:p>
            <a:pPr lvl="2" eaLnBrk="1" fontAlgn="auto" hangingPunct="1">
              <a:spcBef>
                <a:spcPts val="0"/>
              </a:spcBef>
              <a:spcAft>
                <a:spcPts val="0"/>
              </a:spcAft>
              <a:buFont typeface="Wingdings" pitchFamily="2" charset="2"/>
              <a:buChar char="§"/>
              <a:defRPr/>
            </a:pPr>
            <a:r>
              <a:rPr lang="en-US" sz="3600" b="1" dirty="0">
                <a:ln w="6350">
                  <a:solidFill>
                    <a:schemeClr val="bg1"/>
                  </a:solidFill>
                </a:ln>
                <a:solidFill>
                  <a:srgbClr val="FFFF00"/>
                </a:solidFill>
                <a:effectLst>
                  <a:outerShdw blurRad="50800" dist="38100" dir="2700000" algn="tl" rotWithShape="0">
                    <a:prstClr val="black">
                      <a:alpha val="40000"/>
                    </a:prstClr>
                  </a:outerShdw>
                </a:effectLst>
              </a:rPr>
              <a:t>Surface gravity (0.10%)</a:t>
            </a:r>
          </a:p>
          <a:p>
            <a:pPr lvl="2" eaLnBrk="1" fontAlgn="auto" hangingPunct="1">
              <a:spcBef>
                <a:spcPts val="0"/>
              </a:spcBef>
              <a:spcAft>
                <a:spcPts val="0"/>
              </a:spcAft>
              <a:defRPr/>
            </a:pPr>
            <a:endParaRPr lang="en-US" sz="1100" b="1" dirty="0">
              <a:ln w="6350">
                <a:solidFill>
                  <a:schemeClr val="bg1"/>
                </a:solidFill>
              </a:ln>
              <a:solidFill>
                <a:srgbClr val="FFFF00"/>
              </a:solidFill>
              <a:effectLst>
                <a:outerShdw blurRad="50800" dist="38100" dir="2700000" algn="tl" rotWithShape="0">
                  <a:prstClr val="black">
                    <a:alpha val="40000"/>
                  </a:prstClr>
                </a:outerShdw>
              </a:effectLst>
            </a:endParaRPr>
          </a:p>
          <a:p>
            <a:pPr lvl="2" eaLnBrk="1" fontAlgn="auto" hangingPunct="1">
              <a:spcBef>
                <a:spcPts val="0"/>
              </a:spcBef>
              <a:spcAft>
                <a:spcPts val="0"/>
              </a:spcAft>
              <a:buFont typeface="Wingdings" pitchFamily="2" charset="2"/>
              <a:buChar char="§"/>
              <a:defRPr/>
            </a:pPr>
            <a:r>
              <a:rPr lang="en-US" sz="3600" b="1" dirty="0">
                <a:ln w="6350">
                  <a:solidFill>
                    <a:schemeClr val="bg1"/>
                  </a:solidFill>
                </a:ln>
                <a:solidFill>
                  <a:srgbClr val="FFFF00"/>
                </a:solidFill>
                <a:effectLst>
                  <a:outerShdw blurRad="50800" dist="38100" dir="2700000" algn="tl" rotWithShape="0">
                    <a:prstClr val="black">
                      <a:alpha val="40000"/>
                    </a:prstClr>
                  </a:outerShdw>
                </a:effectLst>
              </a:rPr>
              <a:t>Magnetic field (1%)</a:t>
            </a:r>
          </a:p>
        </p:txBody>
      </p:sp>
      <p:sp>
        <p:nvSpPr>
          <p:cNvPr id="180229" name="TextBox 4"/>
          <p:cNvSpPr txBox="1">
            <a:spLocks noChangeArrowheads="1"/>
          </p:cNvSpPr>
          <p:nvPr/>
        </p:nvSpPr>
        <p:spPr bwMode="auto">
          <a:xfrm>
            <a:off x="7467600" y="56388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Credit:  NASA’s </a:t>
            </a:r>
          </a:p>
          <a:p>
            <a:pPr eaLnBrk="1" hangingPunct="1"/>
            <a:r>
              <a:rPr lang="en-US">
                <a:latin typeface="Book Antiqua" panose="02040602050305030304" pitchFamily="18" charset="0"/>
              </a:rPr>
              <a:t>Apollo 17  Crew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9229725"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 y="0"/>
            <a:ext cx="8458200" cy="646113"/>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p:txBody>
      </p:sp>
      <p:sp>
        <p:nvSpPr>
          <p:cNvPr id="4" name="TextBox 3"/>
          <p:cNvSpPr txBox="1"/>
          <p:nvPr/>
        </p:nvSpPr>
        <p:spPr>
          <a:xfrm>
            <a:off x="304800" y="117693"/>
            <a:ext cx="8610600" cy="7294305"/>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DESIGN</a:t>
            </a:r>
          </a:p>
          <a:p>
            <a:pPr eaLnBrk="1" fontAlgn="auto" hangingPunct="1">
              <a:spcBef>
                <a:spcPts val="0"/>
              </a:spcBef>
              <a:spcAft>
                <a:spcPts val="0"/>
              </a:spcAft>
              <a:defRPr/>
            </a:pPr>
            <a:endParaRPr lang="en-US" sz="2000" b="1" dirty="0">
              <a:ln w="19050">
                <a:solidFill>
                  <a:schemeClr val="bg1"/>
                </a:solidFill>
              </a:ln>
              <a:solidFill>
                <a:srgbClr val="FF0000"/>
              </a:solidFill>
              <a:latin typeface="+mn-lt"/>
            </a:endParaRPr>
          </a:p>
          <a:p>
            <a:pPr eaLnBrk="1" fontAlgn="auto" hangingPunct="1">
              <a:spcBef>
                <a:spcPts val="0"/>
              </a:spcBef>
              <a:spcAft>
                <a:spcPts val="0"/>
              </a:spcAft>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Atmospheric conditions</a:t>
            </a:r>
            <a:r>
              <a:rPr lang="en-US" sz="3600" b="1" dirty="0">
                <a:ln w="6350">
                  <a:solidFill>
                    <a:sysClr val="windowText" lastClr="000000"/>
                  </a:solidFill>
                </a:ln>
                <a:effectLst>
                  <a:outerShdw blurRad="50800" dist="38100" dir="2700000" algn="tl" rotWithShape="0">
                    <a:prstClr val="black">
                      <a:alpha val="40000"/>
                    </a:prstClr>
                  </a:outerShdw>
                </a:effectLst>
              </a:rPr>
              <a:t> : </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Transparency (1%) </a:t>
            </a: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Pressure (1%)</a:t>
            </a: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Electric discharge rate (1%) </a:t>
            </a: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Oxygen (O) to nitrogen ratio (10%) </a:t>
            </a: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Levels of O (1%), CO₂, water vapor</a:t>
            </a:r>
          </a:p>
          <a:p>
            <a:pPr lvl="1" eaLnBrk="1" fontAlgn="auto" hangingPunct="1">
              <a:spcBef>
                <a:spcPts val="0"/>
              </a:spcBef>
              <a:spcAft>
                <a:spcPts val="0"/>
              </a:spcAft>
              <a:defRPr/>
            </a:pPr>
            <a:r>
              <a:rPr lang="en-US" sz="3600" b="1" dirty="0">
                <a:ln w="9525">
                  <a:solidFill>
                    <a:schemeClr val="bg1"/>
                  </a:solidFill>
                </a:ln>
                <a:solidFill>
                  <a:srgbClr val="FFFF00"/>
                </a:solidFill>
              </a:rPr>
              <a:t>   (1%), ozone (.0001), chlorine (10%)</a:t>
            </a: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rPr>
              <a:t>Quantity, timing &amp; placement of</a:t>
            </a:r>
          </a:p>
          <a:p>
            <a:pPr lvl="1" eaLnBrk="1" fontAlgn="auto" hangingPunct="1">
              <a:spcBef>
                <a:spcPts val="0"/>
              </a:spcBef>
              <a:spcAft>
                <a:spcPts val="0"/>
              </a:spcAft>
              <a:defRPr/>
            </a:pPr>
            <a:r>
              <a:rPr lang="en-US" sz="3600" b="1" dirty="0">
                <a:ln w="9525">
                  <a:solidFill>
                    <a:schemeClr val="bg1"/>
                  </a:solidFill>
                </a:ln>
                <a:solidFill>
                  <a:srgbClr val="FFFF00"/>
                </a:solidFill>
              </a:rPr>
              <a:t>   </a:t>
            </a:r>
            <a:r>
              <a:rPr lang="en-US" sz="3600" b="1" dirty="0" err="1">
                <a:ln w="9525">
                  <a:solidFill>
                    <a:schemeClr val="bg1"/>
                  </a:solidFill>
                </a:ln>
                <a:solidFill>
                  <a:srgbClr val="FFFF00"/>
                </a:solidFill>
              </a:rPr>
              <a:t>methanogens</a:t>
            </a:r>
            <a:r>
              <a:rPr lang="en-US" sz="3600" b="1" dirty="0">
                <a:ln w="9525">
                  <a:solidFill>
                    <a:schemeClr val="bg1"/>
                  </a:solidFill>
                </a:ln>
                <a:solidFill>
                  <a:srgbClr val="FFFF00"/>
                </a:solidFill>
              </a:rPr>
              <a:t> (methane absorbing</a:t>
            </a:r>
          </a:p>
          <a:p>
            <a:pPr lvl="1" eaLnBrk="1" fontAlgn="auto" hangingPunct="1">
              <a:spcBef>
                <a:spcPts val="0"/>
              </a:spcBef>
              <a:spcAft>
                <a:spcPts val="0"/>
              </a:spcAft>
              <a:defRPr/>
            </a:pPr>
            <a:r>
              <a:rPr lang="en-US" sz="3600" b="1" dirty="0">
                <a:ln w="9525">
                  <a:solidFill>
                    <a:schemeClr val="bg1"/>
                  </a:solidFill>
                </a:ln>
                <a:solidFill>
                  <a:srgbClr val="FFFF00"/>
                </a:solidFill>
              </a:rPr>
              <a:t>   bacteria)  (.001%)</a:t>
            </a:r>
          </a:p>
          <a:p>
            <a:pPr lvl="1" eaLnBrk="1" fontAlgn="auto" hangingPunct="1">
              <a:spcBef>
                <a:spcPts val="0"/>
              </a:spcBef>
              <a:spcAft>
                <a:spcPts val="0"/>
              </a:spcAft>
              <a:defRPr/>
            </a:pPr>
            <a:endParaRPr lang="en-US" sz="3600" b="1" dirty="0">
              <a:ln w="19050">
                <a:solidFill>
                  <a:schemeClr val="bg1"/>
                </a:solidFill>
              </a:ln>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0"/>
            <a:ext cx="8790264" cy="5786199"/>
          </a:xfrm>
          <a:prstGeom prst="rect">
            <a:avLst/>
          </a:prstGeom>
          <a:noFill/>
        </p:spPr>
        <p:txBody>
          <a:bodyPr>
            <a:spAutoFit/>
          </a:bodyPr>
          <a:lstStyle/>
          <a:p>
            <a:pPr algn="ct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algn="ctr" eaLnBrk="1" fontAlgn="auto" hangingPunct="1">
              <a:spcBef>
                <a:spcPts val="0"/>
              </a:spcBef>
              <a:spcAft>
                <a:spcPts val="0"/>
              </a:spcAft>
              <a:defRPr/>
            </a:pPr>
            <a:endParaRPr lang="en-US" sz="1600" b="1" dirty="0">
              <a:ln w="19050">
                <a:solidFill>
                  <a:schemeClr val="bg1"/>
                </a:solidFill>
              </a:ln>
              <a:solidFill>
                <a:srgbClr val="FF0000"/>
              </a:solidFill>
              <a:latin typeface="+mn-lt"/>
            </a:endParaRPr>
          </a:p>
          <a:p>
            <a:pPr lvl="1" eaLnBrk="1" fontAlgn="auto" hangingPunct="1">
              <a:spcBef>
                <a:spcPts val="0"/>
              </a:spcBef>
              <a:spcAft>
                <a:spcPts val="0"/>
              </a:spcAft>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Surface Factors:</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a:p>
            <a:pPr lvl="2"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Crust thickness (1%)</a:t>
            </a:r>
          </a:p>
          <a:p>
            <a:pPr lvl="2" eaLnBrk="1" fontAlgn="auto" hangingPunct="1">
              <a:spcBef>
                <a:spcPts val="0"/>
              </a:spcBef>
              <a:spcAft>
                <a:spcPts val="0"/>
              </a:spcAft>
              <a:buFont typeface="Wingdings" pitchFamily="2" charset="2"/>
              <a:buChar char="§"/>
              <a:defRPr/>
            </a:pPr>
            <a:endParaRPr lang="en-US" sz="1100" b="1" dirty="0">
              <a:ln w="9525">
                <a:solidFill>
                  <a:schemeClr val="bg1"/>
                </a:solidFill>
              </a:ln>
              <a:solidFill>
                <a:srgbClr val="FFFF00"/>
              </a:solidFill>
              <a:latin typeface="+mn-lt"/>
            </a:endParaRPr>
          </a:p>
          <a:p>
            <a:pPr lvl="2" eaLnBrk="1" fontAlgn="auto" hangingPunct="1">
              <a:spcBef>
                <a:spcPts val="0"/>
              </a:spcBef>
              <a:spcAft>
                <a:spcPts val="0"/>
              </a:spcAft>
              <a:buFont typeface="Wingdings" pitchFamily="2" charset="2"/>
              <a:buChar char="§"/>
              <a:defRPr/>
            </a:pPr>
            <a:r>
              <a:rPr lang="en-US" sz="3600" b="1" dirty="0" err="1">
                <a:ln w="9525">
                  <a:solidFill>
                    <a:schemeClr val="bg1"/>
                  </a:solidFill>
                </a:ln>
                <a:solidFill>
                  <a:srgbClr val="FFFF00"/>
                </a:solidFill>
                <a:latin typeface="+mn-lt"/>
              </a:rPr>
              <a:t>Albedo</a:t>
            </a:r>
            <a:r>
              <a:rPr lang="en-US" sz="3600" b="1" dirty="0">
                <a:ln w="9525">
                  <a:solidFill>
                    <a:schemeClr val="bg1"/>
                  </a:solidFill>
                </a:ln>
                <a:solidFill>
                  <a:srgbClr val="FFFF00"/>
                </a:solidFill>
                <a:latin typeface="+mn-lt"/>
              </a:rPr>
              <a:t> (reflection of light)</a:t>
            </a:r>
          </a:p>
          <a:p>
            <a:pPr lvl="2" eaLnBrk="1" fontAlgn="auto" hangingPunct="1">
              <a:spcBef>
                <a:spcPts val="0"/>
              </a:spcBef>
              <a:spcAft>
                <a:spcPts val="0"/>
              </a:spcAft>
              <a:defRPr/>
            </a:pPr>
            <a:endParaRPr lang="en-US" sz="1100" b="1" dirty="0">
              <a:ln w="9525">
                <a:solidFill>
                  <a:schemeClr val="bg1"/>
                </a:solidFill>
              </a:ln>
              <a:solidFill>
                <a:srgbClr val="FFFF00"/>
              </a:solidFill>
              <a:latin typeface="+mn-lt"/>
            </a:endParaRPr>
          </a:p>
          <a:p>
            <a:pPr lvl="2"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Seismic  &amp; volcanic activity</a:t>
            </a:r>
          </a:p>
          <a:p>
            <a:pPr lvl="2" eaLnBrk="1" fontAlgn="auto" hangingPunct="1">
              <a:spcBef>
                <a:spcPts val="0"/>
              </a:spcBef>
              <a:spcAft>
                <a:spcPts val="0"/>
              </a:spcAft>
              <a:buFont typeface="Wingdings" pitchFamily="2" charset="2"/>
              <a:buChar char="§"/>
              <a:defRPr/>
            </a:pPr>
            <a:endParaRPr lang="en-US" sz="1100" b="1" dirty="0">
              <a:ln w="9525">
                <a:solidFill>
                  <a:schemeClr val="bg1"/>
                </a:solidFill>
              </a:ln>
              <a:solidFill>
                <a:srgbClr val="FFFF00"/>
              </a:solidFill>
              <a:latin typeface="+mn-lt"/>
            </a:endParaRPr>
          </a:p>
          <a:p>
            <a:pPr lvl="2"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Rate of decline in seismic/volcanic</a:t>
            </a:r>
          </a:p>
          <a:p>
            <a:pPr lvl="2" eaLnBrk="1" fontAlgn="auto" hangingPunct="1">
              <a:spcBef>
                <a:spcPts val="0"/>
              </a:spcBef>
              <a:spcAft>
                <a:spcPts val="0"/>
              </a:spcAft>
              <a:defRPr/>
            </a:pPr>
            <a:endParaRPr lang="en-US" sz="1100" b="1" dirty="0">
              <a:ln w="9525">
                <a:solidFill>
                  <a:schemeClr val="bg1"/>
                </a:solidFill>
              </a:ln>
              <a:solidFill>
                <a:srgbClr val="FFFF00"/>
              </a:solidFill>
              <a:latin typeface="+mn-lt"/>
            </a:endParaRPr>
          </a:p>
          <a:p>
            <a:pPr lvl="2" eaLnBrk="1" fontAlgn="auto" hangingPunct="1">
              <a:spcBef>
                <a:spcPts val="0"/>
              </a:spcBef>
              <a:spcAft>
                <a:spcPts val="0"/>
              </a:spcAft>
              <a:defRPr/>
            </a:pPr>
            <a:r>
              <a:rPr lang="en-US" sz="3600" b="1" dirty="0">
                <a:ln w="9525">
                  <a:solidFill>
                    <a:schemeClr val="bg1"/>
                  </a:solidFill>
                </a:ln>
                <a:solidFill>
                  <a:srgbClr val="FFFF00"/>
                </a:solidFill>
                <a:latin typeface="+mn-lt"/>
              </a:rPr>
              <a:t>   activity</a:t>
            </a:r>
          </a:p>
          <a:p>
            <a:pPr lvl="2" eaLnBrk="1" fontAlgn="auto" hangingPunct="1">
              <a:spcBef>
                <a:spcPts val="0"/>
              </a:spcBef>
              <a:spcAft>
                <a:spcPts val="0"/>
              </a:spcAft>
              <a:defRPr/>
            </a:pPr>
            <a:endParaRPr lang="en-US" sz="1100" b="1" dirty="0">
              <a:ln w="9525">
                <a:solidFill>
                  <a:schemeClr val="bg1"/>
                </a:solidFill>
              </a:ln>
              <a:solidFill>
                <a:srgbClr val="FFFF00"/>
              </a:solidFill>
              <a:latin typeface="+mn-lt"/>
            </a:endParaRPr>
          </a:p>
          <a:p>
            <a:pPr lvl="2"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Ocean to continent ratio</a:t>
            </a:r>
          </a:p>
          <a:p>
            <a:pPr lvl="2" eaLnBrk="1" fontAlgn="auto" hangingPunct="1">
              <a:spcBef>
                <a:spcPts val="0"/>
              </a:spcBef>
              <a:spcAft>
                <a:spcPts val="0"/>
              </a:spcAft>
              <a:defRPr/>
            </a:pPr>
            <a:endParaRPr lang="en-US" sz="1100" b="1" dirty="0">
              <a:ln w="9525">
                <a:solidFill>
                  <a:schemeClr val="bg1"/>
                </a:solidFill>
              </a:ln>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9026525"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228600"/>
            <a:ext cx="8839200" cy="7048083"/>
          </a:xfrm>
          <a:prstGeom prst="rect">
            <a:avLst/>
          </a:prstGeom>
          <a:noFill/>
        </p:spPr>
        <p:txBody>
          <a:bodyPr>
            <a:spAutoFit/>
          </a:bodyPr>
          <a:lstStyle/>
          <a:p>
            <a:pPr algn="ct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algn="ctr" eaLnBrk="1" fontAlgn="auto" hangingPunct="1">
              <a:spcBef>
                <a:spcPts val="0"/>
              </a:spcBef>
              <a:spcAft>
                <a:spcPts val="0"/>
              </a:spcAft>
              <a:defRPr/>
            </a:pPr>
            <a:endParaRPr lang="en-US" sz="2000" b="1" dirty="0">
              <a:ln w="19050">
                <a:solidFill>
                  <a:schemeClr val="bg1"/>
                </a:solidFill>
              </a:ln>
              <a:solidFill>
                <a:srgbClr val="FF0000"/>
              </a:solidFill>
              <a:latin typeface="+mn-lt"/>
            </a:endParaRPr>
          </a:p>
          <a:p>
            <a:pPr eaLnBrk="1" fontAlgn="auto" hangingPunct="1">
              <a:spcBef>
                <a:spcPts val="0"/>
              </a:spcBef>
              <a:spcAft>
                <a:spcPts val="0"/>
              </a:spcAft>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More Surface Factors:</a:t>
            </a: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Quantity, timing &amp; placement of </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carbonate producing animals (1%)</a:t>
            </a:r>
          </a:p>
          <a:p>
            <a:pPr lvl="1" eaLnBrk="1" fontAlgn="auto" hangingPunct="1">
              <a:spcBef>
                <a:spcPts val="0"/>
              </a:spcBef>
              <a:spcAft>
                <a:spcPts val="0"/>
              </a:spcAft>
              <a:defRPr/>
            </a:pPr>
            <a:endParaRPr lang="en-US" sz="24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If levels of the following were off by</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more than 10% in each case, no life:</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zinc, vanadium, chromium,</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selenium, iron, tin, phosphorus,</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nickel, manganese , iodine, </a:t>
            </a:r>
            <a:r>
              <a:rPr lang="en-US" sz="3600" b="1" dirty="0" err="1">
                <a:ln w="9525">
                  <a:solidFill>
                    <a:schemeClr val="bg1"/>
                  </a:solidFill>
                </a:ln>
                <a:solidFill>
                  <a:srgbClr val="FFFF00"/>
                </a:solidFill>
                <a:latin typeface="+mn-lt"/>
              </a:rPr>
              <a:t>flourine</a:t>
            </a:r>
            <a:r>
              <a:rPr lang="en-US" sz="3600" b="1" dirty="0">
                <a:ln w="9525">
                  <a:solidFill>
                    <a:schemeClr val="bg1"/>
                  </a:solidFill>
                </a:ln>
                <a:solidFill>
                  <a:srgbClr val="FFFF00"/>
                </a:solidFill>
                <a:latin typeface="+mn-lt"/>
              </a:rPr>
              <a:t>,</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boron, copper, arsenic, cobalt.</a:t>
            </a:r>
          </a:p>
          <a:p>
            <a:pPr lvl="1" eaLnBrk="1" fontAlgn="auto" hangingPunct="1">
              <a:spcBef>
                <a:spcPts val="0"/>
              </a:spcBef>
              <a:spcAft>
                <a:spcPts val="0"/>
              </a:spcAft>
              <a:buFont typeface="Wingdings" pitchFamily="2" charset="2"/>
              <a:buChar char="§"/>
              <a:defRPr/>
            </a:pPr>
            <a:endParaRPr lang="en-US" sz="3600" b="1" dirty="0">
              <a:ln w="9525">
                <a:solidFill>
                  <a:schemeClr val="bg1"/>
                </a:solidFill>
              </a:ln>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5725" cy="781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152400"/>
            <a:ext cx="8839200" cy="6324808"/>
          </a:xfrm>
          <a:prstGeom prst="rect">
            <a:avLst/>
          </a:prstGeom>
          <a:noFill/>
        </p:spPr>
        <p:txBody>
          <a:bodyPr>
            <a:spAutoFit/>
          </a:bodyPr>
          <a:lstStyle/>
          <a:p>
            <a:pPr algn="ctr" eaLnBrk="1" fontAlgn="auto" hangingPunct="1">
              <a:spcBef>
                <a:spcPts val="0"/>
              </a:spcBef>
              <a:spcAft>
                <a:spcPts val="0"/>
              </a:spcAft>
              <a:defRPr/>
            </a:pPr>
            <a:endParaRPr lang="en-US" sz="2000" b="1" dirty="0">
              <a:ln w="9525">
                <a:solidFill>
                  <a:schemeClr val="bg1"/>
                </a:solidFill>
              </a:ln>
              <a:solidFill>
                <a:srgbClr val="FF0000"/>
              </a:solidFill>
              <a:latin typeface="+mn-lt"/>
            </a:endParaRPr>
          </a:p>
          <a:p>
            <a:pPr algn="ct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algn="ctr" eaLnBrk="1" fontAlgn="auto" hangingPunct="1">
              <a:spcBef>
                <a:spcPts val="0"/>
              </a:spcBef>
              <a:spcAft>
                <a:spcPts val="0"/>
              </a:spcAft>
              <a:defRPr/>
            </a:pPr>
            <a:endParaRPr lang="en-US" b="1" dirty="0">
              <a:ln w="9525">
                <a:solidFill>
                  <a:schemeClr val="bg1"/>
                </a:solidFill>
              </a:ln>
              <a:solidFill>
                <a:srgbClr val="FF0000"/>
              </a:solidFill>
              <a:latin typeface="+mn-lt"/>
            </a:endParaRPr>
          </a:p>
          <a:p>
            <a:pPr algn="ctr" eaLnBrk="1" fontAlgn="auto" hangingPunct="1">
              <a:spcBef>
                <a:spcPts val="0"/>
              </a:spcBef>
              <a:spcAft>
                <a:spcPts val="0"/>
              </a:spcAft>
              <a:defRPr/>
            </a:pPr>
            <a:endParaRPr lang="en-US" sz="1100" b="1" dirty="0">
              <a:ln w="19050">
                <a:solidFill>
                  <a:schemeClr val="bg1"/>
                </a:solidFill>
              </a:ln>
              <a:solidFill>
                <a:srgbClr val="FF0000"/>
              </a:solidFill>
              <a:latin typeface="+mn-lt"/>
            </a:endParaRPr>
          </a:p>
          <a:p>
            <a:pPr eaLnBrk="1" fontAlgn="auto" hangingPunct="1">
              <a:spcBef>
                <a:spcPts val="0"/>
              </a:spcBef>
              <a:spcAft>
                <a:spcPts val="0"/>
              </a:spcAft>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The Many Factors of the Faint Sun Paradox (mentioned earlier):</a:t>
            </a:r>
          </a:p>
          <a:p>
            <a:pPr eaLnBrk="1" fontAlgn="auto" hangingPunct="1">
              <a:spcBef>
                <a:spcPts val="0"/>
              </a:spcBef>
              <a:spcAft>
                <a:spcPts val="0"/>
              </a:spcAft>
              <a:defRPr/>
            </a:pPr>
            <a:endParaRPr lang="en-US" sz="1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Compared to 3.8 billions years ago, when life first started, our sun is 15% more luminous today</a:t>
            </a:r>
          </a:p>
          <a:p>
            <a:pPr lvl="1" eaLnBrk="1" fontAlgn="auto" hangingPunct="1">
              <a:spcBef>
                <a:spcPts val="0"/>
              </a:spcBef>
              <a:spcAft>
                <a:spcPts val="0"/>
              </a:spcAft>
              <a:defRPr/>
            </a:pPr>
            <a:endParaRPr lang="en-US"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i="1" u="sng" dirty="0">
                <a:ln w="6350">
                  <a:solidFill>
                    <a:schemeClr val="bg1"/>
                  </a:solidFill>
                </a:ln>
                <a:solidFill>
                  <a:srgbClr val="FFFF00"/>
                </a:solidFill>
                <a:latin typeface="+mn-lt"/>
              </a:rPr>
              <a:t>AND YET, a 2-4% change in the</a:t>
            </a:r>
          </a:p>
          <a:p>
            <a:pPr lvl="1" eaLnBrk="1" fontAlgn="auto" hangingPunct="1">
              <a:spcBef>
                <a:spcPts val="0"/>
              </a:spcBef>
              <a:spcAft>
                <a:spcPts val="0"/>
              </a:spcAft>
              <a:defRPr/>
            </a:pPr>
            <a:r>
              <a:rPr lang="en-US" sz="3600" b="1" i="1" dirty="0">
                <a:ln w="6350">
                  <a:solidFill>
                    <a:schemeClr val="bg1"/>
                  </a:solidFill>
                </a:ln>
                <a:solidFill>
                  <a:srgbClr val="FFFF00"/>
                </a:solidFill>
                <a:latin typeface="+mn-lt"/>
              </a:rPr>
              <a:t>  </a:t>
            </a:r>
            <a:r>
              <a:rPr lang="en-US" sz="3600" b="1" i="1" u="sng" dirty="0">
                <a:ln w="6350">
                  <a:solidFill>
                    <a:schemeClr val="bg1"/>
                  </a:solidFill>
                </a:ln>
                <a:solidFill>
                  <a:srgbClr val="FFFF00"/>
                </a:solidFill>
                <a:latin typeface="+mn-lt"/>
              </a:rPr>
              <a:t>sun’s luminosity at this time would</a:t>
            </a:r>
          </a:p>
          <a:p>
            <a:pPr lvl="1" eaLnBrk="1" fontAlgn="auto" hangingPunct="1">
              <a:spcBef>
                <a:spcPts val="0"/>
              </a:spcBef>
              <a:spcAft>
                <a:spcPts val="0"/>
              </a:spcAft>
              <a:defRPr/>
            </a:pPr>
            <a:r>
              <a:rPr lang="en-US" sz="3600" b="1" i="1" dirty="0">
                <a:ln w="6350">
                  <a:solidFill>
                    <a:schemeClr val="bg1"/>
                  </a:solidFill>
                </a:ln>
                <a:solidFill>
                  <a:srgbClr val="FFFF00"/>
                </a:solidFill>
                <a:latin typeface="+mn-lt"/>
              </a:rPr>
              <a:t>  </a:t>
            </a:r>
            <a:r>
              <a:rPr lang="en-US" sz="3600" b="1" i="1" u="sng" dirty="0">
                <a:ln w="6350">
                  <a:solidFill>
                    <a:schemeClr val="bg1"/>
                  </a:solidFill>
                </a:ln>
                <a:solidFill>
                  <a:srgbClr val="FFFF00"/>
                </a:solidFill>
                <a:latin typeface="+mn-lt"/>
              </a:rPr>
              <a:t>kill all life on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laxies     Cr-NASA, ESA, Hubble Heritage Team (STScI, AURA)   Acknowledgment-J. Blakeslee (Washington State 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304800"/>
            <a:ext cx="8695426" cy="5256824"/>
          </a:xfrm>
          <a:prstGeom prst="rect">
            <a:avLst/>
          </a:prstGeom>
        </p:spPr>
        <p:txBody>
          <a:bodyPr>
            <a:spAutoFit/>
          </a:bodyPr>
          <a:lstStyle/>
          <a:p>
            <a:pPr marL="283464" indent="-285750" eaLnBrk="1" fontAlgn="auto" hangingPunct="1">
              <a:lnSpc>
                <a:spcPct val="90000"/>
              </a:lnSpc>
              <a:spcBef>
                <a:spcPct val="20000"/>
              </a:spcBef>
              <a:spcAft>
                <a:spcPts val="0"/>
              </a:spcAft>
              <a:buClr>
                <a:schemeClr val="accent2"/>
              </a:buClr>
              <a:buSzPct val="90000"/>
              <a:buFont typeface="Wingdings" pitchFamily="2" charset="2"/>
              <a:buChar char="§"/>
              <a:defRPr/>
            </a:pPr>
            <a:endParaRPr lang="en-US" sz="1600" b="1" dirty="0">
              <a:ln w="19050">
                <a:solidFill>
                  <a:schemeClr val="bg1"/>
                </a:solidFill>
              </a:ln>
              <a:latin typeface="+mn-lt"/>
            </a:endParaRPr>
          </a:p>
          <a:p>
            <a:pPr marL="283464" indent="-285750" algn="ctr" eaLnBrk="1" fontAlgn="auto" hangingPunct="1">
              <a:lnSpc>
                <a:spcPct val="90000"/>
              </a:lnSpc>
              <a:spcBef>
                <a:spcPct val="20000"/>
              </a:spcBef>
              <a:spcAft>
                <a:spcPts val="0"/>
              </a:spcAft>
              <a:buClr>
                <a:schemeClr val="accent2"/>
              </a:buClr>
              <a:buSzPct val="90000"/>
              <a:defRPr/>
            </a:pPr>
            <a:r>
              <a:rPr lang="en-US" sz="3600" b="1" dirty="0">
                <a:ln w="9525">
                  <a:solidFill>
                    <a:schemeClr val="bg1"/>
                  </a:solidFill>
                </a:ln>
                <a:solidFill>
                  <a:srgbClr val="FF0000"/>
                </a:solidFill>
                <a:latin typeface="+mn-lt"/>
              </a:rPr>
              <a:t>UNIVERSE’S FINE TUNING=DESIGN</a:t>
            </a:r>
          </a:p>
          <a:p>
            <a:pPr marL="283464" indent="-285750" algn="ctr" eaLnBrk="1" fontAlgn="auto" hangingPunct="1">
              <a:lnSpc>
                <a:spcPct val="90000"/>
              </a:lnSpc>
              <a:spcBef>
                <a:spcPct val="20000"/>
              </a:spcBef>
              <a:spcAft>
                <a:spcPts val="0"/>
              </a:spcAft>
              <a:buClr>
                <a:schemeClr val="accent2"/>
              </a:buClr>
              <a:buSzPct val="90000"/>
              <a:defRPr/>
            </a:pPr>
            <a:endParaRPr lang="en-US" sz="1600" b="1" dirty="0">
              <a:ln w="19050">
                <a:solidFill>
                  <a:schemeClr val="bg1"/>
                </a:solidFill>
              </a:ln>
              <a:solidFill>
                <a:srgbClr val="FF0000"/>
              </a:solidFill>
              <a:latin typeface="+mn-lt"/>
            </a:endParaRPr>
          </a:p>
          <a:p>
            <a:pPr marL="283464" indent="-285750" algn="ctr" eaLnBrk="1" fontAlgn="auto" hangingPunct="1">
              <a:lnSpc>
                <a:spcPct val="90000"/>
              </a:lnSpc>
              <a:spcBef>
                <a:spcPct val="20000"/>
              </a:spcBef>
              <a:spcAft>
                <a:spcPts val="0"/>
              </a:spcAft>
              <a:buClr>
                <a:schemeClr val="accent2"/>
              </a:buClr>
              <a:buSzPct val="90000"/>
              <a:defRPr/>
            </a:pPr>
            <a:r>
              <a:rPr lang="en-US" sz="4000" b="1" dirty="0">
                <a:ln w="19050">
                  <a:solidFill>
                    <a:schemeClr val="bg1"/>
                  </a:solidFill>
                </a:ln>
              </a:rPr>
              <a:t>Vast majority of galaxies are in</a:t>
            </a:r>
          </a:p>
          <a:p>
            <a:pPr marL="283464" indent="-285750" algn="ctr" eaLnBrk="1" fontAlgn="auto" hangingPunct="1">
              <a:lnSpc>
                <a:spcPct val="90000"/>
              </a:lnSpc>
              <a:spcBef>
                <a:spcPct val="20000"/>
              </a:spcBef>
              <a:spcAft>
                <a:spcPts val="0"/>
              </a:spcAft>
              <a:buClr>
                <a:schemeClr val="accent2"/>
              </a:buClr>
              <a:buSzPct val="90000"/>
              <a:defRPr/>
            </a:pPr>
            <a:r>
              <a:rPr lang="en-US" sz="4000" b="1" dirty="0">
                <a:ln w="19050">
                  <a:solidFill>
                    <a:schemeClr val="bg1"/>
                  </a:solidFill>
                </a:ln>
              </a:rPr>
              <a:t>“galactic neighborhoods” </a:t>
            </a:r>
          </a:p>
          <a:p>
            <a:pPr marL="283464" indent="-285750" algn="ctr" eaLnBrk="1" fontAlgn="auto" hangingPunct="1">
              <a:lnSpc>
                <a:spcPct val="90000"/>
              </a:lnSpc>
              <a:spcBef>
                <a:spcPct val="20000"/>
              </a:spcBef>
              <a:spcAft>
                <a:spcPts val="0"/>
              </a:spcAft>
              <a:buClr>
                <a:schemeClr val="accent2"/>
              </a:buClr>
              <a:buSzPct val="90000"/>
              <a:defRPr/>
            </a:pPr>
            <a:r>
              <a:rPr lang="en-US" sz="4000" b="1" dirty="0">
                <a:ln w="19050">
                  <a:solidFill>
                    <a:schemeClr val="bg1"/>
                  </a:solidFill>
                </a:ln>
              </a:rPr>
              <a:t>that are too crowded, </a:t>
            </a:r>
          </a:p>
          <a:p>
            <a:pPr marL="283464" indent="-285750" algn="ctr" eaLnBrk="1" fontAlgn="auto" hangingPunct="1">
              <a:lnSpc>
                <a:spcPct val="90000"/>
              </a:lnSpc>
              <a:spcBef>
                <a:spcPct val="20000"/>
              </a:spcBef>
              <a:spcAft>
                <a:spcPts val="0"/>
              </a:spcAft>
              <a:buClr>
                <a:schemeClr val="accent2"/>
              </a:buClr>
              <a:buSzPct val="90000"/>
              <a:defRPr/>
            </a:pPr>
            <a:r>
              <a:rPr lang="en-US" sz="4000" b="1" dirty="0">
                <a:ln w="19050">
                  <a:solidFill>
                    <a:schemeClr val="bg1"/>
                  </a:solidFill>
                </a:ln>
              </a:rPr>
              <a:t>causing lethal-to-life</a:t>
            </a:r>
          </a:p>
          <a:p>
            <a:pPr marL="283464" indent="-285750" algn="ctr" eaLnBrk="1" fontAlgn="auto" hangingPunct="1">
              <a:lnSpc>
                <a:spcPct val="90000"/>
              </a:lnSpc>
              <a:spcBef>
                <a:spcPct val="20000"/>
              </a:spcBef>
              <a:spcAft>
                <a:spcPts val="0"/>
              </a:spcAft>
              <a:buClr>
                <a:schemeClr val="accent2"/>
              </a:buClr>
              <a:buSzPct val="90000"/>
              <a:defRPr/>
            </a:pPr>
            <a:r>
              <a:rPr lang="en-US" sz="4000" b="1" dirty="0">
                <a:ln w="19050">
                  <a:solidFill>
                    <a:schemeClr val="bg1"/>
                  </a:solidFill>
                </a:ln>
              </a:rPr>
              <a:t>collisions and mergers.  </a:t>
            </a:r>
          </a:p>
          <a:p>
            <a:pPr marL="283464" indent="-285750" algn="ctr" eaLnBrk="1" fontAlgn="auto" hangingPunct="1">
              <a:lnSpc>
                <a:spcPct val="90000"/>
              </a:lnSpc>
              <a:spcBef>
                <a:spcPct val="20000"/>
              </a:spcBef>
              <a:spcAft>
                <a:spcPts val="0"/>
              </a:spcAft>
              <a:buClr>
                <a:schemeClr val="accent2"/>
              </a:buClr>
              <a:buSzPct val="90000"/>
              <a:defRPr/>
            </a:pPr>
            <a:r>
              <a:rPr lang="en-US" sz="4000" b="1" dirty="0">
                <a:ln w="19050">
                  <a:solidFill>
                    <a:schemeClr val="bg1"/>
                  </a:solidFill>
                </a:ln>
              </a:rPr>
              <a:t>The Milky Way Galaxy is not!</a:t>
            </a:r>
          </a:p>
        </p:txBody>
      </p:sp>
      <p:sp>
        <p:nvSpPr>
          <p:cNvPr id="4" name="Rectangle 3"/>
          <p:cNvSpPr/>
          <p:nvPr/>
        </p:nvSpPr>
        <p:spPr>
          <a:xfrm>
            <a:off x="304800" y="609600"/>
            <a:ext cx="8458200" cy="646113"/>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p:txBody>
      </p:sp>
      <p:sp>
        <p:nvSpPr>
          <p:cNvPr id="120837" name="TextBox 4"/>
          <p:cNvSpPr txBox="1">
            <a:spLocks noChangeArrowheads="1"/>
          </p:cNvSpPr>
          <p:nvPr/>
        </p:nvSpPr>
        <p:spPr bwMode="auto">
          <a:xfrm>
            <a:off x="152400" y="5943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GALAXIES:  Credit – NASA, ESA, Hubble Heritage Team (STScI, AURA), Acknowledgement:  J. Blakeslie (Washington State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8" y="-49213"/>
            <a:ext cx="8967787"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152400"/>
            <a:ext cx="8839200" cy="5893921"/>
          </a:xfrm>
          <a:prstGeom prst="rect">
            <a:avLst/>
          </a:prstGeom>
          <a:noFill/>
        </p:spPr>
        <p:txBody>
          <a:bodyPr>
            <a:spAutoFit/>
          </a:bodyPr>
          <a:lstStyle/>
          <a:p>
            <a:pPr algn="ctr" eaLnBrk="1" fontAlgn="auto" hangingPunct="1">
              <a:spcBef>
                <a:spcPts val="0"/>
              </a:spcBef>
              <a:spcAft>
                <a:spcPts val="0"/>
              </a:spcAft>
              <a:defRPr/>
            </a:pPr>
            <a:endParaRPr lang="en-US" sz="3600" b="1" dirty="0">
              <a:ln w="9525">
                <a:solidFill>
                  <a:schemeClr val="bg1"/>
                </a:solidFill>
              </a:ln>
              <a:solidFill>
                <a:srgbClr val="FF0000"/>
              </a:solidFill>
              <a:latin typeface="+mn-lt"/>
            </a:endParaRPr>
          </a:p>
          <a:p>
            <a:pPr algn="ct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algn="ctr" eaLnBrk="1" fontAlgn="auto" hangingPunct="1">
              <a:spcBef>
                <a:spcPts val="0"/>
              </a:spcBef>
              <a:spcAft>
                <a:spcPts val="0"/>
              </a:spcAft>
              <a:defRPr/>
            </a:pPr>
            <a:endParaRPr lang="en-US" sz="2800" b="1" dirty="0">
              <a:ln w="9525">
                <a:solidFill>
                  <a:schemeClr val="bg1"/>
                </a:solidFill>
              </a:ln>
              <a:solidFill>
                <a:srgbClr val="FF0000"/>
              </a:solidFill>
              <a:latin typeface="+mn-lt"/>
            </a:endParaRPr>
          </a:p>
          <a:p>
            <a:pPr algn="ctr" eaLnBrk="1" fontAlgn="auto" hangingPunct="1">
              <a:spcBef>
                <a:spcPts val="0"/>
              </a:spcBef>
              <a:spcAft>
                <a:spcPts val="0"/>
              </a:spcAft>
              <a:defRPr/>
            </a:pPr>
            <a:endParaRPr lang="en-US" sz="1100" b="1" dirty="0">
              <a:ln w="19050">
                <a:solidFill>
                  <a:schemeClr val="bg1"/>
                </a:solidFill>
              </a:ln>
              <a:solidFill>
                <a:srgbClr val="FF0000"/>
              </a:solidFill>
              <a:latin typeface="+mn-lt"/>
            </a:endParaRPr>
          </a:p>
          <a:p>
            <a:pPr eaLnBrk="1" fontAlgn="auto" hangingPunct="1">
              <a:spcBef>
                <a:spcPts val="0"/>
              </a:spcBef>
              <a:spcAft>
                <a:spcPts val="0"/>
              </a:spcAft>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The Faint Sun Paradox:</a:t>
            </a:r>
          </a:p>
          <a:p>
            <a:pPr eaLnBrk="1" fontAlgn="auto" hangingPunct="1">
              <a:spcBef>
                <a:spcPts val="0"/>
              </a:spcBef>
              <a:spcAft>
                <a:spcPts val="0"/>
              </a:spcAft>
              <a:defRPr/>
            </a:pPr>
            <a:endParaRPr lang="en-US" sz="1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Therefore, for the past 3.8 billion</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years the earth had to grow less</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efficient in trapping heat in a</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perfectly inverted ratio to the</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increasing luminosity/heat of the </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sun or life would not be possible. </a:t>
            </a:r>
            <a:endParaRPr lang="en-US" sz="3600" b="1" i="1" u="sng" dirty="0">
              <a:ln w="6350">
                <a:solidFill>
                  <a:schemeClr val="bg1"/>
                </a:solidFill>
              </a:ln>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4763"/>
            <a:ext cx="8783637" cy="824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152400"/>
            <a:ext cx="8839200" cy="6524863"/>
          </a:xfrm>
          <a:prstGeom prst="rect">
            <a:avLst/>
          </a:prstGeom>
          <a:noFill/>
        </p:spPr>
        <p:txBody>
          <a:bodyPr>
            <a:spAutoFit/>
          </a:bodyPr>
          <a:lstStyle/>
          <a:p>
            <a:pPr algn="ctr" eaLnBrk="1" fontAlgn="auto" hangingPunct="1">
              <a:spcBef>
                <a:spcPts val="0"/>
              </a:spcBef>
              <a:spcAft>
                <a:spcPts val="0"/>
              </a:spcAft>
              <a:defRPr/>
            </a:pPr>
            <a:endParaRPr lang="en-US" sz="3600" b="1" dirty="0">
              <a:ln w="9525">
                <a:solidFill>
                  <a:schemeClr val="bg1"/>
                </a:solidFill>
              </a:ln>
              <a:solidFill>
                <a:srgbClr val="FF0000"/>
              </a:solidFill>
              <a:latin typeface="+mn-lt"/>
            </a:endParaRPr>
          </a:p>
          <a:p>
            <a:pPr algn="ct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algn="ctr" eaLnBrk="1" fontAlgn="auto" hangingPunct="1">
              <a:spcBef>
                <a:spcPts val="0"/>
              </a:spcBef>
              <a:spcAft>
                <a:spcPts val="0"/>
              </a:spcAft>
              <a:defRPr/>
            </a:pPr>
            <a:endParaRPr lang="en-US" sz="1100" b="1" dirty="0">
              <a:ln w="19050">
                <a:solidFill>
                  <a:schemeClr val="bg1"/>
                </a:solidFill>
              </a:ln>
              <a:solidFill>
                <a:srgbClr val="FF0000"/>
              </a:solidFill>
              <a:latin typeface="+mn-lt"/>
            </a:endParaRPr>
          </a:p>
          <a:p>
            <a:pPr eaLnBrk="1" fontAlgn="auto" hangingPunct="1">
              <a:spcBef>
                <a:spcPts val="0"/>
              </a:spcBef>
              <a:spcAft>
                <a:spcPts val="0"/>
              </a:spcAft>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The Faint Sun Paradox:</a:t>
            </a:r>
          </a:p>
          <a:p>
            <a:pPr eaLnBrk="1" fontAlgn="auto" hangingPunct="1">
              <a:spcBef>
                <a:spcPts val="0"/>
              </a:spcBef>
              <a:spcAft>
                <a:spcPts val="0"/>
              </a:spcAft>
              <a:defRPr/>
            </a:pPr>
            <a:endParaRPr lang="en-US" sz="1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a:p>
            <a:pPr lvl="1" eaLnBrk="1" fontAlgn="auto" hangingPunct="1">
              <a:spcBef>
                <a:spcPts val="0"/>
              </a:spcBef>
              <a:spcAft>
                <a:spcPts val="0"/>
              </a:spcAft>
              <a:defRPr/>
            </a:pPr>
            <a:endParaRPr lang="en-US" sz="11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There are many reasons contributing</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to this perfectly timed ability of the</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earth to retain heat less effectively.</a:t>
            </a:r>
          </a:p>
          <a:p>
            <a:pPr lvl="1" eaLnBrk="1" fontAlgn="auto" hangingPunct="1">
              <a:spcBef>
                <a:spcPts val="0"/>
              </a:spcBef>
              <a:spcAft>
                <a:spcPts val="0"/>
              </a:spcAft>
              <a:defRPr/>
            </a:pPr>
            <a:endParaRPr lang="en-US" sz="24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The mechanisms and all the reasons</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are too involved to discuss here.</a:t>
            </a:r>
          </a:p>
          <a:p>
            <a:pPr lvl="1" eaLnBrk="1" fontAlgn="auto" hangingPunct="1">
              <a:spcBef>
                <a:spcPts val="0"/>
              </a:spcBef>
              <a:spcAft>
                <a:spcPts val="0"/>
              </a:spcAft>
              <a:defRPr/>
            </a:pPr>
            <a:endParaRPr lang="en-US" sz="24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Just a few will be mentioned….</a:t>
            </a:r>
            <a:endParaRPr lang="en-US" b="1" dirty="0">
              <a:ln w="9525">
                <a:solidFill>
                  <a:schemeClr val="bg1"/>
                </a:solidFill>
              </a:ln>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3" y="0"/>
            <a:ext cx="8967787"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152400"/>
            <a:ext cx="8839200" cy="6940361"/>
          </a:xfrm>
          <a:prstGeom prst="rect">
            <a:avLst/>
          </a:prstGeom>
          <a:noFill/>
        </p:spPr>
        <p:txBody>
          <a:bodyPr>
            <a:spAutoFit/>
          </a:bodyPr>
          <a:lstStyle/>
          <a:p>
            <a:pPr algn="ctr" eaLnBrk="1" fontAlgn="auto" hangingPunct="1">
              <a:spcBef>
                <a:spcPts val="0"/>
              </a:spcBef>
              <a:spcAft>
                <a:spcPts val="0"/>
              </a:spcAft>
              <a:defRPr/>
            </a:pPr>
            <a:endParaRPr lang="en-US" b="1" dirty="0">
              <a:ln w="9525">
                <a:solidFill>
                  <a:schemeClr val="bg1"/>
                </a:solidFill>
              </a:ln>
              <a:solidFill>
                <a:srgbClr val="FF0000"/>
              </a:solidFill>
              <a:latin typeface="+mn-lt"/>
            </a:endParaRPr>
          </a:p>
          <a:p>
            <a:pPr algn="ct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algn="ctr" eaLnBrk="1" fontAlgn="auto" hangingPunct="1">
              <a:spcBef>
                <a:spcPts val="0"/>
              </a:spcBef>
              <a:spcAft>
                <a:spcPts val="0"/>
              </a:spcAft>
              <a:defRPr/>
            </a:pPr>
            <a:endParaRPr lang="en-US" sz="1100" b="1" dirty="0">
              <a:ln w="19050">
                <a:solidFill>
                  <a:schemeClr val="bg1"/>
                </a:solidFill>
              </a:ln>
              <a:solidFill>
                <a:srgbClr val="FF0000"/>
              </a:solidFill>
              <a:latin typeface="+mn-lt"/>
            </a:endParaRPr>
          </a:p>
          <a:p>
            <a:pPr eaLnBrk="1" fontAlgn="auto" hangingPunct="1">
              <a:spcBef>
                <a:spcPts val="0"/>
              </a:spcBef>
              <a:spcAft>
                <a:spcPts val="0"/>
              </a:spcAft>
              <a:defRPr/>
            </a:pPr>
            <a:endParaRPr lang="en-US" sz="1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a:p>
            <a:pPr eaLnBrk="1" fontAlgn="auto" hangingPunct="1">
              <a:spcBef>
                <a:spcPts val="0"/>
              </a:spcBef>
              <a:spcAft>
                <a:spcPts val="0"/>
              </a:spcAft>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The Faint Sun Paradox dependent on: </a:t>
            </a: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Formation of sun had to be near in</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location and time to Type 1 and II</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supernovas.</a:t>
            </a:r>
          </a:p>
          <a:p>
            <a:pPr lvl="1" eaLnBrk="1" fontAlgn="auto" hangingPunct="1">
              <a:spcBef>
                <a:spcPts val="0"/>
              </a:spcBef>
              <a:spcAft>
                <a:spcPts val="0"/>
              </a:spcAft>
              <a:defRPr/>
            </a:pPr>
            <a:endParaRPr lang="en-US" sz="20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Collision of earth by a Mars-size</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object at just the right time – more</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later.</a:t>
            </a:r>
          </a:p>
          <a:p>
            <a:pPr lvl="1" eaLnBrk="1" fontAlgn="auto" hangingPunct="1">
              <a:spcBef>
                <a:spcPts val="0"/>
              </a:spcBef>
              <a:spcAft>
                <a:spcPts val="0"/>
              </a:spcAft>
              <a:defRPr/>
            </a:pPr>
            <a:endParaRPr lang="en-US" sz="20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Size and viscosity of iron core.</a:t>
            </a:r>
          </a:p>
          <a:p>
            <a:pPr lvl="1" eaLnBrk="1" fontAlgn="auto" hangingPunct="1">
              <a:spcBef>
                <a:spcPts val="0"/>
              </a:spcBef>
              <a:spcAft>
                <a:spcPts val="0"/>
              </a:spcAft>
              <a:defRPr/>
            </a:pPr>
            <a:endParaRPr lang="en-US" sz="3600" b="1" dirty="0">
              <a:ln w="9525">
                <a:solidFill>
                  <a:schemeClr val="bg1"/>
                </a:solidFill>
              </a:ln>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9229725"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152400"/>
            <a:ext cx="8839200" cy="7709803"/>
          </a:xfrm>
          <a:prstGeom prst="rect">
            <a:avLst/>
          </a:prstGeom>
          <a:noFill/>
        </p:spPr>
        <p:txBody>
          <a:bodyPr>
            <a:spAutoFit/>
          </a:bodyPr>
          <a:lstStyle/>
          <a:p>
            <a:pPr algn="ctr" eaLnBrk="1" fontAlgn="auto" hangingPunct="1">
              <a:spcBef>
                <a:spcPts val="0"/>
              </a:spcBef>
              <a:spcAft>
                <a:spcPts val="0"/>
              </a:spcAft>
              <a:defRPr/>
            </a:pPr>
            <a:endParaRPr lang="en-US" sz="1600" b="1" dirty="0">
              <a:ln w="9525">
                <a:solidFill>
                  <a:schemeClr val="bg1"/>
                </a:solidFill>
              </a:ln>
              <a:solidFill>
                <a:srgbClr val="FF0000"/>
              </a:solidFill>
              <a:latin typeface="+mn-lt"/>
            </a:endParaRPr>
          </a:p>
          <a:p>
            <a:pPr algn="ct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algn="ctr" eaLnBrk="1" fontAlgn="auto" hangingPunct="1">
              <a:spcBef>
                <a:spcPts val="0"/>
              </a:spcBef>
              <a:spcAft>
                <a:spcPts val="0"/>
              </a:spcAft>
              <a:defRPr/>
            </a:pPr>
            <a:endParaRPr lang="en-US" sz="1100" b="1" dirty="0">
              <a:ln w="19050">
                <a:solidFill>
                  <a:schemeClr val="bg1"/>
                </a:solidFill>
              </a:ln>
              <a:solidFill>
                <a:srgbClr val="FF0000"/>
              </a:solidFill>
              <a:latin typeface="+mn-lt"/>
            </a:endParaRPr>
          </a:p>
          <a:p>
            <a:pPr eaLnBrk="1" fontAlgn="auto" hangingPunct="1">
              <a:spcBef>
                <a:spcPts val="0"/>
              </a:spcBef>
              <a:spcAft>
                <a:spcPts val="0"/>
              </a:spcAft>
              <a:defRPr/>
            </a:pPr>
            <a:endParaRPr lang="en-US" sz="1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a:p>
            <a:pPr eaLnBrk="1" fontAlgn="auto" hangingPunct="1">
              <a:spcBef>
                <a:spcPts val="0"/>
              </a:spcBef>
              <a:spcAft>
                <a:spcPts val="0"/>
              </a:spcAft>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The Faint Sun Paradox dependent on: </a:t>
            </a: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Strength of magnetic dynamo</a:t>
            </a:r>
          </a:p>
          <a:p>
            <a:pPr lvl="1" eaLnBrk="1" fontAlgn="auto" hangingPunct="1">
              <a:spcBef>
                <a:spcPts val="0"/>
              </a:spcBef>
              <a:spcAft>
                <a:spcPts val="0"/>
              </a:spcAft>
              <a:buFont typeface="Wingdings" pitchFamily="2" charset="2"/>
              <a:buChar char="§"/>
              <a:defRPr/>
            </a:pPr>
            <a:endParaRPr lang="en-US" sz="12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Level of radioactivity</a:t>
            </a:r>
          </a:p>
          <a:p>
            <a:pPr lvl="1" eaLnBrk="1" fontAlgn="auto" hangingPunct="1">
              <a:spcBef>
                <a:spcPts val="0"/>
              </a:spcBef>
              <a:spcAft>
                <a:spcPts val="0"/>
              </a:spcAft>
              <a:defRPr/>
            </a:pPr>
            <a:endParaRPr lang="en-US" sz="20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Types of bacteria and life, and the</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timing thereof</a:t>
            </a:r>
          </a:p>
          <a:p>
            <a:pPr lvl="1" eaLnBrk="1" fontAlgn="auto" hangingPunct="1">
              <a:spcBef>
                <a:spcPts val="0"/>
              </a:spcBef>
              <a:spcAft>
                <a:spcPts val="0"/>
              </a:spcAft>
              <a:defRPr/>
            </a:pPr>
            <a:endParaRPr lang="en-US" sz="12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Types of plant life and the timing</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thereof</a:t>
            </a:r>
          </a:p>
          <a:p>
            <a:pPr lvl="1" eaLnBrk="1" fontAlgn="auto" hangingPunct="1">
              <a:spcBef>
                <a:spcPts val="0"/>
              </a:spcBef>
              <a:spcAft>
                <a:spcPts val="0"/>
              </a:spcAft>
              <a:defRPr/>
            </a:pPr>
            <a:endParaRPr lang="en-US" sz="12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Amount of continental land mass</a:t>
            </a:r>
          </a:p>
          <a:p>
            <a:pPr lvl="8">
              <a:buFont typeface="Wingdings" pitchFamily="2" charset="2"/>
              <a:buChar char="§"/>
              <a:defRPr/>
            </a:pPr>
            <a:endParaRPr lang="en-US" sz="3600" b="1" dirty="0">
              <a:ln w="9525">
                <a:solidFill>
                  <a:schemeClr val="bg1"/>
                </a:solidFill>
              </a:ln>
              <a:solidFill>
                <a:srgbClr val="FFFF00"/>
              </a:solidFill>
              <a:latin typeface="+mn-lt"/>
            </a:endParaRPr>
          </a:p>
          <a:p>
            <a:pPr eaLnBrk="1" fontAlgn="auto" hangingPunct="1">
              <a:spcBef>
                <a:spcPts val="0"/>
              </a:spcBef>
              <a:spcAft>
                <a:spcPts val="0"/>
              </a:spcAft>
              <a:defRPr/>
            </a:pP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9229725"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0"/>
            <a:ext cx="8839200" cy="4816703"/>
          </a:xfrm>
          <a:prstGeom prst="rect">
            <a:avLst/>
          </a:prstGeom>
          <a:noFill/>
        </p:spPr>
        <p:txBody>
          <a:bodyPr>
            <a:spAutoFit/>
          </a:bodyPr>
          <a:lstStyle/>
          <a:p>
            <a:pPr algn="ct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algn="ctr" eaLnBrk="1" fontAlgn="auto" hangingPunct="1">
              <a:spcBef>
                <a:spcPts val="0"/>
              </a:spcBef>
              <a:spcAft>
                <a:spcPts val="0"/>
              </a:spcAft>
              <a:defRPr/>
            </a:pPr>
            <a:endParaRPr lang="en-US" sz="1100" b="1" dirty="0">
              <a:ln w="19050">
                <a:solidFill>
                  <a:schemeClr val="bg1"/>
                </a:solidFill>
              </a:ln>
              <a:solidFill>
                <a:srgbClr val="FF0000"/>
              </a:solidFill>
              <a:latin typeface="+mn-lt"/>
            </a:endParaRPr>
          </a:p>
          <a:p>
            <a:pPr eaLnBrk="1" fontAlgn="auto" hangingPunct="1">
              <a:spcBef>
                <a:spcPts val="0"/>
              </a:spcBef>
              <a:spcAft>
                <a:spcPts val="0"/>
              </a:spcAft>
              <a:defRPr/>
            </a:pPr>
            <a:endPar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a:p>
            <a:pPr eaLnBrk="1" fontAlgn="auto" hangingPunct="1">
              <a:spcBef>
                <a:spcPts val="0"/>
              </a:spcBef>
              <a:spcAft>
                <a:spcPts val="0"/>
              </a:spcAft>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The Faint Sun Paradox: </a:t>
            </a: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Level and timing of tectonic activity</a:t>
            </a:r>
          </a:p>
          <a:p>
            <a:pPr lvl="1" eaLnBrk="1" fontAlgn="auto" hangingPunct="1">
              <a:spcBef>
                <a:spcPts val="0"/>
              </a:spcBef>
              <a:spcAft>
                <a:spcPts val="0"/>
              </a:spcAft>
              <a:defRPr/>
            </a:pPr>
            <a:endParaRPr lang="en-US" sz="20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Rates of continental build up and</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erosion</a:t>
            </a:r>
          </a:p>
          <a:p>
            <a:pPr lvl="1" eaLnBrk="1" fontAlgn="auto" hangingPunct="1">
              <a:spcBef>
                <a:spcPts val="0"/>
              </a:spcBef>
              <a:spcAft>
                <a:spcPts val="0"/>
              </a:spcAft>
              <a:defRPr/>
            </a:pPr>
            <a:endParaRPr lang="en-US" sz="20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Amounts of silicates</a:t>
            </a:r>
          </a:p>
          <a:p>
            <a:pPr lvl="1" eaLnBrk="1" fontAlgn="auto" hangingPunct="1">
              <a:spcBef>
                <a:spcPts val="0"/>
              </a:spcBef>
              <a:spcAft>
                <a:spcPts val="0"/>
              </a:spcAft>
              <a:buFont typeface="Wingdings" pitchFamily="2" charset="2"/>
              <a:buChar char="§"/>
              <a:defRPr/>
            </a:pPr>
            <a:endParaRPr lang="en-US" sz="2000" b="1" dirty="0">
              <a:ln w="9525">
                <a:solidFill>
                  <a:schemeClr val="bg1"/>
                </a:solidFill>
              </a:ln>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9229725"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0"/>
            <a:ext cx="9144000" cy="4524315"/>
          </a:xfrm>
          <a:prstGeom prst="rect">
            <a:avLst/>
          </a:prstGeom>
          <a:noFill/>
        </p:spPr>
        <p:txBody>
          <a:bodyPr>
            <a:spAutoFit/>
          </a:bodyPr>
          <a:lstStyle/>
          <a:p>
            <a:pPr lvl="1"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TUNING=DESIGN</a:t>
            </a:r>
          </a:p>
          <a:p>
            <a:pPr lvl="1" eaLnBrk="1" fontAlgn="auto" hangingPunct="1">
              <a:spcBef>
                <a:spcPts val="0"/>
              </a:spcBef>
              <a:spcAft>
                <a:spcPts val="0"/>
              </a:spcAft>
              <a:defRPr/>
            </a:pPr>
            <a:endParaRPr lang="en-US" sz="3600" b="1" dirty="0">
              <a:ln w="19050">
                <a:solidFill>
                  <a:schemeClr val="bg1"/>
                </a:solidFill>
              </a:ln>
              <a:solidFill>
                <a:srgbClr val="FF0000"/>
              </a:solidFill>
              <a:latin typeface="+mn-lt"/>
            </a:endParaRPr>
          </a:p>
          <a:p>
            <a:pPr lvl="1" eaLnBrk="1" fontAlgn="auto" hangingPunct="1">
              <a:spcBef>
                <a:spcPts val="0"/>
              </a:spcBef>
              <a:spcAft>
                <a:spcPts val="0"/>
              </a:spcAft>
              <a:defRPr/>
            </a:pPr>
            <a:endParaRPr lang="en-US" sz="3600" b="1" dirty="0">
              <a:ln w="19050">
                <a:solidFill>
                  <a:schemeClr val="bg1"/>
                </a:solidFill>
              </a:ln>
              <a:solidFill>
                <a:srgbClr val="FF00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And so, so much more.  Many of these</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factors also affect each other, </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complicating the issue.</a:t>
            </a:r>
          </a:p>
          <a:p>
            <a:pPr lvl="1" eaLnBrk="1" fontAlgn="auto" hangingPunct="1">
              <a:spcBef>
                <a:spcPts val="0"/>
              </a:spcBef>
              <a:spcAft>
                <a:spcPts val="0"/>
              </a:spcAft>
              <a:buFont typeface="Wingdings" pitchFamily="2" charset="2"/>
              <a:buChar char="§"/>
              <a:defRPr/>
            </a:pPr>
            <a:endParaRPr lang="en-US" sz="3600" b="1" dirty="0">
              <a:ln w="9525">
                <a:solidFill>
                  <a:schemeClr val="bg1"/>
                </a:solidFill>
              </a:ln>
              <a:solidFill>
                <a:srgbClr val="FFFF00"/>
              </a:solidFill>
              <a:latin typeface="+mn-lt"/>
            </a:endParaRPr>
          </a:p>
          <a:p>
            <a:pPr lvl="1" eaLnBrk="1" fontAlgn="auto" hangingPunct="1">
              <a:spcBef>
                <a:spcPts val="0"/>
              </a:spcBef>
              <a:spcAft>
                <a:spcPts val="0"/>
              </a:spcAft>
              <a:defRPr/>
            </a:pPr>
            <a:endParaRPr lang="en-US" sz="3600" b="1" dirty="0">
              <a:ln w="9525">
                <a:solidFill>
                  <a:schemeClr val="bg1"/>
                </a:solidFill>
              </a:ln>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9229725"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0"/>
            <a:ext cx="9144000" cy="5909310"/>
          </a:xfrm>
          <a:prstGeom prst="rect">
            <a:avLst/>
          </a:prstGeom>
          <a:noFill/>
        </p:spPr>
        <p:txBody>
          <a:bodyPr>
            <a:spAutoFit/>
          </a:bodyPr>
          <a:lstStyle/>
          <a:p>
            <a:pPr lvl="1" eaLnBrk="1" fontAlgn="auto" hangingPunct="1">
              <a:spcBef>
                <a:spcPts val="0"/>
              </a:spcBef>
              <a:spcAft>
                <a:spcPts val="0"/>
              </a:spcAft>
              <a:defRPr/>
            </a:pPr>
            <a:endParaRPr lang="en-US" b="1" dirty="0">
              <a:ln w="9525">
                <a:solidFill>
                  <a:schemeClr val="bg1"/>
                </a:solidFill>
              </a:ln>
              <a:solidFill>
                <a:srgbClr val="FF0000"/>
              </a:solidFill>
              <a:latin typeface="+mn-lt"/>
            </a:endParaRPr>
          </a:p>
          <a:p>
            <a:pPr lvl="1"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TUNING=DESIGN</a:t>
            </a:r>
          </a:p>
          <a:p>
            <a:pPr lvl="1" eaLnBrk="1" fontAlgn="auto" hangingPunct="1">
              <a:spcBef>
                <a:spcPts val="0"/>
              </a:spcBef>
              <a:spcAft>
                <a:spcPts val="0"/>
              </a:spcAft>
              <a:defRPr/>
            </a:pPr>
            <a:endParaRPr lang="en-US" sz="3600" b="1" dirty="0">
              <a:ln w="19050">
                <a:solidFill>
                  <a:schemeClr val="bg1"/>
                </a:solidFill>
              </a:ln>
              <a:solidFill>
                <a:srgbClr val="FF00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Many of the factors directly/indirectly</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affect the levels of CO</a:t>
            </a:r>
            <a:r>
              <a:rPr lang="en-US" sz="3600" b="1" dirty="0">
                <a:ln w="9525">
                  <a:solidFill>
                    <a:schemeClr val="bg1"/>
                  </a:solidFill>
                </a:ln>
                <a:solidFill>
                  <a:srgbClr val="FFFF00"/>
                </a:solidFill>
                <a:latin typeface="Corbel"/>
              </a:rPr>
              <a:t>₂, water vapor,</a:t>
            </a:r>
          </a:p>
          <a:p>
            <a:pPr lvl="1" eaLnBrk="1" fontAlgn="auto" hangingPunct="1">
              <a:spcBef>
                <a:spcPts val="0"/>
              </a:spcBef>
              <a:spcAft>
                <a:spcPts val="0"/>
              </a:spcAft>
              <a:defRPr/>
            </a:pPr>
            <a:r>
              <a:rPr lang="en-US" sz="3600" b="1" dirty="0">
                <a:ln w="9525">
                  <a:solidFill>
                    <a:schemeClr val="bg1"/>
                  </a:solidFill>
                </a:ln>
                <a:solidFill>
                  <a:srgbClr val="FFFF00"/>
                </a:solidFill>
                <a:latin typeface="Corbel"/>
              </a:rPr>
              <a:t>  </a:t>
            </a:r>
            <a:r>
              <a:rPr lang="en-US" sz="3600" b="1" dirty="0">
                <a:ln w="9525">
                  <a:solidFill>
                    <a:schemeClr val="bg1"/>
                  </a:solidFill>
                </a:ln>
                <a:solidFill>
                  <a:srgbClr val="FFFF00"/>
                </a:solidFill>
                <a:latin typeface="+mn-lt"/>
              </a:rPr>
              <a:t>and methane in the atmosphere and </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the degree to which they are absorbed</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in the earth’s surface.  The less CO</a:t>
            </a:r>
            <a:r>
              <a:rPr lang="en-US" sz="3600" b="1" dirty="0">
                <a:ln w="9525">
                  <a:solidFill>
                    <a:schemeClr val="bg1"/>
                  </a:solidFill>
                </a:ln>
                <a:solidFill>
                  <a:srgbClr val="FFFF00"/>
                </a:solidFill>
                <a:latin typeface="Corbel"/>
              </a:rPr>
              <a:t>₂</a:t>
            </a:r>
          </a:p>
          <a:p>
            <a:pPr lvl="1" eaLnBrk="1" fontAlgn="auto" hangingPunct="1">
              <a:spcBef>
                <a:spcPts val="0"/>
              </a:spcBef>
              <a:spcAft>
                <a:spcPts val="0"/>
              </a:spcAft>
              <a:defRPr/>
            </a:pPr>
            <a:r>
              <a:rPr lang="en-US" sz="3600" b="1" dirty="0">
                <a:ln w="9525">
                  <a:solidFill>
                    <a:schemeClr val="bg1"/>
                  </a:solidFill>
                </a:ln>
                <a:solidFill>
                  <a:srgbClr val="FFFF00"/>
                </a:solidFill>
                <a:latin typeface="Corbel"/>
              </a:rPr>
              <a:t> </a:t>
            </a:r>
            <a:r>
              <a:rPr lang="en-US" sz="3600" b="1" dirty="0">
                <a:ln w="9525">
                  <a:solidFill>
                    <a:schemeClr val="bg1"/>
                  </a:solidFill>
                </a:ln>
                <a:solidFill>
                  <a:srgbClr val="FFFF00"/>
                </a:solidFill>
                <a:latin typeface="+mn-lt"/>
              </a:rPr>
              <a:t> and methane in the atmosphere, the</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cooler earth can become.</a:t>
            </a:r>
          </a:p>
          <a:p>
            <a:pPr lvl="1" eaLnBrk="1" fontAlgn="auto" hangingPunct="1">
              <a:spcBef>
                <a:spcPts val="0"/>
              </a:spcBef>
              <a:spcAft>
                <a:spcPts val="0"/>
              </a:spcAft>
              <a:defRPr/>
            </a:pPr>
            <a:endParaRPr lang="en-US" sz="3600" b="1" dirty="0">
              <a:ln w="9525">
                <a:solidFill>
                  <a:schemeClr val="bg1"/>
                </a:solidFill>
              </a:ln>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9229725"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52400"/>
            <a:ext cx="9144000" cy="4524315"/>
          </a:xfrm>
          <a:prstGeom prst="rect">
            <a:avLst/>
          </a:prstGeom>
          <a:noFill/>
        </p:spPr>
        <p:txBody>
          <a:bodyPr>
            <a:spAutoFit/>
          </a:bodyPr>
          <a:lstStyle/>
          <a:p>
            <a:pPr lvl="1"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TUNING=DESIGN</a:t>
            </a:r>
          </a:p>
          <a:p>
            <a:pPr lvl="1" eaLnBrk="1" fontAlgn="auto" hangingPunct="1">
              <a:spcBef>
                <a:spcPts val="0"/>
              </a:spcBef>
              <a:spcAft>
                <a:spcPts val="0"/>
              </a:spcAft>
              <a:defRPr/>
            </a:pPr>
            <a:endParaRPr lang="en-US" sz="3600" b="1" dirty="0">
              <a:ln w="19050">
                <a:solidFill>
                  <a:schemeClr val="bg1"/>
                </a:solidFill>
              </a:ln>
              <a:solidFill>
                <a:srgbClr val="FF0000"/>
              </a:solidFill>
              <a:latin typeface="+mn-lt"/>
            </a:endParaRPr>
          </a:p>
          <a:p>
            <a:pPr lvl="1" eaLnBrk="1" fontAlgn="auto" hangingPunct="1">
              <a:spcBef>
                <a:spcPts val="0"/>
              </a:spcBef>
              <a:spcAft>
                <a:spcPts val="0"/>
              </a:spcAft>
              <a:defRPr/>
            </a:pPr>
            <a:endParaRPr lang="en-US" sz="3600" b="1" dirty="0">
              <a:ln w="19050">
                <a:solidFill>
                  <a:schemeClr val="bg1"/>
                </a:solidFill>
              </a:ln>
              <a:solidFill>
                <a:srgbClr val="FF0000"/>
              </a:solidFill>
              <a:latin typeface="+mn-lt"/>
            </a:endParaRPr>
          </a:p>
          <a:p>
            <a:pPr algn="ctr" eaLnBrk="1" fontAlgn="auto" hangingPunct="1">
              <a:spcBef>
                <a:spcPts val="0"/>
              </a:spcBef>
              <a:spcAft>
                <a:spcPts val="0"/>
              </a:spcAft>
              <a:defRPr/>
            </a:pPr>
            <a:r>
              <a:rPr lang="en-US" sz="3600" b="1" dirty="0">
                <a:ln w="9525">
                  <a:solidFill>
                    <a:schemeClr val="bg1"/>
                  </a:solidFill>
                </a:ln>
                <a:solidFill>
                  <a:srgbClr val="FFFF00"/>
                </a:solidFill>
                <a:latin typeface="+mn-lt"/>
              </a:rPr>
              <a:t>This perfectly timed, “inverted” synchronistic dance of the sun and earth known as the “Faint Sun Paradox” defies any naturalistic explanation.</a:t>
            </a:r>
          </a:p>
          <a:p>
            <a:pPr lvl="1" eaLnBrk="1" fontAlgn="auto" hangingPunct="1">
              <a:spcBef>
                <a:spcPts val="0"/>
              </a:spcBef>
              <a:spcAft>
                <a:spcPts val="0"/>
              </a:spcAft>
              <a:buFont typeface="Wingdings" pitchFamily="2" charset="2"/>
              <a:buChar char="§"/>
              <a:defRPr/>
            </a:pPr>
            <a:endParaRPr lang="en-US" sz="3600" b="1" dirty="0">
              <a:ln w="9525">
                <a:solidFill>
                  <a:schemeClr val="bg1"/>
                </a:solidFill>
              </a:ln>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Cr-Apollo 17 Crew,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9229725"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52400"/>
            <a:ext cx="9144000" cy="5632311"/>
          </a:xfrm>
          <a:prstGeom prst="rect">
            <a:avLst/>
          </a:prstGeom>
          <a:noFill/>
        </p:spPr>
        <p:txBody>
          <a:bodyPr>
            <a:spAutoFit/>
          </a:bodyPr>
          <a:lstStyle/>
          <a:p>
            <a:pPr lvl="1"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TUNING=DESIGN</a:t>
            </a:r>
          </a:p>
          <a:p>
            <a:pPr lvl="1" eaLnBrk="1" fontAlgn="auto" hangingPunct="1">
              <a:spcBef>
                <a:spcPts val="0"/>
              </a:spcBef>
              <a:spcAft>
                <a:spcPts val="0"/>
              </a:spcAft>
              <a:defRPr/>
            </a:pPr>
            <a:endParaRPr lang="en-US" sz="3600" b="1" dirty="0">
              <a:ln w="19050">
                <a:solidFill>
                  <a:schemeClr val="bg1"/>
                </a:solidFill>
              </a:ln>
              <a:solidFill>
                <a:srgbClr val="FF00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PLUS THERE ARE NUMEROUS</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other earth  factors (not related to the</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faint sun paradox) including level </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and degree of comet &amp; meteor </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bombardment, sea salt aerosols, etc.,</a:t>
            </a:r>
          </a:p>
          <a:p>
            <a:pPr lvl="1" eaLnBrk="1" fontAlgn="auto" hangingPunct="1">
              <a:spcBef>
                <a:spcPts val="0"/>
              </a:spcBef>
              <a:spcAft>
                <a:spcPts val="0"/>
              </a:spcAft>
              <a:defRPr/>
            </a:pPr>
            <a:r>
              <a:rPr lang="en-US" sz="3600" b="1" dirty="0">
                <a:ln w="9525">
                  <a:solidFill>
                    <a:schemeClr val="bg1"/>
                  </a:solidFill>
                </a:ln>
                <a:solidFill>
                  <a:srgbClr val="FFFF00"/>
                </a:solidFill>
                <a:latin typeface="+mn-lt"/>
              </a:rPr>
              <a:t>  etc. </a:t>
            </a:r>
          </a:p>
          <a:p>
            <a:pPr lvl="1" eaLnBrk="1" fontAlgn="auto" hangingPunct="1">
              <a:spcBef>
                <a:spcPts val="0"/>
              </a:spcBef>
              <a:spcAft>
                <a:spcPts val="0"/>
              </a:spcAft>
              <a:defRPr/>
            </a:pPr>
            <a:endParaRPr lang="en-US" sz="3600" b="1" dirty="0">
              <a:ln w="9525">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3600" b="1" dirty="0">
                <a:ln w="9525">
                  <a:solidFill>
                    <a:schemeClr val="bg1"/>
                  </a:solidFill>
                </a:ln>
                <a:solidFill>
                  <a:srgbClr val="FFFF00"/>
                </a:solidFill>
                <a:latin typeface="+mn-lt"/>
              </a:rPr>
              <a:t>AND THE FOLLOWING BIG ONE: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25879"/>
            <a:ext cx="8915401" cy="7264879"/>
          </a:xfrm>
          <a:prstGeom prst="rect">
            <a:avLst/>
          </a:prstGeom>
          <a:solidFill>
            <a:schemeClr val="bg1"/>
          </a:solidFill>
          <a:ln>
            <a:noFill/>
          </a:ln>
        </p:spPr>
        <p:txBody>
          <a:bodyPr>
            <a:prstTxWarp prst="textFadeUp">
              <a:avLst/>
            </a:prstTxWarp>
            <a:spAutoFit/>
            <a:scene3d>
              <a:camera prst="perspectiveRelaxedModerately"/>
              <a:lightRig rig="threePt" dir="t"/>
            </a:scene3d>
          </a:bodyPr>
          <a:lstStyle/>
          <a:p>
            <a:pPr algn="ctr" eaLnBrk="1" fontAlgn="auto" hangingPunct="1">
              <a:spcBef>
                <a:spcPts val="0"/>
              </a:spcBef>
              <a:spcAft>
                <a:spcPts val="0"/>
              </a:spcAft>
              <a:defRPr/>
            </a:pPr>
            <a:r>
              <a:rPr lang="en-US" sz="8000" b="1" dirty="0">
                <a:ln w="28575">
                  <a:solidFill>
                    <a:schemeClr val="tx1"/>
                  </a:solidFill>
                </a:ln>
                <a:solidFill>
                  <a:srgbClr val="00B0F0"/>
                </a:solidFill>
                <a:latin typeface="Eras Bold ITC" pitchFamily="34" charset="0"/>
              </a:rPr>
              <a:t>A long, long time ago, in </a:t>
            </a:r>
            <a:r>
              <a:rPr lang="en-US" sz="8000" b="1" u="sng" dirty="0">
                <a:ln w="28575">
                  <a:solidFill>
                    <a:schemeClr val="tx1"/>
                  </a:solidFill>
                </a:ln>
                <a:solidFill>
                  <a:srgbClr val="FF0000"/>
                </a:solidFill>
                <a:latin typeface="Eras Bold ITC" pitchFamily="34" charset="0"/>
              </a:rPr>
              <a:t>THIS </a:t>
            </a:r>
            <a:r>
              <a:rPr lang="en-US" sz="8000" b="1" dirty="0">
                <a:ln w="28575">
                  <a:solidFill>
                    <a:schemeClr val="tx1"/>
                  </a:solidFill>
                </a:ln>
                <a:solidFill>
                  <a:srgbClr val="00B0F0"/>
                </a:solidFill>
                <a:latin typeface="Eras Bold ITC" pitchFamily="34" charset="0"/>
              </a:rPr>
              <a:t>Galaxy, an object of just the right size (size of Mars) struck the earth at just the right moment (about 4.4 </a:t>
            </a:r>
            <a:r>
              <a:rPr lang="en-US" sz="8000" b="1" dirty="0" err="1">
                <a:ln w="28575">
                  <a:solidFill>
                    <a:schemeClr val="tx1"/>
                  </a:solidFill>
                </a:ln>
                <a:solidFill>
                  <a:srgbClr val="00B0F0"/>
                </a:solidFill>
                <a:latin typeface="Eras Bold ITC" pitchFamily="34" charset="0"/>
              </a:rPr>
              <a:t>bya</a:t>
            </a:r>
            <a:r>
              <a:rPr lang="en-US" sz="8000" b="1" dirty="0">
                <a:ln w="28575">
                  <a:solidFill>
                    <a:schemeClr val="tx1"/>
                  </a:solidFill>
                </a:ln>
                <a:solidFill>
                  <a:srgbClr val="00B0F0"/>
                </a:solidFill>
                <a:latin typeface="Eras Bold ITC" pitchFamily="34" charset="0"/>
              </a:rPr>
              <a:t>), at just the right angle (45º) and at just the right speed, to make just the right moon… </a:t>
            </a:r>
            <a:r>
              <a:rPr lang="en-US" sz="8000" b="1" dirty="0">
                <a:ln w="28575">
                  <a:solidFill>
                    <a:schemeClr val="tx1"/>
                  </a:solidFill>
                </a:ln>
                <a:solidFill>
                  <a:srgbClr val="FF0000"/>
                </a:solidFill>
                <a:latin typeface="Eras Bold ITC" pitchFamily="34" charset="0"/>
              </a:rPr>
              <a:t>OTHERWISE, we would not be here!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2">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laxies     Cr-NASA, ESA, Hubble Heritage Team (STScI, AURA)   Acknowledgment-J. Blakeslee (Washington State 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304800"/>
            <a:ext cx="8695426" cy="5195268"/>
          </a:xfrm>
          <a:prstGeom prst="rect">
            <a:avLst/>
          </a:prstGeom>
        </p:spPr>
        <p:txBody>
          <a:bodyPr>
            <a:spAutoFit/>
          </a:bodyPr>
          <a:lstStyle/>
          <a:p>
            <a:pPr marL="283464" indent="-285750" eaLnBrk="1" fontAlgn="auto" hangingPunct="1">
              <a:lnSpc>
                <a:spcPct val="90000"/>
              </a:lnSpc>
              <a:spcBef>
                <a:spcPct val="20000"/>
              </a:spcBef>
              <a:spcAft>
                <a:spcPts val="0"/>
              </a:spcAft>
              <a:buClr>
                <a:schemeClr val="accent2"/>
              </a:buClr>
              <a:buSzPct val="90000"/>
              <a:buFont typeface="Wingdings" pitchFamily="2" charset="2"/>
              <a:buChar char="§"/>
              <a:defRPr/>
            </a:pPr>
            <a:endParaRPr lang="en-US" sz="1600" b="1" dirty="0">
              <a:ln w="19050">
                <a:solidFill>
                  <a:schemeClr val="bg1"/>
                </a:solidFill>
              </a:ln>
              <a:latin typeface="+mn-lt"/>
            </a:endParaRPr>
          </a:p>
          <a:p>
            <a:pPr marL="283464" indent="-285750" algn="ctr" eaLnBrk="1" fontAlgn="auto" hangingPunct="1">
              <a:lnSpc>
                <a:spcPct val="90000"/>
              </a:lnSpc>
              <a:spcBef>
                <a:spcPct val="20000"/>
              </a:spcBef>
              <a:spcAft>
                <a:spcPts val="0"/>
              </a:spcAft>
              <a:buClr>
                <a:schemeClr val="accent2"/>
              </a:buClr>
              <a:buSzPct val="90000"/>
              <a:defRPr/>
            </a:pPr>
            <a:r>
              <a:rPr lang="en-US" sz="3600" b="1" dirty="0">
                <a:ln w="9525">
                  <a:solidFill>
                    <a:schemeClr val="bg1"/>
                  </a:solidFill>
                </a:ln>
                <a:solidFill>
                  <a:srgbClr val="FF0000"/>
                </a:solidFill>
                <a:latin typeface="+mn-lt"/>
              </a:rPr>
              <a:t>UNIVERSE’S FINE TUNING=DESIGN</a:t>
            </a:r>
          </a:p>
          <a:p>
            <a:pPr marL="283464" indent="-285750" algn="ctr" eaLnBrk="1" fontAlgn="auto" hangingPunct="1">
              <a:lnSpc>
                <a:spcPct val="90000"/>
              </a:lnSpc>
              <a:spcBef>
                <a:spcPct val="20000"/>
              </a:spcBef>
              <a:spcAft>
                <a:spcPts val="0"/>
              </a:spcAft>
              <a:buClr>
                <a:schemeClr val="accent2"/>
              </a:buClr>
              <a:buSzPct val="90000"/>
              <a:defRPr/>
            </a:pPr>
            <a:endParaRPr lang="en-US" sz="1600" b="1" dirty="0">
              <a:ln w="19050">
                <a:solidFill>
                  <a:schemeClr val="bg1"/>
                </a:solidFill>
              </a:ln>
              <a:solidFill>
                <a:srgbClr val="FF0000"/>
              </a:solidFill>
              <a:latin typeface="+mn-lt"/>
            </a:endParaRPr>
          </a:p>
          <a:p>
            <a:pPr marL="283464" indent="-285750" algn="ctr" eaLnBrk="1" fontAlgn="auto" hangingPunct="1">
              <a:lnSpc>
                <a:spcPct val="90000"/>
              </a:lnSpc>
              <a:spcBef>
                <a:spcPct val="20000"/>
              </a:spcBef>
              <a:spcAft>
                <a:spcPts val="0"/>
              </a:spcAft>
              <a:buClr>
                <a:schemeClr val="accent2"/>
              </a:buClr>
              <a:buSzPct val="90000"/>
              <a:defRPr/>
            </a:pPr>
            <a:r>
              <a:rPr lang="en-US" sz="4000" b="1" dirty="0">
                <a:ln w="19050">
                  <a:solidFill>
                    <a:schemeClr val="bg1"/>
                  </a:solidFill>
                </a:ln>
              </a:rPr>
              <a:t>For example, most galactic clusters have about 10,000 galaxies in them.  Our local “cluster” or group has only about 40, with only two medium size galaxies (the Milky Way and Andromeda) and the rest being dwarf galaxies  </a:t>
            </a:r>
          </a:p>
        </p:txBody>
      </p:sp>
      <p:sp>
        <p:nvSpPr>
          <p:cNvPr id="4" name="Rectangle 3"/>
          <p:cNvSpPr/>
          <p:nvPr/>
        </p:nvSpPr>
        <p:spPr>
          <a:xfrm>
            <a:off x="304800" y="609600"/>
            <a:ext cx="8458200" cy="646113"/>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p:txBody>
      </p:sp>
      <p:sp>
        <p:nvSpPr>
          <p:cNvPr id="121861" name="TextBox 4"/>
          <p:cNvSpPr txBox="1">
            <a:spLocks noChangeArrowheads="1"/>
          </p:cNvSpPr>
          <p:nvPr/>
        </p:nvSpPr>
        <p:spPr bwMode="auto">
          <a:xfrm>
            <a:off x="152400" y="5943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GALAXIES:  Credit – NASA, ESA, Hubble Heritage Team (STScI, AURA), Acknowledgement:  J. Blakeslie (Washington State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Box 1"/>
          <p:cNvSpPr txBox="1">
            <a:spLocks noChangeArrowheads="1"/>
          </p:cNvSpPr>
          <p:nvPr/>
        </p:nvSpPr>
        <p:spPr bwMode="auto">
          <a:xfrm>
            <a:off x="2057400" y="2057400"/>
            <a:ext cx="518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9600"/>
              <a:t>WHY??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609601"/>
            <a:ext cx="8534400" cy="5570756"/>
          </a:xfrm>
          <a:prstGeom prst="rect">
            <a:avLst/>
          </a:prstGeom>
          <a:noFill/>
        </p:spPr>
        <p:txBody>
          <a:bodyPr>
            <a:spAutoFit/>
          </a:bodyPr>
          <a:lstStyle/>
          <a:p>
            <a:pPr eaLnBrk="1" fontAlgn="auto" hangingPunct="1">
              <a:spcBef>
                <a:spcPts val="0"/>
              </a:spcBef>
              <a:spcAft>
                <a:spcPts val="0"/>
              </a:spcAft>
              <a:buFont typeface="Wingdings" pitchFamily="2" charset="2"/>
              <a:buChar char="§"/>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Earth’s previously too heavy</a:t>
            </a:r>
          </a:p>
          <a:p>
            <a:pPr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atmosphere for life was made </a:t>
            </a:r>
          </a:p>
          <a:p>
            <a:pPr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thinner; without the moon</a:t>
            </a:r>
          </a:p>
          <a:p>
            <a:pPr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collision,  Earth would be like</a:t>
            </a:r>
          </a:p>
          <a:p>
            <a:pPr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Venus where it is  800+ degrees</a:t>
            </a:r>
          </a:p>
          <a:p>
            <a:pPr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on the surface</a:t>
            </a:r>
          </a:p>
          <a:p>
            <a:pPr eaLnBrk="1" fontAlgn="auto" hangingPunct="1">
              <a:spcBef>
                <a:spcPts val="0"/>
              </a:spcBef>
              <a:spcAft>
                <a:spcPts val="0"/>
              </a:spcAft>
              <a:defRPr/>
            </a:pPr>
            <a:endParaRPr lang="en-US" sz="2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eaLnBrk="1" fontAlgn="auto" hangingPunct="1">
              <a:spcBef>
                <a:spcPts val="0"/>
              </a:spcBef>
              <a:spcAft>
                <a:spcPts val="0"/>
              </a:spcAft>
              <a:buFont typeface="Wingdings" pitchFamily="2" charset="2"/>
              <a:buChar char="§"/>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Our unusually  large, but perfectly</a:t>
            </a:r>
          </a:p>
          <a:p>
            <a:pPr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size, moon resulted</a:t>
            </a:r>
          </a:p>
          <a:p>
            <a:pPr eaLnBrk="1" fontAlgn="auto" hangingPunct="1">
              <a:spcBef>
                <a:spcPts val="0"/>
              </a:spcBef>
              <a:spcAft>
                <a:spcPts val="0"/>
              </a:spcAft>
              <a:defRPr/>
            </a:pPr>
            <a:endParaRPr lang="en-US" sz="1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mn-lt"/>
            </a:endParaRPr>
          </a:p>
        </p:txBody>
      </p:sp>
      <p:sp>
        <p:nvSpPr>
          <p:cNvPr id="6" name="TextBox 5"/>
          <p:cNvSpPr txBox="1"/>
          <p:nvPr/>
        </p:nvSpPr>
        <p:spPr>
          <a:xfrm>
            <a:off x="7467601" y="304800"/>
            <a:ext cx="1219200" cy="646331"/>
          </a:xfrm>
          <a:prstGeom prst="rect">
            <a:avLst/>
          </a:prstGeom>
          <a:noFill/>
        </p:spPr>
        <p:txBody>
          <a:bodyPr>
            <a:spAutoFit/>
          </a:bodyPr>
          <a:lstStyle/>
          <a:p>
            <a:pPr eaLnBrk="1" fontAlgn="auto" hangingPunct="1">
              <a:spcBef>
                <a:spcPts val="0"/>
              </a:spcBef>
              <a:spcAft>
                <a:spcPts val="0"/>
              </a:spcAft>
              <a:defRPr/>
            </a:pPr>
            <a:r>
              <a:rPr lang="en-US" b="1" dirty="0">
                <a:ln>
                  <a:solidFill>
                    <a:srgbClr val="FF0000"/>
                  </a:solidFill>
                </a:ln>
                <a:solidFill>
                  <a:srgbClr val="FFFF00"/>
                </a:solidFill>
                <a:latin typeface="+mn-lt"/>
              </a:rPr>
              <a:t>Far Side of Moon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4"/>
                                        </p:tgtEl>
                                        <p:attrNameLst>
                                          <p:attrName>style.opacity</p:attrName>
                                        </p:attrNameLst>
                                      </p:cBhvr>
                                      <p:to>
                                        <p:strVal val="0.5"/>
                                      </p:to>
                                    </p:set>
                                    <p:animEffect filter="image" prLst="opacity: 0.5">
                                      <p:cBhvr rctx="IE">
                                        <p:cTn id="11" dur="indefinite"/>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762001"/>
            <a:ext cx="8763000" cy="5078313"/>
          </a:xfrm>
          <a:prstGeom prst="rect">
            <a:avLst/>
          </a:prstGeom>
          <a:noFill/>
        </p:spPr>
        <p:txBody>
          <a:bodyPr>
            <a:spAutoFit/>
          </a:bodyPr>
          <a:lstStyle/>
          <a:p>
            <a:pPr lvl="1" eaLnBrk="1" fontAlgn="auto" hangingPunct="1">
              <a:spcBef>
                <a:spcPts val="0"/>
              </a:spcBef>
              <a:spcAft>
                <a:spcPts val="0"/>
              </a:spcAft>
              <a:buFont typeface="Wingdings" pitchFamily="2" charset="2"/>
              <a:buChar char="§"/>
              <a:defRPr/>
            </a:pP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The moon’s gravity makes the</a:t>
            </a:r>
          </a:p>
          <a:p>
            <a:pPr lvl="1" eaLnBrk="1" fontAlgn="auto" hangingPunct="1">
              <a:spcBef>
                <a:spcPts val="0"/>
              </a:spcBef>
              <a:spcAft>
                <a:spcPts val="0"/>
              </a:spcAft>
              <a:defRPr/>
            </a:pP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earth’s axis tilt at 23.5 degrees just</a:t>
            </a:r>
          </a:p>
          <a:p>
            <a:pPr lvl="1" eaLnBrk="1" fontAlgn="auto" hangingPunct="1">
              <a:spcBef>
                <a:spcPts val="0"/>
              </a:spcBef>
              <a:spcAft>
                <a:spcPts val="0"/>
              </a:spcAft>
              <a:defRPr/>
            </a:pP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right, and keeps it from varying too</a:t>
            </a:r>
          </a:p>
          <a:p>
            <a:pPr lvl="1" eaLnBrk="1" fontAlgn="auto" hangingPunct="1">
              <a:spcBef>
                <a:spcPts val="0"/>
              </a:spcBef>
              <a:spcAft>
                <a:spcPts val="0"/>
              </a:spcAft>
              <a:defRPr/>
            </a:pP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much</a:t>
            </a:r>
          </a:p>
          <a:p>
            <a:pPr lvl="1" eaLnBrk="1" fontAlgn="auto" hangingPunct="1">
              <a:spcBef>
                <a:spcPts val="0"/>
              </a:spcBef>
              <a:spcAft>
                <a:spcPts val="0"/>
              </a:spcAft>
              <a:defRPr/>
            </a:pPr>
            <a:endPar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1" eaLnBrk="1" fontAlgn="auto" hangingPunct="1">
              <a:spcBef>
                <a:spcPts val="0"/>
              </a:spcBef>
              <a:spcAft>
                <a:spcPts val="0"/>
              </a:spcAft>
              <a:buFont typeface="Wingdings" pitchFamily="2" charset="2"/>
              <a:buChar char="§"/>
              <a:defRPr/>
            </a:pP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Mineral composition of earth</a:t>
            </a:r>
          </a:p>
          <a:p>
            <a:pPr lvl="1" eaLnBrk="1" fontAlgn="auto" hangingPunct="1">
              <a:spcBef>
                <a:spcPts val="0"/>
              </a:spcBef>
              <a:spcAft>
                <a:spcPts val="0"/>
              </a:spcAft>
              <a:defRPr/>
            </a:pPr>
            <a:endPar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1" eaLnBrk="1" fontAlgn="auto" hangingPunct="1">
              <a:spcBef>
                <a:spcPts val="0"/>
              </a:spcBef>
              <a:spcAft>
                <a:spcPts val="0"/>
              </a:spcAft>
              <a:buFont typeface="Wingdings" pitchFamily="2" charset="2"/>
              <a:buChar char="§"/>
              <a:defRPr/>
            </a:pP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Created a just right magnetic field </a:t>
            </a:r>
          </a:p>
          <a:p>
            <a:pPr lvl="1" eaLnBrk="1" fontAlgn="auto" hangingPunct="1">
              <a:spcBef>
                <a:spcPts val="0"/>
              </a:spcBef>
              <a:spcAft>
                <a:spcPts val="0"/>
              </a:spcAft>
              <a:defRPr/>
            </a:pP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(protects  us from radiation) resulted</a:t>
            </a:r>
          </a:p>
        </p:txBody>
      </p:sp>
      <p:sp>
        <p:nvSpPr>
          <p:cNvPr id="197636" name="TextBox 3"/>
          <p:cNvSpPr txBox="1">
            <a:spLocks noChangeArrowheads="1"/>
          </p:cNvSpPr>
          <p:nvPr/>
        </p:nvSpPr>
        <p:spPr bwMode="auto">
          <a:xfrm>
            <a:off x="609600" y="6172200"/>
            <a:ext cx="7418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Moon – Composite Image-T.A. Rector – LPP Dell’ Antonio-NOAO-AURA-NSF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074"/>
                                        </p:tgtEl>
                                        <p:attrNameLst>
                                          <p:attrName>style.opacity</p:attrName>
                                        </p:attrNameLst>
                                      </p:cBhvr>
                                      <p:to>
                                        <p:strVal val="0.5"/>
                                      </p:to>
                                    </p:set>
                                    <p:animEffect filter="image" prLst="opacity: 0.5">
                                      <p:cBhvr rctx="IE">
                                        <p:cTn id="7" dur="indefinite"/>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632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457200"/>
            <a:ext cx="8610600" cy="7786747"/>
          </a:xfrm>
          <a:prstGeom prst="rect">
            <a:avLst/>
          </a:prstGeom>
          <a:noFill/>
        </p:spPr>
        <p:txBody>
          <a:bodyPr>
            <a:spAutoFit/>
          </a:bodyPr>
          <a:lstStyle/>
          <a:p>
            <a:pPr lvl="1" eaLnBrk="1" fontAlgn="auto" hangingPunct="1">
              <a:spcBef>
                <a:spcPts val="0"/>
              </a:spcBef>
              <a:spcAft>
                <a:spcPts val="0"/>
              </a:spcAft>
              <a:buFont typeface="Wingdings" pitchFamily="2" charset="2"/>
              <a:buChar char="§"/>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Has slowed earth’s daily rotation</a:t>
            </a:r>
          </a:p>
          <a:p>
            <a:pPr lvl="1"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from 4-6 hrs. at 3.8 billion years </a:t>
            </a:r>
          </a:p>
          <a:p>
            <a:pPr lvl="1"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ago (wind speeds of about 2,000</a:t>
            </a:r>
          </a:p>
          <a:p>
            <a:pPr lvl="1"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mph at 2 feet above surface)</a:t>
            </a:r>
          </a:p>
          <a:p>
            <a:pPr lvl="1"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to the current daily 24 hrs.</a:t>
            </a:r>
          </a:p>
          <a:p>
            <a:pPr lvl="1" eaLnBrk="1" fontAlgn="auto" hangingPunct="1">
              <a:spcBef>
                <a:spcPts val="0"/>
              </a:spcBef>
              <a:spcAft>
                <a:spcPts val="0"/>
              </a:spcAft>
              <a:defRPr/>
            </a:pPr>
            <a:endParaRPr lang="en-US" sz="1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1" eaLnBrk="1" fontAlgn="auto" hangingPunct="1">
              <a:spcBef>
                <a:spcPts val="0"/>
              </a:spcBef>
              <a:spcAft>
                <a:spcPts val="0"/>
              </a:spcAft>
              <a:buFont typeface="Wingdings" pitchFamily="2" charset="2"/>
              <a:buChar char="§"/>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Has resulted in just right</a:t>
            </a:r>
          </a:p>
          <a:p>
            <a:pPr lvl="1"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earthquakes, volcanic activity)</a:t>
            </a:r>
          </a:p>
          <a:p>
            <a:pPr lvl="1" eaLnBrk="1" fontAlgn="auto" hangingPunct="1">
              <a:spcBef>
                <a:spcPts val="0"/>
              </a:spcBef>
              <a:spcAft>
                <a:spcPts val="0"/>
              </a:spcAft>
              <a:defRPr/>
            </a:pPr>
            <a:endParaRPr lang="en-US" sz="3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1" eaLnBrk="1" fontAlgn="auto" hangingPunct="1">
              <a:spcBef>
                <a:spcPts val="0"/>
              </a:spcBef>
              <a:spcAft>
                <a:spcPts val="0"/>
              </a:spcAft>
              <a:buFont typeface="Wingdings" pitchFamily="2" charset="2"/>
              <a:buChar char="§"/>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Others </a:t>
            </a:r>
          </a:p>
          <a:p>
            <a:pPr eaLnBrk="1" fontAlgn="auto" hangingPunct="1">
              <a:spcBef>
                <a:spcPts val="0"/>
              </a:spcBef>
              <a:spcAft>
                <a:spcPts val="0"/>
              </a:spcAft>
              <a:buFont typeface="Wingdings" pitchFamily="2" charset="2"/>
              <a:buChar char="§"/>
              <a:defRPr/>
            </a:pPr>
            <a:endPar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mn-lt"/>
            </a:endParaRPr>
          </a:p>
          <a:p>
            <a:pPr eaLnBrk="1" fontAlgn="auto" hangingPunct="1">
              <a:spcBef>
                <a:spcPts val="0"/>
              </a:spcBef>
              <a:spcAft>
                <a:spcPts val="0"/>
              </a:spcAft>
              <a:defRPr/>
            </a:pPr>
            <a:endPar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mn-lt"/>
            </a:endParaRPr>
          </a:p>
          <a:p>
            <a:pPr eaLnBrk="1" fontAlgn="auto" hangingPunct="1">
              <a:spcBef>
                <a:spcPts val="0"/>
              </a:spcBef>
              <a:spcAft>
                <a:spcPts val="0"/>
              </a:spcAft>
              <a:buFont typeface="Wingdings" pitchFamily="2" charset="2"/>
              <a:buChar char="§"/>
              <a:defRPr/>
            </a:pPr>
            <a:endParaRPr lang="en-US" sz="1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mn-lt"/>
            </a:endParaRPr>
          </a:p>
          <a:p>
            <a:pPr eaLnBrk="1" fontAlgn="auto" hangingPunct="1">
              <a:spcBef>
                <a:spcPts val="0"/>
              </a:spcBef>
              <a:spcAft>
                <a:spcPts val="0"/>
              </a:spcAft>
              <a:buFont typeface="Wingdings" pitchFamily="2" charset="2"/>
              <a:buChar char="§"/>
              <a:defRPr/>
            </a:pPr>
            <a:endPar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mn-lt"/>
            </a:endParaRPr>
          </a:p>
        </p:txBody>
      </p:sp>
      <p:sp>
        <p:nvSpPr>
          <p:cNvPr id="4" name="TextBox 3"/>
          <p:cNvSpPr txBox="1"/>
          <p:nvPr/>
        </p:nvSpPr>
        <p:spPr>
          <a:xfrm>
            <a:off x="585247" y="6096000"/>
            <a:ext cx="8558753" cy="369332"/>
          </a:xfrm>
          <a:prstGeom prst="rect">
            <a:avLst/>
          </a:prstGeom>
          <a:noFill/>
        </p:spPr>
        <p:txBody>
          <a:bodyPr wrap="none">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Moon – Credit – Galileo Project – JPL-NASA; seen thru filters to show elements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TextBox 2"/>
          <p:cNvSpPr txBox="1">
            <a:spLocks noChangeArrowheads="1"/>
          </p:cNvSpPr>
          <p:nvPr/>
        </p:nvSpPr>
        <p:spPr bwMode="auto">
          <a:xfrm>
            <a:off x="609600" y="6172200"/>
            <a:ext cx="738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Moon -  Credit – Apollo 17 – NASA – Image scanned by Kapp Teague</a:t>
            </a:r>
          </a:p>
        </p:txBody>
      </p:sp>
      <p:sp>
        <p:nvSpPr>
          <p:cNvPr id="199684" name="TextBox 3"/>
          <p:cNvSpPr txBox="1">
            <a:spLocks noChangeArrowheads="1"/>
          </p:cNvSpPr>
          <p:nvPr/>
        </p:nvSpPr>
        <p:spPr bwMode="auto">
          <a:xfrm>
            <a:off x="304800" y="5334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3600"/>
              <a:t>HI MOM!</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
        <p:nvSpPr>
          <p:cNvPr id="200707" name="TextBox 2"/>
          <p:cNvSpPr txBox="1">
            <a:spLocks noChangeArrowheads="1"/>
          </p:cNvSpPr>
          <p:nvPr/>
        </p:nvSpPr>
        <p:spPr bwMode="auto">
          <a:xfrm>
            <a:off x="152400" y="1225550"/>
            <a:ext cx="88392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Wingdings" panose="05000000000000000000" pitchFamily="2" charset="2"/>
              <a:buChar char="§"/>
            </a:pPr>
            <a:r>
              <a:rPr lang="en-US" sz="4000"/>
              <a:t>So, as stated earlier, as of end of 2006</a:t>
            </a:r>
          </a:p>
          <a:p>
            <a:pPr eaLnBrk="1" hangingPunct="1"/>
            <a:r>
              <a:rPr lang="en-US" sz="4000"/>
              <a:t>   there are about 676 finely tuned</a:t>
            </a:r>
          </a:p>
          <a:p>
            <a:pPr eaLnBrk="1" hangingPunct="1"/>
            <a:r>
              <a:rPr lang="en-US" sz="4000"/>
              <a:t>   parameters, the majority requiring</a:t>
            </a:r>
          </a:p>
          <a:p>
            <a:pPr eaLnBrk="1" hangingPunct="1"/>
            <a:r>
              <a:rPr lang="en-US" sz="4000"/>
              <a:t>   very fine tuning, to make life possible</a:t>
            </a:r>
          </a:p>
          <a:p>
            <a:pPr eaLnBrk="1" hangingPunct="1"/>
            <a:endParaRPr lang="en-US"/>
          </a:p>
          <a:p>
            <a:pPr eaLnBrk="1" hangingPunct="1">
              <a:buFont typeface="Wingdings" panose="05000000000000000000" pitchFamily="2" charset="2"/>
              <a:buChar char="§"/>
            </a:pPr>
            <a:r>
              <a:rPr lang="en-US" sz="4000"/>
              <a:t>This equals about a  1 out of a 10⁵⁵⁶</a:t>
            </a:r>
          </a:p>
          <a:p>
            <a:pPr eaLnBrk="1" hangingPunct="1"/>
            <a:r>
              <a:rPr lang="en-US" sz="4000"/>
              <a:t>   possibility that one planet could happen</a:t>
            </a:r>
          </a:p>
          <a:p>
            <a:pPr eaLnBrk="1" hangingPunct="1"/>
            <a:r>
              <a:rPr lang="en-US" sz="4000"/>
              <a:t>   by chance in the entire universe that is</a:t>
            </a:r>
          </a:p>
          <a:p>
            <a:pPr eaLnBrk="1" hangingPunct="1"/>
            <a:r>
              <a:rPr lang="en-US" sz="4000"/>
              <a:t>   capable of supporting life.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8392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
        <p:nvSpPr>
          <p:cNvPr id="201731" name="TextBox 2"/>
          <p:cNvSpPr txBox="1">
            <a:spLocks noChangeArrowheads="1"/>
          </p:cNvSpPr>
          <p:nvPr/>
        </p:nvSpPr>
        <p:spPr bwMode="auto">
          <a:xfrm>
            <a:off x="152400" y="825500"/>
            <a:ext cx="88392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1 out of 10⁵⁵⁶ is like saying:</a:t>
            </a:r>
          </a:p>
          <a:p>
            <a:pPr eaLnBrk="1" hangingPunct="1"/>
            <a:endParaRPr lang="en-US" sz="1100"/>
          </a:p>
          <a:p>
            <a:pPr eaLnBrk="1" hangingPunct="1"/>
            <a:r>
              <a:rPr lang="en-US" sz="3200"/>
              <a:t>Mark one dime, fill our universe with dimes, and multiply our universe:</a:t>
            </a:r>
          </a:p>
          <a:p>
            <a:pPr eaLnBrk="1" hangingPunct="1"/>
            <a:endParaRPr lang="en-US" sz="3200"/>
          </a:p>
          <a:p>
            <a:pPr eaLnBrk="1" hangingPunct="1"/>
            <a:r>
              <a:rPr lang="en-US" sz="2800"/>
              <a:t>by one trillion, by one trillion, by one trillion, by one trillion,</a:t>
            </a:r>
          </a:p>
          <a:p>
            <a:pPr eaLnBrk="1" hangingPunct="1"/>
            <a:r>
              <a:rPr lang="en-US" sz="2800"/>
              <a:t>by one trillion, by one trillion, by one trillion, by one trillion, </a:t>
            </a:r>
          </a:p>
          <a:p>
            <a:pPr eaLnBrk="1" hangingPunct="1"/>
            <a:r>
              <a:rPr lang="en-US" sz="2800"/>
              <a:t>by one trillion, by one trillion, by one trillion, by one trillion, </a:t>
            </a:r>
          </a:p>
          <a:p>
            <a:pPr eaLnBrk="1" hangingPunct="1"/>
            <a:r>
              <a:rPr lang="en-US" sz="2800"/>
              <a:t>by one trillion, by one trillion, by one trillion, by one trillion, </a:t>
            </a:r>
          </a:p>
          <a:p>
            <a:pPr eaLnBrk="1" hangingPunct="1"/>
            <a:r>
              <a:rPr lang="en-US" sz="2800"/>
              <a:t>by one trillion, by one trillion, by one trillion, by one trillion…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8392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
        <p:nvSpPr>
          <p:cNvPr id="202755" name="TextBox 2"/>
          <p:cNvSpPr txBox="1">
            <a:spLocks noChangeArrowheads="1"/>
          </p:cNvSpPr>
          <p:nvPr/>
        </p:nvSpPr>
        <p:spPr bwMode="auto">
          <a:xfrm>
            <a:off x="152400" y="1371600"/>
            <a:ext cx="88392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sz="1100"/>
          </a:p>
          <a:p>
            <a:pPr eaLnBrk="1" hangingPunct="1"/>
            <a:r>
              <a:rPr lang="en-US" sz="2800"/>
              <a:t>by one trillion, by one trillion, by one trillion, by one trillion,</a:t>
            </a:r>
          </a:p>
          <a:p>
            <a:pPr eaLnBrk="1" hangingPunct="1"/>
            <a:r>
              <a:rPr lang="en-US" sz="2800"/>
              <a:t>by one trillion, by one trillion, by one trillion, by one trillion, </a:t>
            </a:r>
          </a:p>
          <a:p>
            <a:pPr eaLnBrk="1" hangingPunct="1"/>
            <a:r>
              <a:rPr lang="en-US" sz="2800"/>
              <a:t>by one trillion, by one trillion, by one trillion, by one trillion, </a:t>
            </a:r>
          </a:p>
          <a:p>
            <a:pPr eaLnBrk="1" hangingPunct="1"/>
            <a:r>
              <a:rPr lang="en-US" sz="2800"/>
              <a:t>by one trillion, by one trillion, by one trillion, by one trillion, </a:t>
            </a:r>
          </a:p>
          <a:p>
            <a:pPr eaLnBrk="1" hangingPunct="1"/>
            <a:r>
              <a:rPr lang="en-US" sz="2800"/>
              <a:t>by one trillion, by one trillion, by one trillion, by one trillion,</a:t>
            </a:r>
          </a:p>
          <a:p>
            <a:pPr eaLnBrk="1" hangingPunct="1"/>
            <a:r>
              <a:rPr lang="en-US" sz="2800"/>
              <a:t>by one trillion, by one trillion, by one trillion, by one trillion,</a:t>
            </a:r>
          </a:p>
          <a:p>
            <a:pPr eaLnBrk="1" hangingPunct="1"/>
            <a:r>
              <a:rPr lang="en-US" sz="2800"/>
              <a:t>by one trillion, by one trillion times!!!....And then…</a:t>
            </a:r>
          </a:p>
          <a:p>
            <a:pPr eaLnBrk="1" hangingPunct="1"/>
            <a:r>
              <a:rPr lang="en-US" sz="2800"/>
              <a:t>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89916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
        <p:nvSpPr>
          <p:cNvPr id="203779" name="TextBox 2"/>
          <p:cNvSpPr txBox="1">
            <a:spLocks noChangeArrowheads="1"/>
          </p:cNvSpPr>
          <p:nvPr/>
        </p:nvSpPr>
        <p:spPr bwMode="auto">
          <a:xfrm>
            <a:off x="304800" y="1828800"/>
            <a:ext cx="845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4000"/>
              <a:t>Remove one dime…You just eliminated all possibility of just one planet capable of supporting life anywhere in the universe!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89916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
        <p:nvSpPr>
          <p:cNvPr id="204803" name="TextBox 2"/>
          <p:cNvSpPr txBox="1">
            <a:spLocks noChangeArrowheads="1"/>
          </p:cNvSpPr>
          <p:nvPr/>
        </p:nvSpPr>
        <p:spPr bwMode="auto">
          <a:xfrm>
            <a:off x="152400" y="1143000"/>
            <a:ext cx="8839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Arial" panose="020B0604020202020204" pitchFamily="34" charset="0"/>
              <a:buChar char="•"/>
            </a:pPr>
            <a:r>
              <a:rPr lang="en-US" sz="4000"/>
              <a:t>These are the random odds of getting</a:t>
            </a:r>
          </a:p>
          <a:p>
            <a:pPr eaLnBrk="1" hangingPunct="1"/>
            <a:r>
              <a:rPr lang="en-US" sz="4000"/>
              <a:t>  one planet capable of supporting </a:t>
            </a:r>
          </a:p>
          <a:p>
            <a:pPr eaLnBrk="1" hangingPunct="1"/>
            <a:r>
              <a:rPr lang="en-US" sz="4000"/>
              <a:t>  BACTERIA LIFE (not life itself)! </a:t>
            </a:r>
            <a:endParaRPr lang="en-US" sz="2000"/>
          </a:p>
          <a:p>
            <a:pPr eaLnBrk="1" hangingPunct="1"/>
            <a:r>
              <a:rPr lang="en-US" sz="4000"/>
              <a:t> </a:t>
            </a:r>
            <a:endParaRPr lang="en-US" sz="2000"/>
          </a:p>
          <a:p>
            <a:pPr eaLnBrk="1" hangingPunct="1">
              <a:buFont typeface="Arial" panose="020B0604020202020204" pitchFamily="34" charset="0"/>
              <a:buChar char="•"/>
            </a:pPr>
            <a:r>
              <a:rPr lang="en-US" sz="4000"/>
              <a:t>For a planet to support advanced life</a:t>
            </a:r>
          </a:p>
          <a:p>
            <a:pPr eaLnBrk="1" hangingPunct="1"/>
            <a:r>
              <a:rPr lang="en-US" sz="4000"/>
              <a:t>  like humans, there are 824 finely </a:t>
            </a:r>
          </a:p>
          <a:p>
            <a:pPr eaLnBrk="1" hangingPunct="1"/>
            <a:r>
              <a:rPr lang="en-US" sz="4000"/>
              <a:t>  tuned parameters needed, or a </a:t>
            </a:r>
          </a:p>
          <a:p>
            <a:pPr eaLnBrk="1" hangingPunct="1"/>
            <a:r>
              <a:rPr lang="en-US" sz="4000"/>
              <a:t>  random chance of 1 out of 10¹º⁵º!!!!</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C 1097   R. Jay GaBany (Cosmotography.co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36625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304800" y="228600"/>
            <a:ext cx="8991600" cy="5715000"/>
          </a:xfrm>
          <a:prstGeom prst="rect">
            <a:avLst/>
          </a:prstGeom>
        </p:spPr>
        <p:txBody>
          <a:bodyPr/>
          <a:lstStyle/>
          <a:p>
            <a:pPr marL="411480" indent="-342900"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mn-lt"/>
              </a:rPr>
              <a:t>UNIVERSE’S FINE TUNING = DESIGN</a:t>
            </a:r>
          </a:p>
          <a:p>
            <a:pPr marL="411480" indent="-342900"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a:p>
            <a:pPr marL="411480" indent="-342900"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a:p>
            <a:pPr marL="411480" indent="-342900"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a:p>
            <a:pPr marL="411480" indent="-342900"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solidFill>
                <a:srgbClr val="FF0000"/>
              </a:solidFill>
              <a:latin typeface="+mn-lt"/>
            </a:endParaRPr>
          </a:p>
          <a:p>
            <a:pPr marL="411480" indent="-342900" eaLnBrk="1" fontAlgn="auto" hangingPunct="1">
              <a:lnSpc>
                <a:spcPct val="90000"/>
              </a:lnSpc>
              <a:spcBef>
                <a:spcPts val="700"/>
              </a:spcBef>
              <a:spcAft>
                <a:spcPts val="0"/>
              </a:spcAft>
              <a:buClr>
                <a:schemeClr val="tx2"/>
              </a:buClr>
              <a:buSzPct val="95000"/>
              <a:defRPr/>
            </a:pPr>
            <a:endParaRPr lang="en-US" sz="4000" b="1" dirty="0">
              <a:ln w="19050">
                <a:solidFill>
                  <a:schemeClr val="bg1"/>
                </a:solidFill>
              </a:ln>
              <a:latin typeface="+mn-lt"/>
            </a:endParaRPr>
          </a:p>
          <a:p>
            <a:pPr marL="411480" indent="-342900" eaLnBrk="1" fontAlgn="auto" hangingPunct="1">
              <a:lnSpc>
                <a:spcPct val="90000"/>
              </a:lnSpc>
              <a:spcBef>
                <a:spcPts val="700"/>
              </a:spcBef>
              <a:spcAft>
                <a:spcPts val="0"/>
              </a:spcAft>
              <a:buClr>
                <a:schemeClr val="tx2"/>
              </a:buClr>
              <a:buSzPct val="95000"/>
              <a:defRPr/>
            </a:pPr>
            <a:r>
              <a:rPr lang="en-US" sz="4000" b="1" dirty="0">
                <a:ln w="19050">
                  <a:solidFill>
                    <a:schemeClr val="bg1"/>
                  </a:solidFill>
                </a:ln>
              </a:rPr>
              <a:t>If galaxies get too close together,</a:t>
            </a:r>
          </a:p>
          <a:p>
            <a:pPr marL="411480" indent="-342900" eaLnBrk="1" fontAlgn="auto" hangingPunct="1">
              <a:lnSpc>
                <a:spcPct val="90000"/>
              </a:lnSpc>
              <a:spcBef>
                <a:spcPts val="700"/>
              </a:spcBef>
              <a:spcAft>
                <a:spcPts val="0"/>
              </a:spcAft>
              <a:buClr>
                <a:schemeClr val="tx2"/>
              </a:buClr>
              <a:buSzPct val="95000"/>
              <a:defRPr/>
            </a:pPr>
            <a:r>
              <a:rPr lang="en-US" sz="4000" b="1" dirty="0">
                <a:ln w="19050">
                  <a:solidFill>
                    <a:schemeClr val="bg1"/>
                  </a:solidFill>
                </a:ln>
              </a:rPr>
              <a:t> the result is that life can be impossible</a:t>
            </a:r>
            <a:endParaRPr lang="en-US" sz="1600" b="1" dirty="0">
              <a:ln w="19050">
                <a:solidFill>
                  <a:schemeClr val="bg1"/>
                </a:solidFill>
              </a:ln>
            </a:endParaRPr>
          </a:p>
        </p:txBody>
      </p:sp>
      <p:sp>
        <p:nvSpPr>
          <p:cNvPr id="122884" name="TextBox 5"/>
          <p:cNvSpPr txBox="1">
            <a:spLocks noChangeArrowheads="1"/>
          </p:cNvSpPr>
          <p:nvPr/>
        </p:nvSpPr>
        <p:spPr bwMode="auto">
          <a:xfrm>
            <a:off x="381000" y="60960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NGC 1097:  R. Jay GaBany (Cosmotography.com)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
        <p:nvSpPr>
          <p:cNvPr id="205827" name="TextBox 2"/>
          <p:cNvSpPr txBox="1">
            <a:spLocks noChangeArrowheads="1"/>
          </p:cNvSpPr>
          <p:nvPr/>
        </p:nvSpPr>
        <p:spPr bwMode="auto">
          <a:xfrm>
            <a:off x="152400" y="1219200"/>
            <a:ext cx="8763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defRPr>
            </a:lvl1pPr>
            <a:lvl2pPr>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lvl="1" eaLnBrk="1" hangingPunct="1">
              <a:buFont typeface="Arial" panose="020B0604020202020204" pitchFamily="34" charset="0"/>
              <a:buChar char="•"/>
            </a:pPr>
            <a:r>
              <a:rPr lang="en-US" sz="4000"/>
              <a:t>However, even these enormous</a:t>
            </a:r>
          </a:p>
          <a:p>
            <a:pPr lvl="1" eaLnBrk="1" hangingPunct="1"/>
            <a:r>
              <a:rPr lang="en-US" sz="4000"/>
              <a:t>  odds are relatively small compared</a:t>
            </a:r>
          </a:p>
          <a:p>
            <a:pPr lvl="1" eaLnBrk="1" hangingPunct="1"/>
            <a:r>
              <a:rPr lang="en-US" sz="4000"/>
              <a:t>  to the odds of a single, simple</a:t>
            </a:r>
          </a:p>
          <a:p>
            <a:pPr lvl="1" eaLnBrk="1" hangingPunct="1"/>
            <a:r>
              <a:rPr lang="en-US" sz="4000"/>
              <a:t>  bacterium forming by chance.</a:t>
            </a:r>
          </a:p>
          <a:p>
            <a:pPr lvl="1" eaLnBrk="1" hangingPunct="1">
              <a:buFont typeface="Arial" panose="020B0604020202020204" pitchFamily="34" charset="0"/>
              <a:buChar char="•"/>
            </a:pPr>
            <a:r>
              <a:rPr lang="en-US" sz="4000"/>
              <a:t>Physicist Harold Morowitz of Yale</a:t>
            </a:r>
          </a:p>
          <a:p>
            <a:pPr lvl="1" eaLnBrk="1" hangingPunct="1"/>
            <a:r>
              <a:rPr lang="en-US" sz="4000"/>
              <a:t>  calculated just that:  it is 1 chance</a:t>
            </a:r>
          </a:p>
          <a:p>
            <a:pPr lvl="1" eaLnBrk="1" hangingPunct="1"/>
            <a:r>
              <a:rPr lang="en-US" sz="4000"/>
              <a:t>  out of 10¹ºº‚ººº‚ººº‚ººº!!!!  </a:t>
            </a:r>
          </a:p>
          <a:p>
            <a:pPr lvl="1" eaLnBrk="1" hangingPunct="1">
              <a:buFont typeface="Arial" panose="020B0604020202020204" pitchFamily="34" charset="0"/>
              <a:buChar char="•"/>
            </a:pPr>
            <a:r>
              <a:rPr lang="en-US" sz="4000"/>
              <a:t>Nothing can describe such odds!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839200" cy="590931"/>
          </a:xfrm>
          <a:prstGeom prst="rect">
            <a:avLst/>
          </a:prstGeom>
        </p:spPr>
        <p:txBody>
          <a:bodyPr>
            <a:spAutoFit/>
          </a:bodyPr>
          <a:lstStyle/>
          <a:p>
            <a:pPr marL="411480" indent="-342900" algn="ctr" eaLnBrk="1" fontAlgn="auto" hangingPunct="1">
              <a:lnSpc>
                <a:spcPct val="90000"/>
              </a:lnSpc>
              <a:spcBef>
                <a:spcPts val="700"/>
              </a:spcBef>
              <a:spcAft>
                <a:spcPts val="0"/>
              </a:spcAft>
              <a:buClr>
                <a:schemeClr val="tx2"/>
              </a:buClr>
              <a:buSzPct val="95000"/>
              <a:defRPr/>
            </a:pPr>
            <a:r>
              <a:rPr lang="en-US" sz="3600" b="1" dirty="0">
                <a:ln w="9525">
                  <a:solidFill>
                    <a:schemeClr val="bg1"/>
                  </a:solidFill>
                </a:ln>
                <a:solidFill>
                  <a:srgbClr val="FF0000"/>
                </a:solidFill>
                <a:latin typeface="Book Antiqua" pitchFamily="18" charset="0"/>
              </a:rPr>
              <a:t>UNIVERSE’S FINE TUNING = DESIGN</a:t>
            </a:r>
          </a:p>
        </p:txBody>
      </p:sp>
      <p:sp>
        <p:nvSpPr>
          <p:cNvPr id="206851" name="TextBox 3"/>
          <p:cNvSpPr txBox="1">
            <a:spLocks noChangeArrowheads="1"/>
          </p:cNvSpPr>
          <p:nvPr/>
        </p:nvSpPr>
        <p:spPr bwMode="auto">
          <a:xfrm>
            <a:off x="304800" y="1219200"/>
            <a:ext cx="861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000"/>
              <a:t>Now it can be understood why the universe is designed by God.</a:t>
            </a:r>
          </a:p>
          <a:p>
            <a:pPr eaLnBrk="1" hangingPunct="1"/>
            <a:endParaRPr lang="en-US" sz="4000"/>
          </a:p>
          <a:p>
            <a:pPr eaLnBrk="1" hangingPunct="1"/>
            <a:r>
              <a:rPr lang="en-US" sz="4000"/>
              <a:t>No wonder that the majority of the scientists from the hard sciences are now theists according to a 1997 survey.</a:t>
            </a:r>
          </a:p>
          <a:p>
            <a:pPr eaLnBrk="1" hangingPunct="1"/>
            <a:r>
              <a:rPr lang="en-US" sz="4000"/>
              <a:t>  </a:t>
            </a:r>
          </a:p>
          <a:p>
            <a:pPr eaLnBrk="1" hangingPunct="1"/>
            <a:r>
              <a:rPr lang="en-US" sz="4000"/>
              <a:t>Note the following sample quotes….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 Chile  Cr-Roger Smith, AURA, NOAO, N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42863"/>
            <a:ext cx="9178925"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52400" y="228600"/>
            <a:ext cx="8229600" cy="3429000"/>
          </a:xfrm>
          <a:prstGeom prst="rect">
            <a:avLst/>
          </a:prstGeom>
        </p:spPr>
        <p:txBody>
          <a:bodyPr/>
          <a:lstStyle/>
          <a:p>
            <a:pPr eaLnBrk="1" fontAlgn="auto" hangingPunct="1">
              <a:spcAft>
                <a:spcPts val="0"/>
              </a:spcAft>
              <a:defRPr/>
            </a:pPr>
            <a:r>
              <a:rPr lang="en-US" sz="4000" b="1" spc="-100" dirty="0">
                <a:ln w="6350">
                  <a:solidFill>
                    <a:schemeClr val="bg1"/>
                  </a:solidFill>
                </a:ln>
                <a:solidFill>
                  <a:srgbClr val="FF0000"/>
                </a:solidFill>
                <a:effectLst>
                  <a:outerShdw blurRad="50800" dist="38100" dir="2700000" algn="tl" rotWithShape="0">
                    <a:prstClr val="black">
                      <a:alpha val="40000"/>
                    </a:prstClr>
                  </a:outerShdw>
                </a:effectLst>
                <a:ea typeface="+mj-ea"/>
                <a:cs typeface="+mj-cs"/>
              </a:rPr>
              <a:t>ALBERT EINSTEIN</a:t>
            </a:r>
            <a:r>
              <a:rPr lang="en-US" sz="4000" b="1" spc="-100" dirty="0">
                <a:ln w="6350">
                  <a:solidFill>
                    <a:schemeClr val="bg1"/>
                  </a:solidFill>
                </a:ln>
                <a:solidFill>
                  <a:schemeClr val="tx2">
                    <a:satMod val="200000"/>
                  </a:schemeClr>
                </a:solidFill>
                <a:effectLst>
                  <a:outerShdw blurRad="50800" dist="38100" dir="2700000" algn="tl" rotWithShape="0">
                    <a:prstClr val="black">
                      <a:alpha val="40000"/>
                    </a:prstClr>
                  </a:outerShdw>
                </a:effectLst>
                <a:ea typeface="+mj-ea"/>
                <a:cs typeface="+mj-cs"/>
              </a:rPr>
              <a:t/>
            </a:r>
            <a:br>
              <a:rPr lang="en-US" sz="4000" b="1" spc="-100" dirty="0">
                <a:ln w="6350">
                  <a:solidFill>
                    <a:schemeClr val="bg1"/>
                  </a:solidFill>
                </a:ln>
                <a:solidFill>
                  <a:schemeClr val="tx2">
                    <a:satMod val="200000"/>
                  </a:schemeClr>
                </a:solidFill>
                <a:effectLst>
                  <a:outerShdw blurRad="50800" dist="38100" dir="2700000" algn="tl" rotWithShape="0">
                    <a:prstClr val="black">
                      <a:alpha val="40000"/>
                    </a:prstClr>
                  </a:outerShdw>
                </a:effectLst>
                <a:ea typeface="+mj-ea"/>
                <a:cs typeface="+mj-cs"/>
              </a:rPr>
            </a:br>
            <a:r>
              <a:rPr lang="en-US" sz="3200" b="1" spc="-100" dirty="0">
                <a:ln w="6350">
                  <a:solidFill>
                    <a:schemeClr val="bg1"/>
                  </a:solidFill>
                </a:ln>
                <a:solidFill>
                  <a:schemeClr val="tx2">
                    <a:satMod val="200000"/>
                  </a:schemeClr>
                </a:solidFill>
                <a:effectLst>
                  <a:outerShdw blurRad="50800" dist="38100" dir="2700000" algn="tl" rotWithShape="0">
                    <a:prstClr val="black">
                      <a:alpha val="40000"/>
                    </a:prstClr>
                  </a:outerShdw>
                </a:effectLst>
                <a:ea typeface="+mj-ea"/>
                <a:cs typeface="+mj-cs"/>
              </a:rPr>
              <a:t>“God does not play dice [with the universe].”</a:t>
            </a:r>
            <a:r>
              <a:rPr lang="en-US" sz="4000" b="1" spc="-100" dirty="0">
                <a:ln w="6350">
                  <a:solidFill>
                    <a:schemeClr val="bg1"/>
                  </a:solidFill>
                </a:ln>
                <a:solidFill>
                  <a:schemeClr val="tx2">
                    <a:satMod val="200000"/>
                  </a:schemeClr>
                </a:solidFill>
                <a:effectLst>
                  <a:outerShdw blurRad="50800" dist="38100" dir="2700000" algn="tl" rotWithShape="0">
                    <a:prstClr val="black">
                      <a:alpha val="40000"/>
                    </a:prstClr>
                  </a:outerShdw>
                </a:effectLst>
                <a:latin typeface="+mj-lt"/>
                <a:ea typeface="+mj-ea"/>
                <a:cs typeface="+mj-cs"/>
              </a:rPr>
              <a:t/>
            </a:r>
            <a:br>
              <a:rPr lang="en-US" sz="4000" b="1" spc="-100" dirty="0">
                <a:ln w="6350">
                  <a:solidFill>
                    <a:schemeClr val="bg1"/>
                  </a:solidFill>
                </a:ln>
                <a:solidFill>
                  <a:schemeClr val="tx2">
                    <a:satMod val="200000"/>
                  </a:schemeClr>
                </a:solidFill>
                <a:effectLst>
                  <a:outerShdw blurRad="50800" dist="38100" dir="2700000" algn="tl" rotWithShape="0">
                    <a:prstClr val="black">
                      <a:alpha val="40000"/>
                    </a:prstClr>
                  </a:outerShdw>
                </a:effectLst>
                <a:latin typeface="+mj-lt"/>
                <a:ea typeface="+mj-ea"/>
                <a:cs typeface="+mj-cs"/>
              </a:rPr>
            </a:br>
            <a:endParaRPr lang="en-US" sz="4000" b="1" spc="-100" dirty="0">
              <a:ln w="6350">
                <a:solidFill>
                  <a:schemeClr val="bg1"/>
                </a:solidFill>
              </a:ln>
              <a:solidFill>
                <a:schemeClr val="tx2">
                  <a:satMod val="200000"/>
                </a:schemeClr>
              </a:solidFill>
              <a:effectLst>
                <a:outerShdw blurRad="50800" dist="38100" dir="2700000" algn="tl" rotWithShape="0">
                  <a:prstClr val="black">
                    <a:alpha val="40000"/>
                  </a:prstClr>
                </a:outerShdw>
              </a:effectLst>
              <a:latin typeface="+mj-lt"/>
              <a:ea typeface="+mj-ea"/>
              <a:cs typeface="+mj-cs"/>
            </a:endParaRPr>
          </a:p>
        </p:txBody>
      </p:sp>
      <p:sp>
        <p:nvSpPr>
          <p:cNvPr id="207876" name="TextBox 3"/>
          <p:cNvSpPr txBox="1">
            <a:spLocks noChangeArrowheads="1"/>
          </p:cNvSpPr>
          <p:nvPr/>
        </p:nvSpPr>
        <p:spPr bwMode="auto">
          <a:xfrm>
            <a:off x="228600" y="60198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Observatory in Chile:  Credit – Roger Smith, AURA, NOAO, NSF</a:t>
            </a:r>
          </a:p>
        </p:txBody>
      </p:sp>
      <p:pic>
        <p:nvPicPr>
          <p:cNvPr id="207877" name="Picture 4" descr="Albert Einste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52400"/>
            <a:ext cx="13716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28600" y="1676400"/>
            <a:ext cx="8229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3200"/>
              <a:t>"In view of such harmony in the cosmos which I, with my limited human mind, am able to recognize, there are yet people who say there is no God. But what really makes me angry is that they quote me for the support of such views."</a:t>
            </a:r>
          </a:p>
        </p:txBody>
      </p:sp>
      <p:sp>
        <p:nvSpPr>
          <p:cNvPr id="7" name="Rectangle 6"/>
          <p:cNvSpPr>
            <a:spLocks noChangeArrowheads="1"/>
          </p:cNvSpPr>
          <p:nvPr/>
        </p:nvSpPr>
        <p:spPr bwMode="auto">
          <a:xfrm>
            <a:off x="304800" y="4648200"/>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3200"/>
              <a:t>"I'm not an atheist and I don't think I can call myself a pantheist.”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 Chile  Cr-Roger Smith, AURA, NOAO, N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178925"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52400" y="228600"/>
            <a:ext cx="7620000" cy="2286000"/>
          </a:xfrm>
          <a:prstGeom prst="rect">
            <a:avLst/>
          </a:prstGeom>
        </p:spPr>
        <p:txBody>
          <a:bodyPr/>
          <a:lstStyle/>
          <a:p>
            <a:pPr eaLnBrk="1" fontAlgn="auto" hangingPunct="1">
              <a:spcAft>
                <a:spcPts val="0"/>
              </a:spcAft>
              <a:defRPr/>
            </a:pPr>
            <a:r>
              <a:rPr lang="en-US" sz="4000" b="1" spc="-100" dirty="0">
                <a:ln w="6350">
                  <a:solidFill>
                    <a:schemeClr val="bg1"/>
                  </a:solidFill>
                </a:ln>
                <a:solidFill>
                  <a:srgbClr val="FF0000"/>
                </a:solidFill>
                <a:effectLst>
                  <a:outerShdw blurRad="50800" dist="38100" dir="2700000" algn="tl" rotWithShape="0">
                    <a:prstClr val="black">
                      <a:alpha val="40000"/>
                    </a:prstClr>
                  </a:outerShdw>
                </a:effectLst>
                <a:ea typeface="+mj-ea"/>
                <a:cs typeface="+mj-cs"/>
              </a:rPr>
              <a:t>ALBERT EINSTEIN</a:t>
            </a:r>
          </a:p>
          <a:p>
            <a:pPr eaLnBrk="1" fontAlgn="auto" hangingPunct="1">
              <a:spcAft>
                <a:spcPts val="0"/>
              </a:spcAft>
              <a:defRPr/>
            </a:pPr>
            <a:endParaRPr lang="en-US" sz="2000" b="1" spc="-100" dirty="0">
              <a:ln w="6350">
                <a:solidFill>
                  <a:schemeClr val="bg1"/>
                </a:solidFill>
              </a:ln>
              <a:solidFill>
                <a:srgbClr val="FF0000"/>
              </a:solidFill>
              <a:effectLst>
                <a:outerShdw blurRad="50800" dist="38100" dir="2700000" algn="tl" rotWithShape="0">
                  <a:prstClr val="black">
                    <a:alpha val="40000"/>
                  </a:prstClr>
                </a:outerShdw>
              </a:effectLst>
              <a:ea typeface="+mj-ea"/>
              <a:cs typeface="+mj-cs"/>
            </a:endParaRPr>
          </a:p>
          <a:p>
            <a:pPr eaLnBrk="1" fontAlgn="auto" hangingPunct="1">
              <a:spcAft>
                <a:spcPts val="0"/>
              </a:spcAft>
              <a:defRPr/>
            </a:pPr>
            <a:r>
              <a:rPr lang="en-US" sz="3200" b="1" spc="-100" dirty="0">
                <a:ln w="6350">
                  <a:solidFill>
                    <a:schemeClr val="bg1"/>
                  </a:solidFill>
                </a:ln>
                <a:solidFill>
                  <a:schemeClr val="tx2">
                    <a:satMod val="200000"/>
                  </a:schemeClr>
                </a:solidFill>
                <a:effectLst>
                  <a:outerShdw blurRad="50800" dist="38100" dir="2700000" algn="tl" rotWithShape="0">
                    <a:prstClr val="black">
                      <a:alpha val="40000"/>
                    </a:prstClr>
                  </a:outerShdw>
                </a:effectLst>
                <a:ea typeface="+mj-ea"/>
                <a:cs typeface="+mj-cs"/>
              </a:rPr>
              <a:t>“</a:t>
            </a:r>
            <a:r>
              <a:rPr lang="en-US" sz="3200" dirty="0"/>
              <a:t>Science without religion is lame, religion without science is blind.” (1941, from an essay)</a:t>
            </a:r>
            <a:endParaRPr lang="en-US" sz="3200" b="1" spc="-100" dirty="0">
              <a:ln w="6350">
                <a:solidFill>
                  <a:schemeClr val="bg1"/>
                </a:solidFill>
              </a:ln>
              <a:solidFill>
                <a:schemeClr val="tx2">
                  <a:satMod val="200000"/>
                </a:schemeClr>
              </a:solidFill>
              <a:effectLst>
                <a:outerShdw blurRad="50800" dist="38100" dir="2700000" algn="tl" rotWithShape="0">
                  <a:prstClr val="black">
                    <a:alpha val="40000"/>
                  </a:prstClr>
                </a:outerShdw>
              </a:effectLst>
              <a:ea typeface="+mj-ea"/>
              <a:cs typeface="+mj-cs"/>
            </a:endParaRPr>
          </a:p>
        </p:txBody>
      </p:sp>
      <p:sp>
        <p:nvSpPr>
          <p:cNvPr id="208900" name="TextBox 3"/>
          <p:cNvSpPr txBox="1">
            <a:spLocks noChangeArrowheads="1"/>
          </p:cNvSpPr>
          <p:nvPr/>
        </p:nvSpPr>
        <p:spPr bwMode="auto">
          <a:xfrm>
            <a:off x="228600" y="60198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Observatory in Chile:  Credit – Roger Smith, AURA, NOAO, NSF</a:t>
            </a:r>
          </a:p>
        </p:txBody>
      </p:sp>
      <p:pic>
        <p:nvPicPr>
          <p:cNvPr id="208901" name="Picture 4" descr="Albert Einste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52400"/>
            <a:ext cx="13716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228600" y="2895600"/>
            <a:ext cx="8686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3200"/>
              <a:t>“Then I would feel sorry for the good Lord. The theory is correct anyway.” (1919, reply to his assistant, Ilse Rosenthal-Schneider, who asked what he would have done had Eddington's eclipse measurements not supported general relativity)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 Chile  Cr-Roger Smith, AURA, NOAO, N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42863"/>
            <a:ext cx="9178925"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3" name="Picture 4" descr="Albert Einste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52400"/>
            <a:ext cx="13716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8600" y="152400"/>
            <a:ext cx="8686800" cy="2985433"/>
          </a:xfrm>
          <a:prstGeom prst="rect">
            <a:avLst/>
          </a:prstGeom>
        </p:spPr>
        <p:txBody>
          <a:bodyPr>
            <a:spAutoFit/>
          </a:bodyPr>
          <a:lstStyle/>
          <a:p>
            <a:pPr eaLnBrk="1" fontAlgn="auto" hangingPunct="1">
              <a:spcBef>
                <a:spcPts val="0"/>
              </a:spcBef>
              <a:spcAft>
                <a:spcPts val="0"/>
              </a:spcAft>
              <a:defRPr/>
            </a:pPr>
            <a:r>
              <a:rPr lang="en-US" sz="4000" b="1" spc="-100" dirty="0">
                <a:ln w="6350">
                  <a:solidFill>
                    <a:schemeClr val="bg1"/>
                  </a:solidFill>
                </a:ln>
                <a:solidFill>
                  <a:srgbClr val="FF0000"/>
                </a:solidFill>
                <a:effectLst>
                  <a:outerShdw blurRad="50800" dist="38100" dir="2700000" algn="tl" rotWithShape="0">
                    <a:prstClr val="black">
                      <a:alpha val="40000"/>
                    </a:prstClr>
                  </a:outerShdw>
                </a:effectLst>
              </a:rPr>
              <a:t>ALBERT EINSTEIN</a:t>
            </a:r>
          </a:p>
          <a:p>
            <a:pPr eaLnBrk="1" fontAlgn="auto" hangingPunct="1">
              <a:spcBef>
                <a:spcPts val="0"/>
              </a:spcBef>
              <a:spcAft>
                <a:spcPts val="0"/>
              </a:spcAft>
              <a:defRPr/>
            </a:pPr>
            <a:endParaRPr lang="en-US" sz="1400" b="1" spc="-100" dirty="0">
              <a:ln w="6350">
                <a:solidFill>
                  <a:schemeClr val="bg1"/>
                </a:solidFill>
              </a:ln>
              <a:solidFill>
                <a:srgbClr val="FF0000"/>
              </a:solidFill>
              <a:effectLst>
                <a:outerShdw blurRad="50800" dist="38100" dir="2700000" algn="tl" rotWithShape="0">
                  <a:prstClr val="black">
                    <a:alpha val="40000"/>
                  </a:prstClr>
                </a:outerShdw>
              </a:effectLst>
            </a:endParaRPr>
          </a:p>
          <a:p>
            <a:pPr eaLnBrk="1" fontAlgn="auto" hangingPunct="1">
              <a:spcBef>
                <a:spcPts val="0"/>
              </a:spcBef>
              <a:spcAft>
                <a:spcPts val="0"/>
              </a:spcAft>
              <a:defRPr/>
            </a:pPr>
            <a:r>
              <a:rPr lang="en-US" sz="3200" dirty="0"/>
              <a:t>“What I am really interested in is whether </a:t>
            </a:r>
          </a:p>
          <a:p>
            <a:pPr eaLnBrk="1" fontAlgn="auto" hangingPunct="1">
              <a:spcBef>
                <a:spcPts val="0"/>
              </a:spcBef>
              <a:spcAft>
                <a:spcPts val="0"/>
              </a:spcAft>
              <a:defRPr/>
            </a:pPr>
            <a:r>
              <a:rPr lang="en-US" sz="3200" dirty="0"/>
              <a:t>God could have created the world in a </a:t>
            </a:r>
          </a:p>
          <a:p>
            <a:pPr eaLnBrk="1" fontAlgn="auto" hangingPunct="1">
              <a:spcBef>
                <a:spcPts val="0"/>
              </a:spcBef>
              <a:spcAft>
                <a:spcPts val="0"/>
              </a:spcAft>
              <a:defRPr/>
            </a:pPr>
            <a:r>
              <a:rPr lang="en-US" sz="3200" dirty="0"/>
              <a:t>different way;.…” (Mid-1940s, remark reported by Ernst Gabor Straus, then Einstein's assistant)</a:t>
            </a:r>
          </a:p>
        </p:txBody>
      </p:sp>
      <p:sp>
        <p:nvSpPr>
          <p:cNvPr id="10" name="Rectangle 9"/>
          <p:cNvSpPr>
            <a:spLocks noChangeArrowheads="1"/>
          </p:cNvSpPr>
          <p:nvPr/>
        </p:nvSpPr>
        <p:spPr bwMode="auto">
          <a:xfrm>
            <a:off x="152400" y="32004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3200"/>
              <a:t>"I want to know how God created this world,…I want to know His thoughts, the rest are details." </a:t>
            </a:r>
          </a:p>
        </p:txBody>
      </p:sp>
      <p:sp>
        <p:nvSpPr>
          <p:cNvPr id="11" name="TextBox 10"/>
          <p:cNvSpPr txBox="1">
            <a:spLocks noChangeArrowheads="1"/>
          </p:cNvSpPr>
          <p:nvPr/>
        </p:nvSpPr>
        <p:spPr bwMode="auto">
          <a:xfrm>
            <a:off x="228600" y="441960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3200"/>
              <a:t>However, it must be remembered that Einstein was a deist (did not believe that God did not involve himself with the affairs of man).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 Chile  Cr-Roger Smith, AURA, NOAO, N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42863"/>
            <a:ext cx="9178925"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228600" y="152400"/>
            <a:ext cx="8610600" cy="670560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n-lt"/>
              </a:rPr>
              <a:t>Stephen Hawking</a:t>
            </a:r>
            <a:r>
              <a:rPr lang="en-US" sz="4000" b="1" dirty="0">
                <a:ln w="6350">
                  <a:solidFill>
                    <a:schemeClr val="bg1"/>
                  </a:solidFill>
                </a:ln>
                <a:effectLst>
                  <a:outerShdw blurRad="50800" dist="38100" dir="2700000" algn="tl" rotWithShape="0">
                    <a:prstClr val="black">
                      <a:alpha val="40000"/>
                    </a:prstClr>
                  </a:outerShdw>
                </a:effectLst>
                <a:latin typeface="+mn-lt"/>
              </a:rPr>
              <a:t/>
            </a:r>
            <a:br>
              <a:rPr lang="en-US" sz="4000" b="1" dirty="0">
                <a:ln w="6350">
                  <a:solidFill>
                    <a:schemeClr val="bg1"/>
                  </a:solidFill>
                </a:ln>
                <a:effectLst>
                  <a:outerShdw blurRad="50800" dist="38100" dir="2700000" algn="tl" rotWithShape="0">
                    <a:prstClr val="black">
                      <a:alpha val="40000"/>
                    </a:prstClr>
                  </a:outerShdw>
                </a:effectLst>
                <a:latin typeface="+mn-lt"/>
              </a:rPr>
            </a:br>
            <a:r>
              <a:rPr lang="en-US" sz="4000" b="1" dirty="0">
                <a:ln w="6350">
                  <a:solidFill>
                    <a:schemeClr val="bg1"/>
                  </a:solidFill>
                </a:ln>
                <a:effectLst>
                  <a:outerShdw blurRad="50800" dist="38100" dir="2700000" algn="tl" rotWithShape="0">
                    <a:prstClr val="black">
                      <a:alpha val="40000"/>
                    </a:prstClr>
                  </a:outerShdw>
                </a:effectLst>
                <a:latin typeface="+mn-lt"/>
              </a:rPr>
              <a:t>(only believes a superior intelligence set up the initial laws of physics and mathematics):</a:t>
            </a:r>
          </a:p>
          <a:p>
            <a:pPr marL="411480" indent="-342900" eaLnBrk="1" fontAlgn="auto" hangingPunct="1">
              <a:spcBef>
                <a:spcPts val="700"/>
              </a:spcBef>
              <a:spcAft>
                <a:spcPts val="0"/>
              </a:spcAft>
              <a:buClr>
                <a:schemeClr val="tx2"/>
              </a:buClr>
              <a:buSzPct val="95000"/>
              <a:defRPr/>
            </a:pPr>
            <a:r>
              <a:rPr lang="en-US" sz="4000" b="1" dirty="0">
                <a:ln w="12700">
                  <a:solidFill>
                    <a:schemeClr val="bg1"/>
                  </a:solidFill>
                </a:ln>
                <a:solidFill>
                  <a:srgbClr val="FF0000"/>
                </a:solidFill>
                <a:effectLst>
                  <a:outerShdw blurRad="50800" dist="38100" dir="2700000" algn="tl" rotWithShape="0">
                    <a:prstClr val="black">
                      <a:alpha val="40000"/>
                    </a:prstClr>
                  </a:outerShdw>
                </a:effectLst>
                <a:latin typeface="+mn-lt"/>
              </a:rPr>
              <a:t>“It would be very difficult to explain why the universe should have begun in just this way; except as the act of a God who intended to create beings like us.” (</a:t>
            </a:r>
            <a:r>
              <a:rPr lang="en-US" sz="4000" b="1" i="1" dirty="0">
                <a:ln w="12700">
                  <a:solidFill>
                    <a:schemeClr val="bg1"/>
                  </a:solidFill>
                </a:ln>
                <a:solidFill>
                  <a:srgbClr val="FF0000"/>
                </a:solidFill>
                <a:effectLst>
                  <a:outerShdw blurRad="50800" dist="38100" dir="2700000" algn="tl" rotWithShape="0">
                    <a:prstClr val="black">
                      <a:alpha val="40000"/>
                    </a:prstClr>
                  </a:outerShdw>
                </a:effectLst>
                <a:latin typeface="+mn-lt"/>
              </a:rPr>
              <a:t>A Brief History of Time</a:t>
            </a:r>
            <a:r>
              <a:rPr lang="en-US" sz="4000" b="1" dirty="0">
                <a:ln w="12700">
                  <a:solidFill>
                    <a:schemeClr val="bg1"/>
                  </a:solidFill>
                </a:ln>
                <a:solidFill>
                  <a:srgbClr val="FF0000"/>
                </a:solidFill>
                <a:effectLst>
                  <a:outerShdw blurRad="50800" dist="38100" dir="2700000" algn="tl" rotWithShape="0">
                    <a:prstClr val="black">
                      <a:alpha val="40000"/>
                    </a:prstClr>
                  </a:outerShdw>
                </a:effectLst>
                <a:latin typeface="+mn-lt"/>
              </a:rPr>
              <a:t>, p. 127)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38100"/>
            <a:ext cx="9144001"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0" y="990600"/>
            <a:ext cx="8997351" cy="449580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sz="4000" b="1" dirty="0">
                <a:ln w="19050">
                  <a:solidFill>
                    <a:schemeClr val="bg1"/>
                  </a:solidFill>
                </a:ln>
                <a:solidFill>
                  <a:srgbClr val="FF0000"/>
                </a:solidFill>
                <a:latin typeface="+mj-lt"/>
              </a:rPr>
              <a:t>Sir Frederic Hoyle </a:t>
            </a:r>
            <a:r>
              <a:rPr lang="en-US" sz="4000" b="1" dirty="0">
                <a:ln w="19050">
                  <a:solidFill>
                    <a:schemeClr val="bg1"/>
                  </a:solidFill>
                </a:ln>
                <a:latin typeface="+mn-lt"/>
              </a:rPr>
              <a:t>(famous British Astronomer/Mathematician; although he never became a theist, his comment below is interesting)</a:t>
            </a:r>
          </a:p>
          <a:p>
            <a:pPr marL="411480" indent="-342900" eaLnBrk="1" fontAlgn="auto" hangingPunct="1">
              <a:spcBef>
                <a:spcPts val="700"/>
              </a:spcBef>
              <a:spcAft>
                <a:spcPts val="0"/>
              </a:spcAft>
              <a:buClr>
                <a:schemeClr val="tx2"/>
              </a:buClr>
              <a:buSzPct val="95000"/>
              <a:defRPr/>
            </a:pPr>
            <a:r>
              <a:rPr lang="en-US" sz="4000" b="1" dirty="0">
                <a:ln w="19050">
                  <a:solidFill>
                    <a:schemeClr val="bg1"/>
                  </a:solidFill>
                </a:ln>
                <a:latin typeface="+mn-lt"/>
              </a:rPr>
              <a:t>“…a super intellect has </a:t>
            </a:r>
            <a:r>
              <a:rPr lang="en-US" sz="4000" b="1" dirty="0" err="1">
                <a:ln w="19050">
                  <a:solidFill>
                    <a:schemeClr val="bg1"/>
                  </a:solidFill>
                </a:ln>
                <a:latin typeface="+mn-lt"/>
              </a:rPr>
              <a:t>monkeyed</a:t>
            </a:r>
            <a:r>
              <a:rPr lang="en-US" sz="4000" b="1" dirty="0">
                <a:ln w="19050">
                  <a:solidFill>
                    <a:schemeClr val="bg1"/>
                  </a:solidFill>
                </a:ln>
                <a:latin typeface="+mn-lt"/>
              </a:rPr>
              <a:t> with physics, as well as with chemistry and biology…” (</a:t>
            </a:r>
            <a:r>
              <a:rPr lang="en-US" sz="4000" b="1" i="1" dirty="0">
                <a:ln w="19050">
                  <a:solidFill>
                    <a:schemeClr val="bg1"/>
                  </a:solidFill>
                </a:ln>
                <a:latin typeface="+mn-lt"/>
              </a:rPr>
              <a:t>The Universe</a:t>
            </a:r>
            <a:r>
              <a:rPr lang="en-US" sz="4000" b="1" dirty="0">
                <a:ln w="19050">
                  <a:solidFill>
                    <a:schemeClr val="bg1"/>
                  </a:solidFill>
                </a:ln>
                <a:latin typeface="+mn-lt"/>
              </a:rPr>
              <a:t>, p. 16)</a:t>
            </a:r>
          </a:p>
        </p:txBody>
      </p:sp>
      <p:sp>
        <p:nvSpPr>
          <p:cNvPr id="211972" name="TextBox 3"/>
          <p:cNvSpPr txBox="1">
            <a:spLocks noChangeArrowheads="1"/>
          </p:cNvSpPr>
          <p:nvPr/>
        </p:nvSpPr>
        <p:spPr bwMode="auto">
          <a:xfrm>
            <a:off x="533400" y="60960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Time Exposure of Sky over the Alps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6146"/>
                                        </p:tgtEl>
                                        <p:attrNameLst>
                                          <p:attrName>style.opacity</p:attrName>
                                        </p:attrNameLst>
                                      </p:cBhvr>
                                      <p:to>
                                        <p:strVal val="0.5"/>
                                      </p:to>
                                    </p:set>
                                    <p:animEffect filter="image" prLst="opacity: 0.5">
                                      <p:cBhvr rctx="IE">
                                        <p:cTn id="7" dur="indefinite"/>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304800" y="304800"/>
            <a:ext cx="8574656" cy="6324600"/>
          </a:xfrm>
          <a:prstGeom prst="rect">
            <a:avLst/>
          </a:prstGeom>
        </p:spPr>
        <p:txBody>
          <a:bodyPr/>
          <a:lstStyle/>
          <a:p>
            <a:pPr marL="411480" indent="-342900" eaLnBrk="1" fontAlgn="auto" hangingPunct="1">
              <a:lnSpc>
                <a:spcPct val="80000"/>
              </a:lnSpc>
              <a:spcBef>
                <a:spcPts val="700"/>
              </a:spcBef>
              <a:spcAft>
                <a:spcPts val="0"/>
              </a:spcAft>
              <a:buClr>
                <a:schemeClr val="tx2"/>
              </a:buClr>
              <a:buSzPct val="95000"/>
              <a:defRPr/>
            </a:pPr>
            <a:r>
              <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j-lt"/>
              </a:rPr>
              <a:t>Allan </a:t>
            </a:r>
            <a:r>
              <a:rPr lang="en-US" sz="4000" b="1" dirty="0" err="1">
                <a:ln w="6350">
                  <a:solidFill>
                    <a:schemeClr val="bg1"/>
                  </a:solidFill>
                </a:ln>
                <a:solidFill>
                  <a:srgbClr val="FF0000"/>
                </a:solidFill>
                <a:effectLst>
                  <a:outerShdw blurRad="50800" dist="38100" dir="2700000" algn="tl" rotWithShape="0">
                    <a:prstClr val="black">
                      <a:alpha val="40000"/>
                    </a:prstClr>
                  </a:outerShdw>
                </a:effectLst>
                <a:latin typeface="+mj-lt"/>
              </a:rPr>
              <a:t>Sandage</a:t>
            </a:r>
            <a:endPar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j-lt"/>
            </a:endParaRPr>
          </a:p>
          <a:p>
            <a:pPr marL="411480" indent="-342900" eaLnBrk="1" fontAlgn="auto" hangingPunct="1">
              <a:lnSpc>
                <a:spcPct val="80000"/>
              </a:lnSpc>
              <a:spcBef>
                <a:spcPts val="700"/>
              </a:spcBef>
              <a:spcAft>
                <a:spcPts val="0"/>
              </a:spcAft>
              <a:buClr>
                <a:schemeClr val="tx2"/>
              </a:buClr>
              <a:buSzPct val="95000"/>
              <a:defRPr/>
            </a:pPr>
            <a:r>
              <a:rPr lang="en-US" sz="3200" b="1" dirty="0">
                <a:ln w="6350">
                  <a:solidFill>
                    <a:schemeClr val="bg1"/>
                  </a:solidFill>
                </a:ln>
                <a:effectLst>
                  <a:outerShdw blurRad="50800" dist="38100" dir="2700000" algn="tl" rotWithShape="0">
                    <a:prstClr val="black">
                      <a:alpha val="40000"/>
                    </a:prstClr>
                  </a:outerShdw>
                </a:effectLst>
                <a:latin typeface="+mn-lt"/>
              </a:rPr>
              <a:t>(winner of </a:t>
            </a:r>
            <a:r>
              <a:rPr lang="en-US" sz="3200" b="1" dirty="0" err="1">
                <a:ln w="6350">
                  <a:solidFill>
                    <a:schemeClr val="bg1"/>
                  </a:solidFill>
                </a:ln>
                <a:effectLst>
                  <a:outerShdw blurRad="50800" dist="38100" dir="2700000" algn="tl" rotWithShape="0">
                    <a:prstClr val="black">
                      <a:alpha val="40000"/>
                    </a:prstClr>
                  </a:outerShdw>
                </a:effectLst>
                <a:latin typeface="+mn-lt"/>
              </a:rPr>
              <a:t>Crafoord</a:t>
            </a:r>
            <a:r>
              <a:rPr lang="en-US" sz="3200" b="1" dirty="0">
                <a:ln w="6350">
                  <a:solidFill>
                    <a:schemeClr val="bg1"/>
                  </a:solidFill>
                </a:ln>
                <a:effectLst>
                  <a:outerShdw blurRad="50800" dist="38100" dir="2700000" algn="tl" rotWithShape="0">
                    <a:prstClr val="black">
                      <a:alpha val="40000"/>
                    </a:prstClr>
                  </a:outerShdw>
                </a:effectLst>
                <a:latin typeface="+mn-lt"/>
              </a:rPr>
              <a:t> Prize in Astronomy – equivalent to Nobel Prize):</a:t>
            </a:r>
          </a:p>
          <a:p>
            <a:pPr marL="411480" indent="-342900" eaLnBrk="1" fontAlgn="auto" hangingPunct="1">
              <a:lnSpc>
                <a:spcPct val="80000"/>
              </a:lnSpc>
              <a:spcBef>
                <a:spcPts val="700"/>
              </a:spcBef>
              <a:spcAft>
                <a:spcPts val="0"/>
              </a:spcAft>
              <a:buClr>
                <a:schemeClr val="tx2"/>
              </a:buClr>
              <a:buSzPct val="95000"/>
              <a:defRPr/>
            </a:pPr>
            <a:r>
              <a:rPr lang="en-US" sz="3600" b="1" dirty="0">
                <a:ln w="6350">
                  <a:solidFill>
                    <a:schemeClr val="bg1"/>
                  </a:solidFill>
                </a:ln>
                <a:effectLst>
                  <a:outerShdw blurRad="50800" dist="38100" dir="2700000" algn="tl" rotWithShape="0">
                    <a:prstClr val="black">
                      <a:alpha val="40000"/>
                    </a:prstClr>
                  </a:outerShdw>
                </a:effectLst>
                <a:latin typeface="+mn-lt"/>
              </a:rPr>
              <a:t>“I find it quite improbable that such order comes out of chaos.  There has to be some organizing principle.  God to me is a mystery but is the explanation for the miracle of existence, why there is something instead of nothing.” (John Noble </a:t>
            </a:r>
            <a:r>
              <a:rPr lang="en-US" sz="3600" b="1" dirty="0" err="1">
                <a:ln w="6350">
                  <a:solidFill>
                    <a:schemeClr val="bg1"/>
                  </a:solidFill>
                </a:ln>
                <a:effectLst>
                  <a:outerShdw blurRad="50800" dist="38100" dir="2700000" algn="tl" rotWithShape="0">
                    <a:prstClr val="black">
                      <a:alpha val="40000"/>
                    </a:prstClr>
                  </a:outerShdw>
                </a:effectLst>
                <a:latin typeface="+mn-lt"/>
              </a:rPr>
              <a:t>Wilford</a:t>
            </a:r>
            <a:r>
              <a:rPr lang="en-US" sz="3600" b="1" dirty="0">
                <a:ln w="6350">
                  <a:solidFill>
                    <a:schemeClr val="bg1"/>
                  </a:solidFill>
                </a:ln>
                <a:effectLst>
                  <a:outerShdw blurRad="50800" dist="38100" dir="2700000" algn="tl" rotWithShape="0">
                    <a:prstClr val="black">
                      <a:alpha val="40000"/>
                    </a:prstClr>
                  </a:outerShdw>
                </a:effectLst>
                <a:latin typeface="+mn-lt"/>
              </a:rPr>
              <a:t>, “Sizing Up the Cosmos: An Astronomer’s Quest,” </a:t>
            </a:r>
            <a:r>
              <a:rPr lang="en-US" sz="3600" b="1" i="1" dirty="0">
                <a:ln w="6350">
                  <a:solidFill>
                    <a:schemeClr val="bg1"/>
                  </a:solidFill>
                </a:ln>
                <a:effectLst>
                  <a:outerShdw blurRad="50800" dist="38100" dir="2700000" algn="tl" rotWithShape="0">
                    <a:prstClr val="black">
                      <a:alpha val="40000"/>
                    </a:prstClr>
                  </a:outerShdw>
                </a:effectLst>
                <a:latin typeface="+mn-lt"/>
              </a:rPr>
              <a:t>New York Times</a:t>
            </a:r>
            <a:r>
              <a:rPr lang="en-US" sz="3600" b="1" dirty="0">
                <a:ln w="6350">
                  <a:solidFill>
                    <a:schemeClr val="bg1"/>
                  </a:solidFill>
                </a:ln>
                <a:effectLst>
                  <a:outerShdw blurRad="50800" dist="38100" dir="2700000" algn="tl" rotWithShape="0">
                    <a:prstClr val="black">
                      <a:alpha val="40000"/>
                    </a:prstClr>
                  </a:outerShdw>
                </a:effectLst>
                <a:latin typeface="+mn-lt"/>
              </a:rPr>
              <a:t>, 12 March 1991, p. B9)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on from Space     Cr-Expedition13 Crew, Int. Space Station,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437688" cy="723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284672" y="0"/>
            <a:ext cx="8919712" cy="655320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sz="4000" dirty="0">
                <a:solidFill>
                  <a:srgbClr val="FF0000"/>
                </a:solidFill>
                <a:latin typeface="+mj-lt"/>
              </a:rPr>
              <a:t>Robert Griffiths</a:t>
            </a:r>
            <a:r>
              <a:rPr lang="en-US" sz="4800" dirty="0">
                <a:latin typeface="+mn-lt"/>
              </a:rPr>
              <a:t/>
            </a:r>
            <a:br>
              <a:rPr lang="en-US" sz="4800" dirty="0">
                <a:latin typeface="+mn-lt"/>
              </a:rPr>
            </a:br>
            <a:r>
              <a:rPr lang="en-US" sz="4000" b="1" dirty="0">
                <a:ln w="19050">
                  <a:solidFill>
                    <a:schemeClr val="bg1"/>
                  </a:solidFill>
                </a:ln>
                <a:latin typeface="+mn-lt"/>
              </a:rPr>
              <a:t>(winner of Heinemann prize in mathematical physics)</a:t>
            </a:r>
          </a:p>
          <a:p>
            <a:pPr marL="411480" indent="-342900" eaLnBrk="1" fontAlgn="auto" hangingPunct="1">
              <a:spcBef>
                <a:spcPts val="700"/>
              </a:spcBef>
              <a:spcAft>
                <a:spcPts val="0"/>
              </a:spcAft>
              <a:buClr>
                <a:schemeClr val="tx2"/>
              </a:buClr>
              <a:buSzPct val="95000"/>
              <a:defRPr/>
            </a:pPr>
            <a:r>
              <a:rPr lang="en-US" sz="4000" b="1" dirty="0">
                <a:ln w="19050">
                  <a:solidFill>
                    <a:schemeClr val="bg1"/>
                  </a:solidFill>
                </a:ln>
                <a:latin typeface="+mn-lt"/>
              </a:rPr>
              <a:t>“If we need an atheist for a debate, I go to the philosophy department.  The physics department isn’t much use.” (Tim Stafford, “Cease-fire in the Laboratory,” </a:t>
            </a:r>
            <a:r>
              <a:rPr lang="en-US" sz="4000" b="1" i="1" dirty="0">
                <a:ln w="19050">
                  <a:solidFill>
                    <a:schemeClr val="bg1"/>
                  </a:solidFill>
                </a:ln>
                <a:latin typeface="+mn-lt"/>
              </a:rPr>
              <a:t>Christianity Today</a:t>
            </a:r>
            <a:r>
              <a:rPr lang="en-US" sz="4000" b="1" dirty="0">
                <a:ln w="19050">
                  <a:solidFill>
                    <a:schemeClr val="bg1"/>
                  </a:solidFill>
                </a:ln>
                <a:latin typeface="+mn-lt"/>
              </a:rPr>
              <a:t>, 3 April 1987, p. 18)</a:t>
            </a:r>
          </a:p>
        </p:txBody>
      </p:sp>
      <p:sp>
        <p:nvSpPr>
          <p:cNvPr id="214020" name="TextBox 4"/>
          <p:cNvSpPr txBox="1">
            <a:spLocks noChangeArrowheads="1"/>
          </p:cNvSpPr>
          <p:nvPr/>
        </p:nvSpPr>
        <p:spPr bwMode="auto">
          <a:xfrm>
            <a:off x="304800" y="59436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solidFill>
                  <a:schemeClr val="bg1"/>
                </a:solidFill>
              </a:rPr>
              <a:t>VIEW OF MOON:  Credit – Expedition 13 Crew, International Space Station,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on from Space     Cr-Expedition13 Crew, Int. Space Station,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437688"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120770" y="0"/>
            <a:ext cx="9023230" cy="6553200"/>
          </a:xfrm>
          <a:prstGeom prst="rect">
            <a:avLst/>
          </a:prstGeom>
          <a:effectLst>
            <a:outerShdw dist="35921" dir="2700000" algn="ctr" rotWithShape="0">
              <a:schemeClr val="bg2"/>
            </a:outerShdw>
          </a:effectLst>
        </p:spPr>
        <p:txBody>
          <a:bodyPr/>
          <a:lstStyle/>
          <a:p>
            <a:pPr marL="411480" indent="-342900" eaLnBrk="1" fontAlgn="auto" hangingPunct="1">
              <a:lnSpc>
                <a:spcPct val="90000"/>
              </a:lnSpc>
              <a:spcBef>
                <a:spcPts val="700"/>
              </a:spcBef>
              <a:spcAft>
                <a:spcPts val="0"/>
              </a:spcAft>
              <a:buClr>
                <a:schemeClr val="tx2"/>
              </a:buClr>
              <a:buSzPct val="95000"/>
              <a:defRPr/>
            </a:pPr>
            <a:r>
              <a:rPr lang="en-US" sz="4000" dirty="0">
                <a:ln w="19050">
                  <a:solidFill>
                    <a:schemeClr val="bg1"/>
                  </a:solidFill>
                </a:ln>
                <a:solidFill>
                  <a:srgbClr val="FF0000"/>
                </a:solidFill>
                <a:latin typeface="+mj-lt"/>
              </a:rPr>
              <a:t>Paul Davies, Physicist:</a:t>
            </a:r>
          </a:p>
          <a:p>
            <a:pPr marL="411480" indent="-342900" eaLnBrk="1" fontAlgn="auto" hangingPunct="1">
              <a:lnSpc>
                <a:spcPct val="90000"/>
              </a:lnSpc>
              <a:spcBef>
                <a:spcPts val="700"/>
              </a:spcBef>
              <a:spcAft>
                <a:spcPts val="0"/>
              </a:spcAft>
              <a:buClr>
                <a:schemeClr val="tx2"/>
              </a:buClr>
              <a:buSzPct val="95000"/>
              <a:buFont typeface="Wingdings"/>
              <a:buChar char=""/>
              <a:defRPr/>
            </a:pPr>
            <a:r>
              <a:rPr lang="en-US" sz="3600" b="1" dirty="0">
                <a:ln w="19050">
                  <a:solidFill>
                    <a:schemeClr val="bg1"/>
                  </a:solidFill>
                </a:ln>
                <a:solidFill>
                  <a:srgbClr val="FFFF00"/>
                </a:solidFill>
                <a:latin typeface="+mn-lt"/>
              </a:rPr>
              <a:t>“…the laws [of physics]…seem themselves to be the product of exceedingly ingenious design.” (</a:t>
            </a:r>
            <a:r>
              <a:rPr lang="en-US" sz="3600" b="1" i="1" dirty="0" err="1">
                <a:ln w="19050">
                  <a:solidFill>
                    <a:schemeClr val="bg1"/>
                  </a:solidFill>
                </a:ln>
                <a:solidFill>
                  <a:srgbClr val="FFFF00"/>
                </a:solidFill>
                <a:latin typeface="+mn-lt"/>
              </a:rPr>
              <a:t>Superforce</a:t>
            </a:r>
            <a:r>
              <a:rPr lang="en-US" sz="3600" b="1" dirty="0">
                <a:ln w="19050">
                  <a:solidFill>
                    <a:schemeClr val="bg1"/>
                  </a:solidFill>
                </a:ln>
                <a:solidFill>
                  <a:srgbClr val="FFFF00"/>
                </a:solidFill>
                <a:latin typeface="+mn-lt"/>
              </a:rPr>
              <a:t>, p. 243).  </a:t>
            </a:r>
          </a:p>
          <a:p>
            <a:pPr marL="411480" indent="-342900" eaLnBrk="1" fontAlgn="auto" hangingPunct="1">
              <a:lnSpc>
                <a:spcPct val="90000"/>
              </a:lnSpc>
              <a:spcBef>
                <a:spcPts val="700"/>
              </a:spcBef>
              <a:spcAft>
                <a:spcPts val="0"/>
              </a:spcAft>
              <a:buClr>
                <a:schemeClr val="tx2"/>
              </a:buClr>
              <a:buSzPct val="95000"/>
              <a:buFont typeface="Wingdings"/>
              <a:buChar char=""/>
              <a:defRPr/>
            </a:pPr>
            <a:endParaRPr lang="en-US" sz="1200" b="1" dirty="0">
              <a:ln w="19050">
                <a:solidFill>
                  <a:schemeClr val="bg1"/>
                </a:solidFill>
              </a:ln>
              <a:solidFill>
                <a:srgbClr val="FFFF00"/>
              </a:solidFill>
              <a:latin typeface="+mn-lt"/>
            </a:endParaRPr>
          </a:p>
          <a:p>
            <a:pPr marL="411480" indent="-342900" eaLnBrk="1" fontAlgn="auto" hangingPunct="1">
              <a:lnSpc>
                <a:spcPct val="90000"/>
              </a:lnSpc>
              <a:spcBef>
                <a:spcPts val="700"/>
              </a:spcBef>
              <a:spcAft>
                <a:spcPts val="0"/>
              </a:spcAft>
              <a:buClr>
                <a:schemeClr val="tx2"/>
              </a:buClr>
              <a:buSzPct val="95000"/>
              <a:buFont typeface="Wingdings"/>
              <a:buChar char=""/>
              <a:defRPr/>
            </a:pPr>
            <a:r>
              <a:rPr lang="en-US" sz="3600" b="1" dirty="0">
                <a:ln w="19050">
                  <a:solidFill>
                    <a:schemeClr val="bg1"/>
                  </a:solidFill>
                </a:ln>
                <a:solidFill>
                  <a:srgbClr val="FFFF00"/>
                </a:solidFill>
                <a:latin typeface="+mn-lt"/>
              </a:rPr>
              <a:t>“[There] is for me powerful evidence that there is something going on behind it all…It seems as though somebody has fine-tuned nature’s numbers to make the Universe…impression of design is overwhelming.” (</a:t>
            </a:r>
            <a:r>
              <a:rPr lang="en-US" sz="3600" b="1" i="1" dirty="0">
                <a:ln w="19050">
                  <a:solidFill>
                    <a:schemeClr val="bg1"/>
                  </a:solidFill>
                </a:ln>
                <a:solidFill>
                  <a:srgbClr val="FFFF00"/>
                </a:solidFill>
                <a:latin typeface="+mn-lt"/>
              </a:rPr>
              <a:t>The Cosmic Blueprint</a:t>
            </a:r>
            <a:r>
              <a:rPr lang="en-US" sz="3600" b="1" dirty="0">
                <a:ln w="19050">
                  <a:solidFill>
                    <a:schemeClr val="bg1"/>
                  </a:solidFill>
                </a:ln>
                <a:solidFill>
                  <a:srgbClr val="FFFF00"/>
                </a:solidFill>
                <a:latin typeface="+mn-lt"/>
              </a:rPr>
              <a:t>, p. 203; “The </a:t>
            </a:r>
            <a:r>
              <a:rPr lang="en-US" sz="3600" b="1" dirty="0" err="1">
                <a:ln w="19050">
                  <a:solidFill>
                    <a:schemeClr val="bg1"/>
                  </a:solidFill>
                </a:ln>
                <a:solidFill>
                  <a:srgbClr val="FFFF00"/>
                </a:solidFill>
                <a:latin typeface="+mn-lt"/>
              </a:rPr>
              <a:t>Anthropic</a:t>
            </a:r>
            <a:r>
              <a:rPr lang="en-US" sz="3600" b="1" dirty="0">
                <a:ln w="19050">
                  <a:solidFill>
                    <a:schemeClr val="bg1"/>
                  </a:solidFill>
                </a:ln>
                <a:solidFill>
                  <a:srgbClr val="FFFF00"/>
                </a:solidFill>
                <a:latin typeface="+mn-lt"/>
              </a:rPr>
              <a:t> Principle,” </a:t>
            </a:r>
            <a:r>
              <a:rPr lang="en-US" sz="3600" b="1" i="1" dirty="0">
                <a:ln w="19050">
                  <a:solidFill>
                    <a:schemeClr val="bg1"/>
                  </a:solidFill>
                </a:ln>
                <a:solidFill>
                  <a:srgbClr val="FFFF00"/>
                </a:solidFill>
                <a:latin typeface="+mn-lt"/>
              </a:rPr>
              <a:t>Science Digest</a:t>
            </a:r>
            <a:r>
              <a:rPr lang="en-US" sz="3600" b="1" dirty="0">
                <a:ln w="19050">
                  <a:solidFill>
                    <a:schemeClr val="bg1"/>
                  </a:solidFill>
                </a:ln>
                <a:solidFill>
                  <a:srgbClr val="FFFF00"/>
                </a:solidFill>
                <a:latin typeface="+mn-lt"/>
              </a:rPr>
              <a:t> 191, No. 10 (October 1983), p. 24)</a:t>
            </a:r>
          </a:p>
        </p:txBody>
      </p:sp>
      <p:sp>
        <p:nvSpPr>
          <p:cNvPr id="215044" name="TextBox 3"/>
          <p:cNvSpPr txBox="1">
            <a:spLocks noChangeArrowheads="1"/>
          </p:cNvSpPr>
          <p:nvPr/>
        </p:nvSpPr>
        <p:spPr bwMode="auto">
          <a:xfrm>
            <a:off x="304800" y="64008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solidFill>
                  <a:schemeClr val="bg1"/>
                </a:solidFill>
              </a:rPr>
              <a:t>VIEW OF MOON:  Credit – Expedition 13 Crew, International Space Station,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Apex">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13435</TotalTime>
  <Words>5301</Words>
  <Application>Microsoft Office PowerPoint</Application>
  <PresentationFormat>On-screen Show (4:3)</PresentationFormat>
  <Paragraphs>699</Paragraphs>
  <Slides>113</Slides>
  <Notes>0</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113</vt:i4>
      </vt:variant>
    </vt:vector>
  </HeadingPairs>
  <TitlesOfParts>
    <vt:vector size="124" baseType="lpstr">
      <vt:lpstr>Corbel</vt:lpstr>
      <vt:lpstr>Arial</vt:lpstr>
      <vt:lpstr>Consolas</vt:lpstr>
      <vt:lpstr>Wingdings</vt:lpstr>
      <vt:lpstr>Wingdings 2</vt:lpstr>
      <vt:lpstr>Wingdings 3</vt:lpstr>
      <vt:lpstr>Calibri</vt:lpstr>
      <vt:lpstr>Lucida Sans</vt:lpstr>
      <vt:lpstr>Book Antiqua</vt:lpstr>
      <vt:lpstr>Metro</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by one trillion and then remove one dime…no possibility of life!!!  </vt:lpstr>
      <vt:lpstr>PowerPoint Presentation</vt:lpstr>
      <vt:lpstr>PowerPoint Presentation</vt:lpstr>
      <vt:lpstr>PowerPoint Presentation</vt:lpstr>
      <vt:lpstr>PowerPoint Presentation</vt:lpstr>
    </vt:vector>
  </TitlesOfParts>
  <Company>Sony Electronics,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Power</dc:creator>
  <cp:lastModifiedBy>Richard Deem</cp:lastModifiedBy>
  <cp:revision>398</cp:revision>
  <dcterms:created xsi:type="dcterms:W3CDTF">2007-07-18T01:09:18Z</dcterms:created>
  <dcterms:modified xsi:type="dcterms:W3CDTF">2013-10-13T20:35:12Z</dcterms:modified>
</cp:coreProperties>
</file>