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6" r:id="rId5"/>
    <p:sldId id="287" r:id="rId6"/>
    <p:sldId id="288" r:id="rId7"/>
    <p:sldId id="257" r:id="rId8"/>
    <p:sldId id="277" r:id="rId9"/>
    <p:sldId id="269" r:id="rId10"/>
    <p:sldId id="270" r:id="rId11"/>
    <p:sldId id="281" r:id="rId12"/>
    <p:sldId id="283" r:id="rId13"/>
    <p:sldId id="279" r:id="rId14"/>
    <p:sldId id="261" r:id="rId15"/>
    <p:sldId id="262" r:id="rId16"/>
    <p:sldId id="263" r:id="rId17"/>
    <p:sldId id="275" r:id="rId18"/>
    <p:sldId id="264" r:id="rId19"/>
    <p:sldId id="265" r:id="rId20"/>
    <p:sldId id="266" r:id="rId21"/>
    <p:sldId id="267" r:id="rId22"/>
    <p:sldId id="289" r:id="rId23"/>
    <p:sldId id="292" r:id="rId24"/>
    <p:sldId id="293" r:id="rId25"/>
    <p:sldId id="290" r:id="rId26"/>
    <p:sldId id="291" r:id="rId27"/>
    <p:sldId id="268" r:id="rId28"/>
    <p:sldId id="294" r:id="rId29"/>
    <p:sldId id="29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5B6F45-0D71-4171-8B79-9D7E42A9E500}" type="slidenum">
              <a:rPr lang="en-US"/>
              <a:pPr/>
              <a:t>‹#›</a:t>
            </a:fld>
            <a:endParaRPr lang="en-US"/>
          </a:p>
        </p:txBody>
      </p:sp>
    </p:spTree>
    <p:extLst>
      <p:ext uri="{BB962C8B-B14F-4D97-AF65-F5344CB8AC3E}">
        <p14:creationId xmlns:p14="http://schemas.microsoft.com/office/powerpoint/2010/main" val="139485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3CAB5F-7EA8-4346-909A-02BF2304FA1A}" type="slidenum">
              <a:rPr lang="en-US"/>
              <a:pPr/>
              <a:t>‹#›</a:t>
            </a:fld>
            <a:endParaRPr lang="en-US"/>
          </a:p>
        </p:txBody>
      </p:sp>
    </p:spTree>
    <p:extLst>
      <p:ext uri="{BB962C8B-B14F-4D97-AF65-F5344CB8AC3E}">
        <p14:creationId xmlns:p14="http://schemas.microsoft.com/office/powerpoint/2010/main" val="382780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31388C-DB2D-4E8B-920A-431BC1B0C723}" type="slidenum">
              <a:rPr lang="en-US"/>
              <a:pPr/>
              <a:t>‹#›</a:t>
            </a:fld>
            <a:endParaRPr lang="en-US"/>
          </a:p>
        </p:txBody>
      </p:sp>
    </p:spTree>
    <p:extLst>
      <p:ext uri="{BB962C8B-B14F-4D97-AF65-F5344CB8AC3E}">
        <p14:creationId xmlns:p14="http://schemas.microsoft.com/office/powerpoint/2010/main" val="329727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67B12B-F1A7-4644-BBD7-AF3A8AA276BB}" type="slidenum">
              <a:rPr lang="en-US"/>
              <a:pPr/>
              <a:t>‹#›</a:t>
            </a:fld>
            <a:endParaRPr lang="en-US"/>
          </a:p>
        </p:txBody>
      </p:sp>
    </p:spTree>
    <p:extLst>
      <p:ext uri="{BB962C8B-B14F-4D97-AF65-F5344CB8AC3E}">
        <p14:creationId xmlns:p14="http://schemas.microsoft.com/office/powerpoint/2010/main" val="7586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742C61-0449-412E-9D7A-E94A3C8B37C8}" type="slidenum">
              <a:rPr lang="en-US"/>
              <a:pPr/>
              <a:t>‹#›</a:t>
            </a:fld>
            <a:endParaRPr lang="en-US"/>
          </a:p>
        </p:txBody>
      </p:sp>
    </p:spTree>
    <p:extLst>
      <p:ext uri="{BB962C8B-B14F-4D97-AF65-F5344CB8AC3E}">
        <p14:creationId xmlns:p14="http://schemas.microsoft.com/office/powerpoint/2010/main" val="51663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DC3240-A470-40A1-A04A-36FA7B89F7C4}" type="slidenum">
              <a:rPr lang="en-US"/>
              <a:pPr/>
              <a:t>‹#›</a:t>
            </a:fld>
            <a:endParaRPr lang="en-US"/>
          </a:p>
        </p:txBody>
      </p:sp>
    </p:spTree>
    <p:extLst>
      <p:ext uri="{BB962C8B-B14F-4D97-AF65-F5344CB8AC3E}">
        <p14:creationId xmlns:p14="http://schemas.microsoft.com/office/powerpoint/2010/main" val="350376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BE3F6AE-61A5-4E44-BC1C-8C6E5E3B8393}" type="slidenum">
              <a:rPr lang="en-US"/>
              <a:pPr/>
              <a:t>‹#›</a:t>
            </a:fld>
            <a:endParaRPr lang="en-US"/>
          </a:p>
        </p:txBody>
      </p:sp>
    </p:spTree>
    <p:extLst>
      <p:ext uri="{BB962C8B-B14F-4D97-AF65-F5344CB8AC3E}">
        <p14:creationId xmlns:p14="http://schemas.microsoft.com/office/powerpoint/2010/main" val="204256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51C8AAC-DB5A-4B06-8BF6-1B110B80B7EA}" type="slidenum">
              <a:rPr lang="en-US"/>
              <a:pPr/>
              <a:t>‹#›</a:t>
            </a:fld>
            <a:endParaRPr lang="en-US"/>
          </a:p>
        </p:txBody>
      </p:sp>
    </p:spTree>
    <p:extLst>
      <p:ext uri="{BB962C8B-B14F-4D97-AF65-F5344CB8AC3E}">
        <p14:creationId xmlns:p14="http://schemas.microsoft.com/office/powerpoint/2010/main" val="424799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5475A34-E614-4218-954D-189AC036AE1F}" type="slidenum">
              <a:rPr lang="en-US"/>
              <a:pPr/>
              <a:t>‹#›</a:t>
            </a:fld>
            <a:endParaRPr lang="en-US"/>
          </a:p>
        </p:txBody>
      </p:sp>
    </p:spTree>
    <p:extLst>
      <p:ext uri="{BB962C8B-B14F-4D97-AF65-F5344CB8AC3E}">
        <p14:creationId xmlns:p14="http://schemas.microsoft.com/office/powerpoint/2010/main" val="406877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1F4FE2-1391-490C-92A4-FAEB8BB82AC9}" type="slidenum">
              <a:rPr lang="en-US"/>
              <a:pPr/>
              <a:t>‹#›</a:t>
            </a:fld>
            <a:endParaRPr lang="en-US"/>
          </a:p>
        </p:txBody>
      </p:sp>
    </p:spTree>
    <p:extLst>
      <p:ext uri="{BB962C8B-B14F-4D97-AF65-F5344CB8AC3E}">
        <p14:creationId xmlns:p14="http://schemas.microsoft.com/office/powerpoint/2010/main" val="205082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313C7B-7726-43E5-81FB-C22E5E13FE73}" type="slidenum">
              <a:rPr lang="en-US"/>
              <a:pPr/>
              <a:t>‹#›</a:t>
            </a:fld>
            <a:endParaRPr lang="en-US"/>
          </a:p>
        </p:txBody>
      </p:sp>
    </p:spTree>
    <p:extLst>
      <p:ext uri="{BB962C8B-B14F-4D97-AF65-F5344CB8AC3E}">
        <p14:creationId xmlns:p14="http://schemas.microsoft.com/office/powerpoint/2010/main" val="281783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E7A6E0-9D34-4AF7-BA15-5DBC5F04CF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Paradoxes Class</a:t>
            </a:r>
          </a:p>
        </p:txBody>
      </p:sp>
      <p:sp>
        <p:nvSpPr>
          <p:cNvPr id="2051" name="Rectangle 3"/>
          <p:cNvSpPr>
            <a:spLocks noGrp="1" noChangeArrowheads="1"/>
          </p:cNvSpPr>
          <p:nvPr>
            <p:ph type="subTitle" idx="1"/>
          </p:nvPr>
        </p:nvSpPr>
        <p:spPr/>
        <p:txBody>
          <a:bodyPr/>
          <a:lstStyle/>
          <a:p>
            <a:r>
              <a:rPr lang="en-US" dirty="0" smtClean="0"/>
              <a:t>David Sargent</a:t>
            </a:r>
          </a:p>
          <a:p>
            <a:r>
              <a:rPr lang="en-US" smtClean="0"/>
              <a:t>October 21, 2012</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t>Physical World Reveals God</a:t>
            </a:r>
          </a:p>
        </p:txBody>
      </p:sp>
      <p:sp>
        <p:nvSpPr>
          <p:cNvPr id="18435" name="Rectangle 3"/>
          <p:cNvSpPr>
            <a:spLocks noGrp="1" noChangeArrowheads="1"/>
          </p:cNvSpPr>
          <p:nvPr>
            <p:ph type="body" idx="1"/>
          </p:nvPr>
        </p:nvSpPr>
        <p:spPr/>
        <p:txBody>
          <a:bodyPr/>
          <a:lstStyle/>
          <a:p>
            <a:pPr>
              <a:lnSpc>
                <a:spcPct val="90000"/>
              </a:lnSpc>
            </a:pPr>
            <a:r>
              <a:rPr lang="en-US" b="1"/>
              <a:t>Romans 1: 19-20 </a:t>
            </a:r>
          </a:p>
          <a:p>
            <a:pPr>
              <a:lnSpc>
                <a:spcPct val="90000"/>
              </a:lnSpc>
            </a:pPr>
            <a:r>
              <a:rPr lang="en-US" b="1"/>
              <a:t>Since what may be known about God is plain to them, because God has made it plain to them.  For since the creation of the world God’s invisible qualities—his eternal power and divine nature—have been clearly seen, being understood from what has been made, so that people are without excuse.</a:t>
            </a:r>
          </a:p>
          <a:p>
            <a:pPr>
              <a:lnSpc>
                <a:spcPct val="90000"/>
              </a:lnSpc>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a:t>Hebrews 11:1-3</a:t>
            </a:r>
          </a:p>
        </p:txBody>
      </p:sp>
      <p:sp>
        <p:nvSpPr>
          <p:cNvPr id="30723" name="Rectangle 3"/>
          <p:cNvSpPr>
            <a:spLocks noGrp="1" noChangeArrowheads="1"/>
          </p:cNvSpPr>
          <p:nvPr>
            <p:ph type="body" idx="1"/>
          </p:nvPr>
        </p:nvSpPr>
        <p:spPr/>
        <p:txBody>
          <a:bodyPr/>
          <a:lstStyle/>
          <a:p>
            <a:r>
              <a:rPr lang="en-US"/>
              <a:t>Now faith is confidence in what we hope for and assurance about what we do not see. This is what the ancients were commended for, by faith we understand that the universe was formed at God’s command, so that what is seen was not made out of what was visible.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Beginning of Time</a:t>
            </a:r>
          </a:p>
        </p:txBody>
      </p:sp>
      <p:sp>
        <p:nvSpPr>
          <p:cNvPr id="32771" name="Rectangle 3"/>
          <p:cNvSpPr>
            <a:spLocks noGrp="1" noChangeArrowheads="1"/>
          </p:cNvSpPr>
          <p:nvPr>
            <p:ph type="body" idx="1"/>
          </p:nvPr>
        </p:nvSpPr>
        <p:spPr/>
        <p:txBody>
          <a:bodyPr/>
          <a:lstStyle/>
          <a:p>
            <a:r>
              <a:rPr lang="en-US"/>
              <a:t>Titus 1:2 </a:t>
            </a:r>
          </a:p>
          <a:p>
            <a:r>
              <a:rPr lang="en-US"/>
              <a:t>…God, who does not lie, promised before the beginning of time.</a:t>
            </a:r>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2800" b="1"/>
              <a:t>There are 17 verses in the Bible state that God has and is expanding the size of the Universe (heavens) from its original size. </a:t>
            </a:r>
            <a:r>
              <a:rPr lang="en-US" sz="1400" b="1"/>
              <a:t>1000 BC to 518 BC</a:t>
            </a:r>
            <a:r>
              <a:rPr lang="en-US" sz="1400"/>
              <a:t> </a:t>
            </a:r>
          </a:p>
        </p:txBody>
      </p:sp>
      <p:sp>
        <p:nvSpPr>
          <p:cNvPr id="28675" name="Rectangle 3"/>
          <p:cNvSpPr>
            <a:spLocks noGrp="1" noChangeArrowheads="1"/>
          </p:cNvSpPr>
          <p:nvPr>
            <p:ph type="body" idx="1"/>
          </p:nvPr>
        </p:nvSpPr>
        <p:spPr>
          <a:xfrm>
            <a:off x="457200" y="1600200"/>
            <a:ext cx="3657600" cy="4525963"/>
          </a:xfrm>
        </p:spPr>
        <p:txBody>
          <a:bodyPr/>
          <a:lstStyle/>
          <a:p>
            <a:pPr>
              <a:lnSpc>
                <a:spcPct val="90000"/>
              </a:lnSpc>
            </a:pPr>
            <a:r>
              <a:rPr lang="en-US"/>
              <a:t>Isaiah 40:22 </a:t>
            </a:r>
          </a:p>
          <a:p>
            <a:pPr>
              <a:lnSpc>
                <a:spcPct val="90000"/>
              </a:lnSpc>
            </a:pPr>
            <a:r>
              <a:rPr lang="en-US"/>
              <a:t>Ezekiel 1:22</a:t>
            </a:r>
          </a:p>
          <a:p>
            <a:pPr>
              <a:lnSpc>
                <a:spcPct val="90000"/>
              </a:lnSpc>
            </a:pPr>
            <a:r>
              <a:rPr lang="en-US"/>
              <a:t>Isaiah 42:5 </a:t>
            </a:r>
          </a:p>
          <a:p>
            <a:pPr>
              <a:lnSpc>
                <a:spcPct val="90000"/>
              </a:lnSpc>
            </a:pPr>
            <a:r>
              <a:rPr lang="en-US"/>
              <a:t>Isaiah 44:24 </a:t>
            </a:r>
          </a:p>
          <a:p>
            <a:pPr>
              <a:lnSpc>
                <a:spcPct val="90000"/>
              </a:lnSpc>
            </a:pPr>
            <a:r>
              <a:rPr lang="en-US"/>
              <a:t>Isaiah 45:12 </a:t>
            </a:r>
          </a:p>
          <a:p>
            <a:pPr>
              <a:lnSpc>
                <a:spcPct val="90000"/>
              </a:lnSpc>
            </a:pPr>
            <a:r>
              <a:rPr lang="en-US"/>
              <a:t>Isaiah 48:13 </a:t>
            </a:r>
          </a:p>
          <a:p>
            <a:pPr>
              <a:lnSpc>
                <a:spcPct val="90000"/>
              </a:lnSpc>
            </a:pPr>
            <a:r>
              <a:rPr lang="en-US"/>
              <a:t>Isaiah 51:13 </a:t>
            </a:r>
          </a:p>
          <a:p>
            <a:pPr>
              <a:lnSpc>
                <a:spcPct val="90000"/>
              </a:lnSpc>
            </a:pPr>
            <a:r>
              <a:rPr lang="en-US"/>
              <a:t>Jeremiah 10:12 </a:t>
            </a:r>
          </a:p>
          <a:p>
            <a:pPr>
              <a:lnSpc>
                <a:spcPct val="90000"/>
              </a:lnSpc>
            </a:pPr>
            <a:endParaRPr lang="en-US"/>
          </a:p>
        </p:txBody>
      </p:sp>
      <p:sp>
        <p:nvSpPr>
          <p:cNvPr id="28676" name="Rectangle 4"/>
          <p:cNvSpPr>
            <a:spLocks noChangeArrowheads="1"/>
          </p:cNvSpPr>
          <p:nvPr/>
        </p:nvSpPr>
        <p:spPr bwMode="auto">
          <a:xfrm>
            <a:off x="4343400" y="1676400"/>
            <a:ext cx="365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3200"/>
              <a:t>Jeremiah 51:15 </a:t>
            </a:r>
          </a:p>
          <a:p>
            <a:pPr marL="342900" indent="-342900">
              <a:lnSpc>
                <a:spcPct val="90000"/>
              </a:lnSpc>
              <a:spcBef>
                <a:spcPct val="20000"/>
              </a:spcBef>
              <a:buFontTx/>
              <a:buChar char="•"/>
            </a:pPr>
            <a:r>
              <a:rPr lang="en-US" sz="3200"/>
              <a:t>Job 9:8 </a:t>
            </a:r>
          </a:p>
          <a:p>
            <a:pPr marL="342900" indent="-342900">
              <a:lnSpc>
                <a:spcPct val="90000"/>
              </a:lnSpc>
              <a:spcBef>
                <a:spcPct val="20000"/>
              </a:spcBef>
              <a:buFontTx/>
              <a:buChar char="•"/>
            </a:pPr>
            <a:r>
              <a:rPr lang="en-US" sz="3200"/>
              <a:t>Job 26:7 </a:t>
            </a:r>
          </a:p>
          <a:p>
            <a:pPr marL="342900" indent="-342900">
              <a:lnSpc>
                <a:spcPct val="90000"/>
              </a:lnSpc>
              <a:spcBef>
                <a:spcPct val="20000"/>
              </a:spcBef>
              <a:buFontTx/>
              <a:buChar char="•"/>
            </a:pPr>
            <a:r>
              <a:rPr lang="en-US" sz="3200"/>
              <a:t>Job 37:18 </a:t>
            </a:r>
          </a:p>
          <a:p>
            <a:pPr marL="342900" indent="-342900">
              <a:lnSpc>
                <a:spcPct val="90000"/>
              </a:lnSpc>
              <a:spcBef>
                <a:spcPct val="20000"/>
              </a:spcBef>
              <a:buFontTx/>
              <a:buChar char="•"/>
            </a:pPr>
            <a:r>
              <a:rPr lang="en-US" sz="3200"/>
              <a:t>Psalms 18:9 </a:t>
            </a:r>
          </a:p>
          <a:p>
            <a:pPr marL="342900" indent="-342900">
              <a:lnSpc>
                <a:spcPct val="90000"/>
              </a:lnSpc>
              <a:spcBef>
                <a:spcPct val="20000"/>
              </a:spcBef>
              <a:buFontTx/>
              <a:buChar char="•"/>
            </a:pPr>
            <a:r>
              <a:rPr lang="en-US" sz="3200"/>
              <a:t>Psalms 104:2 </a:t>
            </a:r>
          </a:p>
          <a:p>
            <a:pPr marL="342900" indent="-342900">
              <a:lnSpc>
                <a:spcPct val="90000"/>
              </a:lnSpc>
              <a:spcBef>
                <a:spcPct val="20000"/>
              </a:spcBef>
              <a:buFontTx/>
              <a:buChar char="•"/>
            </a:pPr>
            <a:r>
              <a:rPr lang="en-US" sz="3200"/>
              <a:t>Psalms 144:5 </a:t>
            </a:r>
          </a:p>
          <a:p>
            <a:pPr marL="342900" indent="-342900">
              <a:lnSpc>
                <a:spcPct val="90000"/>
              </a:lnSpc>
              <a:spcBef>
                <a:spcPct val="20000"/>
              </a:spcBef>
              <a:buFontTx/>
              <a:buChar char="•"/>
            </a:pPr>
            <a:r>
              <a:rPr lang="en-US" sz="3200"/>
              <a:t>2 Samuel 22:10 </a:t>
            </a:r>
          </a:p>
          <a:p>
            <a:pPr marL="342900" indent="-342900">
              <a:lnSpc>
                <a:spcPct val="90000"/>
              </a:lnSpc>
              <a:spcBef>
                <a:spcPct val="20000"/>
              </a:spcBef>
              <a:buFontTx/>
              <a:buChar char="•"/>
            </a:pPr>
            <a:r>
              <a:rPr lang="en-US" sz="3200"/>
              <a:t>Zechariah 12:1  </a:t>
            </a:r>
          </a:p>
          <a:p>
            <a:pPr marL="342900" indent="-342900">
              <a:lnSpc>
                <a:spcPct val="90000"/>
              </a:lnSpc>
              <a:spcBef>
                <a:spcPct val="20000"/>
              </a:spcBef>
              <a:buFontTx/>
              <a:buChar char="•"/>
            </a:pPr>
            <a:endParaRPr lang="en-US" sz="3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5791200" cy="1143000"/>
          </a:xfrm>
        </p:spPr>
        <p:txBody>
          <a:bodyPr/>
          <a:lstStyle/>
          <a:p>
            <a:r>
              <a:rPr lang="en-US" b="1"/>
              <a:t>Galileo </a:t>
            </a:r>
            <a:r>
              <a:rPr lang="en-US" sz="2000" b="1"/>
              <a:t>1564 – 1642</a:t>
            </a:r>
            <a:r>
              <a:rPr lang="en-US"/>
              <a:t> </a:t>
            </a:r>
          </a:p>
        </p:txBody>
      </p:sp>
      <p:sp>
        <p:nvSpPr>
          <p:cNvPr id="7171" name="Rectangle 3"/>
          <p:cNvSpPr>
            <a:spLocks noGrp="1" noChangeArrowheads="1"/>
          </p:cNvSpPr>
          <p:nvPr>
            <p:ph type="body" idx="1"/>
          </p:nvPr>
        </p:nvSpPr>
        <p:spPr>
          <a:xfrm>
            <a:off x="457200" y="3657600"/>
            <a:ext cx="8229600" cy="2468563"/>
          </a:xfrm>
        </p:spPr>
        <p:txBody>
          <a:bodyPr/>
          <a:lstStyle/>
          <a:p>
            <a:r>
              <a:rPr lang="en-US"/>
              <a:t>Although he seriously considered the priesthood as a young man, at his father's urging he instead to study for a medical degree.</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4800"/>
            <a:ext cx="20955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Rectangle 5"/>
          <p:cNvSpPr>
            <a:spLocks noChangeArrowheads="1"/>
          </p:cNvSpPr>
          <p:nvPr/>
        </p:nvSpPr>
        <p:spPr bwMode="auto">
          <a:xfrm>
            <a:off x="457200" y="1390650"/>
            <a:ext cx="5715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a:t>Genuinely Roman Catholic.</a:t>
            </a:r>
          </a:p>
          <a:p>
            <a:r>
              <a:rPr lang="en-US" sz="2400"/>
              <a:t>He was educated in a Catholic Monastery and a Catholic University </a:t>
            </a:r>
          </a:p>
          <a:p>
            <a:r>
              <a:rPr lang="en-US" sz="2400"/>
              <a:t>in Italy.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a:t>Galileo </a:t>
            </a:r>
            <a:r>
              <a:rPr lang="en-US" sz="2000" b="1"/>
              <a:t>1564 – 1642</a:t>
            </a:r>
          </a:p>
        </p:txBody>
      </p:sp>
      <p:sp>
        <p:nvSpPr>
          <p:cNvPr id="8195" name="Rectangle 3"/>
          <p:cNvSpPr>
            <a:spLocks noGrp="1" noChangeArrowheads="1"/>
          </p:cNvSpPr>
          <p:nvPr>
            <p:ph type="body" idx="1"/>
          </p:nvPr>
        </p:nvSpPr>
        <p:spPr>
          <a:xfrm>
            <a:off x="457200" y="1600200"/>
            <a:ext cx="5943600" cy="4525963"/>
          </a:xfrm>
        </p:spPr>
        <p:txBody>
          <a:bodyPr/>
          <a:lstStyle/>
          <a:p>
            <a:r>
              <a:rPr lang="en-US"/>
              <a:t>Galileo defended heliocentrism, and claimed it was not contrary to Scripture. He took Augustine's position on Scripture: not to take every passage literally, particularly when the scripture in question is a book of poetry or song.</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09600"/>
            <a:ext cx="20955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a:r>
              <a:rPr lang="en-US" b="1"/>
              <a:t>Galileo </a:t>
            </a:r>
            <a:r>
              <a:rPr lang="en-US" sz="2000" b="1"/>
              <a:t>1564 – 1642</a:t>
            </a:r>
          </a:p>
        </p:txBody>
      </p:sp>
      <p:sp>
        <p:nvSpPr>
          <p:cNvPr id="9219" name="Rectangle 3"/>
          <p:cNvSpPr>
            <a:spLocks noGrp="1" noChangeArrowheads="1"/>
          </p:cNvSpPr>
          <p:nvPr>
            <p:ph type="body" idx="1"/>
          </p:nvPr>
        </p:nvSpPr>
        <p:spPr>
          <a:xfrm>
            <a:off x="457200" y="1600200"/>
            <a:ext cx="5715000" cy="4525963"/>
          </a:xfrm>
        </p:spPr>
        <p:txBody>
          <a:bodyPr/>
          <a:lstStyle/>
          <a:p>
            <a:r>
              <a:rPr lang="en-US"/>
              <a:t>He believed that the writers of the Scripture wrote from the perspective of the terrestrial world, from that vantage point the sun does rise and set.</a:t>
            </a:r>
          </a:p>
          <a:p>
            <a:r>
              <a:rPr lang="en-US"/>
              <a:t>Galileo claimed that science did not contradict Scripture.</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09600"/>
            <a:ext cx="20955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a:r>
              <a:rPr lang="en-US" b="1"/>
              <a:t>Galileo </a:t>
            </a:r>
            <a:r>
              <a:rPr lang="en-US" sz="2000" b="1"/>
              <a:t>1564 – 1642</a:t>
            </a:r>
          </a:p>
        </p:txBody>
      </p:sp>
      <p:sp>
        <p:nvSpPr>
          <p:cNvPr id="24579" name="Rectangle 3"/>
          <p:cNvSpPr>
            <a:spLocks noGrp="1" noChangeArrowheads="1"/>
          </p:cNvSpPr>
          <p:nvPr>
            <p:ph type="body" idx="1"/>
          </p:nvPr>
        </p:nvSpPr>
        <p:spPr>
          <a:xfrm>
            <a:off x="457200" y="1600200"/>
            <a:ext cx="5715000" cy="4953000"/>
          </a:xfrm>
        </p:spPr>
        <p:txBody>
          <a:bodyPr/>
          <a:lstStyle/>
          <a:p>
            <a:pPr>
              <a:lnSpc>
                <a:spcPct val="90000"/>
              </a:lnSpc>
            </a:pPr>
            <a:r>
              <a:rPr lang="en-US"/>
              <a:t>The Roman Catholic Church is often blamed for persecuting Galileo. What is often missed is that Galileo was not always honest or ethical in his actions and communication with the Roman Catholic, especially concerning his book on the Geocentricism and Heliocentrism.</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09600"/>
            <a:ext cx="20955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5"/>
          <p:cNvSpPr>
            <a:spLocks noChangeArrowheads="1"/>
          </p:cNvSpPr>
          <p:nvPr/>
        </p:nvSpPr>
        <p:spPr bwMode="auto">
          <a:xfrm>
            <a:off x="6096000" y="3749675"/>
            <a:ext cx="281305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i="1"/>
              <a:t>Dialogue on the Two Great World Systems.</a:t>
            </a:r>
            <a:r>
              <a:rPr lang="en-US"/>
              <a:t> 1632 </a:t>
            </a:r>
          </a:p>
        </p:txBody>
      </p:sp>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724400"/>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6172200" cy="1143000"/>
          </a:xfrm>
        </p:spPr>
        <p:txBody>
          <a:bodyPr/>
          <a:lstStyle/>
          <a:p>
            <a:r>
              <a:rPr lang="en-US" b="1"/>
              <a:t>Isaac Newton </a:t>
            </a:r>
            <a:r>
              <a:rPr lang="en-US" sz="2000"/>
              <a:t>1642 – 1727</a:t>
            </a:r>
            <a:endParaRPr lang="en-US" b="1"/>
          </a:p>
        </p:txBody>
      </p:sp>
      <p:sp>
        <p:nvSpPr>
          <p:cNvPr id="10243" name="Rectangle 3"/>
          <p:cNvSpPr>
            <a:spLocks noGrp="1" noChangeArrowheads="1"/>
          </p:cNvSpPr>
          <p:nvPr>
            <p:ph type="body" idx="1"/>
          </p:nvPr>
        </p:nvSpPr>
        <p:spPr>
          <a:xfrm>
            <a:off x="457200" y="1600200"/>
            <a:ext cx="5715000" cy="2209800"/>
          </a:xfrm>
        </p:spPr>
        <p:txBody>
          <a:bodyPr/>
          <a:lstStyle/>
          <a:p>
            <a:pPr>
              <a:lnSpc>
                <a:spcPct val="90000"/>
              </a:lnSpc>
            </a:pPr>
            <a:r>
              <a:rPr lang="en-US" sz="2800"/>
              <a:t>In 1661 Newton entered Trinity College in Cambridge, at the time a religious institution, as student and then as a teacher. This was his home for 35 years.</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
            <a:ext cx="24384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ChangeArrowheads="1"/>
          </p:cNvSpPr>
          <p:nvPr/>
        </p:nvSpPr>
        <p:spPr bwMode="auto">
          <a:xfrm>
            <a:off x="1066800" y="3962400"/>
            <a:ext cx="7162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a:t>A member of the Anglican church, attend services and participated in special projects, such as paying for the distribution of Bibles among the poor, and serving on a commission to build 50 new churches in the London area.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6172200" cy="1143000"/>
          </a:xfrm>
        </p:spPr>
        <p:txBody>
          <a:bodyPr/>
          <a:lstStyle/>
          <a:p>
            <a:r>
              <a:rPr lang="en-US" b="1"/>
              <a:t>Isaac Newton </a:t>
            </a:r>
            <a:r>
              <a:rPr lang="en-US" sz="2000"/>
              <a:t>1642 – 1727</a:t>
            </a:r>
            <a:endParaRPr lang="en-US" b="1"/>
          </a:p>
        </p:txBody>
      </p:sp>
      <p:sp>
        <p:nvSpPr>
          <p:cNvPr id="11267" name="Rectangle 3"/>
          <p:cNvSpPr>
            <a:spLocks noGrp="1" noChangeArrowheads="1"/>
          </p:cNvSpPr>
          <p:nvPr>
            <p:ph type="body" idx="1"/>
          </p:nvPr>
        </p:nvSpPr>
        <p:spPr>
          <a:xfrm>
            <a:off x="457200" y="3200400"/>
            <a:ext cx="8229600" cy="3230563"/>
          </a:xfrm>
        </p:spPr>
        <p:txBody>
          <a:bodyPr/>
          <a:lstStyle/>
          <a:p>
            <a:r>
              <a:rPr lang="en-US"/>
              <a:t>Newton wrote more on religion than he did on natural science. But he never made a public declaration of his private faith. </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
            <a:ext cx="24384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4000" b="1"/>
              <a:t>Mars Science Laboratory - MSL</a:t>
            </a:r>
            <a:br>
              <a:rPr lang="en-US" sz="4000" b="1"/>
            </a:br>
            <a:r>
              <a:rPr lang="en-US" sz="4000" b="1"/>
              <a:t>Curiosity Rover</a:t>
            </a:r>
          </a:p>
        </p:txBody>
      </p:sp>
      <p:sp>
        <p:nvSpPr>
          <p:cNvPr id="33795" name="Rectangle 3"/>
          <p:cNvSpPr>
            <a:spLocks noGrp="1" noChangeArrowheads="1"/>
          </p:cNvSpPr>
          <p:nvPr>
            <p:ph type="body" idx="1"/>
          </p:nvPr>
        </p:nvSpPr>
        <p:spPr/>
        <p:txBody>
          <a:bodyPr/>
          <a:lstStyle/>
          <a:p>
            <a:r>
              <a:rPr lang="en-US" b="1"/>
              <a:t>Landing Aug 5,  Sunday  10:30 pm</a:t>
            </a:r>
            <a:endParaRPr lang="en-US"/>
          </a:p>
          <a:p>
            <a:r>
              <a:rPr lang="en-US" b="1"/>
              <a:t>NASA coverage starts at  8:30 pm</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819400"/>
            <a:ext cx="41148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33800"/>
            <a:ext cx="2819400"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6172200" cy="1143000"/>
          </a:xfrm>
        </p:spPr>
        <p:txBody>
          <a:bodyPr/>
          <a:lstStyle/>
          <a:p>
            <a:r>
              <a:rPr lang="en-US" b="1"/>
              <a:t>Isaac Newton </a:t>
            </a:r>
            <a:r>
              <a:rPr lang="en-US" sz="2000"/>
              <a:t>1642 – 1727</a:t>
            </a:r>
            <a:endParaRPr lang="en-US" b="1"/>
          </a:p>
        </p:txBody>
      </p:sp>
      <p:sp>
        <p:nvSpPr>
          <p:cNvPr id="12291" name="Rectangle 3"/>
          <p:cNvSpPr>
            <a:spLocks noGrp="1" noChangeArrowheads="1"/>
          </p:cNvSpPr>
          <p:nvPr>
            <p:ph type="body" idx="1"/>
          </p:nvPr>
        </p:nvSpPr>
        <p:spPr>
          <a:xfrm>
            <a:off x="457200" y="2895600"/>
            <a:ext cx="8229600" cy="3230563"/>
          </a:xfrm>
        </p:spPr>
        <p:txBody>
          <a:bodyPr/>
          <a:lstStyle/>
          <a:p>
            <a:r>
              <a:rPr lang="en-US"/>
              <a:t>Newton saw God as the master creator whose existence could not be denied in the face of the grandeur of all creation.</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
            <a:ext cx="24384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6172200" cy="1143000"/>
          </a:xfrm>
        </p:spPr>
        <p:txBody>
          <a:bodyPr/>
          <a:lstStyle/>
          <a:p>
            <a:r>
              <a:rPr lang="en-US" b="1"/>
              <a:t>Isaac Newton </a:t>
            </a:r>
            <a:r>
              <a:rPr lang="en-US" sz="2000"/>
              <a:t>1642 – 1727</a:t>
            </a:r>
            <a:endParaRPr lang="en-US" b="1"/>
          </a:p>
        </p:txBody>
      </p:sp>
      <p:sp>
        <p:nvSpPr>
          <p:cNvPr id="15363" name="Rectangle 3"/>
          <p:cNvSpPr>
            <a:spLocks noGrp="1" noChangeArrowheads="1"/>
          </p:cNvSpPr>
          <p:nvPr>
            <p:ph type="body" idx="1"/>
          </p:nvPr>
        </p:nvSpPr>
        <p:spPr>
          <a:xfrm>
            <a:off x="457200" y="2895600"/>
            <a:ext cx="8229600" cy="3230563"/>
          </a:xfrm>
        </p:spPr>
        <p:txBody>
          <a:bodyPr/>
          <a:lstStyle/>
          <a:p>
            <a:pPr>
              <a:lnSpc>
                <a:spcPct val="90000"/>
              </a:lnSpc>
            </a:pPr>
            <a:r>
              <a:rPr lang="en-US" sz="2800"/>
              <a:t>Newton’s theology influenced his scientific method, which rejected pure speculation in favor of observations and experiments. His God was not merely an impersonal First Cause. The God of the Bible who freely creates and rules the world, who speaks and acts in history. The biblical doctrine of creation was the foundation of Newton’s science. </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
            <a:ext cx="24384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b="1"/>
              <a:t>Albert Einstein</a:t>
            </a:r>
            <a:br>
              <a:rPr lang="en-US" sz="4000" b="1"/>
            </a:br>
            <a:r>
              <a:rPr lang="en-US" sz="4000" b="1"/>
              <a:t>1879 1955</a:t>
            </a:r>
            <a:r>
              <a:rPr lang="en-US" sz="4000"/>
              <a:t> </a:t>
            </a:r>
          </a:p>
        </p:txBody>
      </p:sp>
      <p:sp>
        <p:nvSpPr>
          <p:cNvPr id="38915" name="Rectangle 3"/>
          <p:cNvSpPr>
            <a:spLocks noGrp="1" noChangeArrowheads="1"/>
          </p:cNvSpPr>
          <p:nvPr>
            <p:ph type="body" idx="1"/>
          </p:nvPr>
        </p:nvSpPr>
        <p:spPr>
          <a:xfrm>
            <a:off x="457200" y="4953000"/>
            <a:ext cx="8229600" cy="1173163"/>
          </a:xfrm>
        </p:spPr>
        <p:txBody>
          <a:bodyPr/>
          <a:lstStyle/>
          <a:p>
            <a:r>
              <a:rPr lang="en-US" sz="2800"/>
              <a:t>In 1933 move to the USA.</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7200"/>
            <a:ext cx="20955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Rectangle 5"/>
          <p:cNvSpPr>
            <a:spLocks noChangeArrowheads="1"/>
          </p:cNvSpPr>
          <p:nvPr/>
        </p:nvSpPr>
        <p:spPr bwMode="auto">
          <a:xfrm>
            <a:off x="914400" y="1447800"/>
            <a:ext cx="5638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The Einstein family were non-observant Jews in Germany. Albert attended a Catholic elementary school from the age of five for three years.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a:t>Albert Einstein</a:t>
            </a:r>
          </a:p>
        </p:txBody>
      </p:sp>
      <p:sp>
        <p:nvSpPr>
          <p:cNvPr id="41987" name="Rectangle 3"/>
          <p:cNvSpPr>
            <a:spLocks noGrp="1" noChangeArrowheads="1"/>
          </p:cNvSpPr>
          <p:nvPr>
            <p:ph type="body" idx="1"/>
          </p:nvPr>
        </p:nvSpPr>
        <p:spPr>
          <a:xfrm>
            <a:off x="457200" y="2209800"/>
            <a:ext cx="8229600" cy="4191000"/>
          </a:xfrm>
        </p:spPr>
        <p:txBody>
          <a:bodyPr/>
          <a:lstStyle/>
          <a:p>
            <a:r>
              <a:rPr lang="en-US"/>
              <a:t>Albert Einstein’s philosophy about the supernatural is complicated, like his theories in physics. His most telling statement was, “I believe in Spinoza's God who reveals himself in the orderly harmony of what exists, not in a God who concerns himself with the fates and actions of human beings.” </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04800"/>
            <a:ext cx="1681163"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a:t>Albert Einstein</a:t>
            </a:r>
          </a:p>
        </p:txBody>
      </p:sp>
      <p:sp>
        <p:nvSpPr>
          <p:cNvPr id="43011" name="Rectangle 3"/>
          <p:cNvSpPr>
            <a:spLocks noGrp="1" noChangeArrowheads="1"/>
          </p:cNvSpPr>
          <p:nvPr>
            <p:ph type="body" idx="1"/>
          </p:nvPr>
        </p:nvSpPr>
        <p:spPr/>
        <p:txBody>
          <a:bodyPr/>
          <a:lstStyle/>
          <a:p>
            <a:r>
              <a:rPr lang="en-US"/>
              <a:t>Einstein seems to have rejected traditional religious views in favor of a force that gives order to the universe. We might call Einstein a “Deist” since he believed in some organizing power but completely rejected the idea of a personal God. </a:t>
            </a: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724400"/>
            <a:ext cx="2133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b="1"/>
              <a:t>Edwin Hubble</a:t>
            </a:r>
            <a:br>
              <a:rPr lang="en-US" sz="4000" b="1"/>
            </a:br>
            <a:r>
              <a:rPr lang="en-US" sz="2400"/>
              <a:t>1889 – 1953</a:t>
            </a:r>
          </a:p>
        </p:txBody>
      </p:sp>
      <p:sp>
        <p:nvSpPr>
          <p:cNvPr id="39939" name="Rectangle 3"/>
          <p:cNvSpPr>
            <a:spLocks noGrp="1" noChangeArrowheads="1"/>
          </p:cNvSpPr>
          <p:nvPr>
            <p:ph type="body" idx="1"/>
          </p:nvPr>
        </p:nvSpPr>
        <p:spPr>
          <a:xfrm>
            <a:off x="457200" y="1600200"/>
            <a:ext cx="6019800" cy="4525963"/>
          </a:xfrm>
        </p:spPr>
        <p:txBody>
          <a:bodyPr/>
          <a:lstStyle/>
          <a:p>
            <a:r>
              <a:rPr lang="en-US"/>
              <a:t>Hubble was raised Christian in a Baptist church, the pastor was know as scholarly.</a:t>
            </a:r>
          </a:p>
          <a:p>
            <a:r>
              <a:rPr lang="en-US"/>
              <a:t>His dad was Church Trustee and mom a Sunday School teacher.</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1143000"/>
            <a:ext cx="2095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a:t>Edwin Hubble</a:t>
            </a:r>
          </a:p>
        </p:txBody>
      </p:sp>
      <p:sp>
        <p:nvSpPr>
          <p:cNvPr id="40963" name="Rectangle 3"/>
          <p:cNvSpPr>
            <a:spLocks noGrp="1" noChangeArrowheads="1"/>
          </p:cNvSpPr>
          <p:nvPr>
            <p:ph type="body" idx="1"/>
          </p:nvPr>
        </p:nvSpPr>
        <p:spPr/>
        <p:txBody>
          <a:bodyPr/>
          <a:lstStyle/>
          <a:p>
            <a:r>
              <a:rPr lang="en-US"/>
              <a:t>After graduation from Oxford in England and coming home after his parents has moved, he stopped going to church. </a:t>
            </a:r>
          </a:p>
          <a:p>
            <a:r>
              <a:rPr lang="en-US"/>
              <a:t>In early letters wrote about the idea that he believed he had some sort of “destiny”.</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19600"/>
            <a:ext cx="16637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2468562"/>
          </a:xfrm>
        </p:spPr>
        <p:txBody>
          <a:bodyPr/>
          <a:lstStyle/>
          <a:p>
            <a:r>
              <a:rPr lang="en-US"/>
              <a:t>The History Channel</a:t>
            </a:r>
            <a:br>
              <a:rPr lang="en-US"/>
            </a:br>
            <a:r>
              <a:rPr lang="en-US"/>
              <a:t> The Universe: </a:t>
            </a:r>
            <a:br>
              <a:rPr lang="en-US"/>
            </a:br>
            <a:r>
              <a:rPr lang="en-US"/>
              <a:t>Beyond The Big Bang</a:t>
            </a:r>
          </a:p>
        </p:txBody>
      </p:sp>
      <p:sp>
        <p:nvSpPr>
          <p:cNvPr id="16387" name="Rectangle 3"/>
          <p:cNvSpPr>
            <a:spLocks noGrp="1" noChangeArrowheads="1"/>
          </p:cNvSpPr>
          <p:nvPr>
            <p:ph type="body" idx="1"/>
          </p:nvPr>
        </p:nvSpPr>
        <p:spPr>
          <a:xfrm>
            <a:off x="457200" y="2514600"/>
            <a:ext cx="8229600" cy="3611563"/>
          </a:xfrm>
        </p:spPr>
        <p:txBody>
          <a:bodyPr/>
          <a:lstStyle/>
          <a:p>
            <a:r>
              <a:rPr lang="en-US"/>
              <a:t>Part 1</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19400"/>
            <a:ext cx="36385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2468562"/>
          </a:xfrm>
        </p:spPr>
        <p:txBody>
          <a:bodyPr/>
          <a:lstStyle/>
          <a:p>
            <a:r>
              <a:rPr lang="en-US"/>
              <a:t>The History Channel</a:t>
            </a:r>
            <a:br>
              <a:rPr lang="en-US"/>
            </a:br>
            <a:r>
              <a:rPr lang="en-US"/>
              <a:t> The Universe: </a:t>
            </a:r>
            <a:br>
              <a:rPr lang="en-US"/>
            </a:br>
            <a:r>
              <a:rPr lang="en-US"/>
              <a:t>Beyond The Big Bang</a:t>
            </a:r>
          </a:p>
        </p:txBody>
      </p:sp>
      <p:sp>
        <p:nvSpPr>
          <p:cNvPr id="45059" name="Rectangle 3"/>
          <p:cNvSpPr>
            <a:spLocks noGrp="1" noChangeArrowheads="1"/>
          </p:cNvSpPr>
          <p:nvPr>
            <p:ph type="body" idx="1"/>
          </p:nvPr>
        </p:nvSpPr>
        <p:spPr>
          <a:xfrm>
            <a:off x="457200" y="2514600"/>
            <a:ext cx="8229600" cy="3611563"/>
          </a:xfrm>
        </p:spPr>
        <p:txBody>
          <a:bodyPr/>
          <a:lstStyle/>
          <a:p>
            <a:r>
              <a:rPr lang="en-US"/>
              <a:t>Part 1</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19400"/>
            <a:ext cx="36385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sp>
        <p:nvSpPr>
          <p:cNvPr id="46083" name="Rectangle 3"/>
          <p:cNvSpPr>
            <a:spLocks noGrp="1" noChangeArrowheads="1"/>
          </p:cNvSpPr>
          <p:nvPr>
            <p:ph type="body"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a:t>Mars Landings 1976 - 2012</a:t>
            </a:r>
          </a:p>
        </p:txBody>
      </p:sp>
      <p:sp>
        <p:nvSpPr>
          <p:cNvPr id="34819" name="Rectangle 3"/>
          <p:cNvSpPr>
            <a:spLocks noGrp="1" noChangeArrowheads="1"/>
          </p:cNvSpPr>
          <p:nvPr>
            <p:ph type="body" idx="1"/>
          </p:nvPr>
        </p:nvSpPr>
        <p:spPr/>
        <p:txBody>
          <a:bodyPr/>
          <a:lstStyle/>
          <a:p>
            <a:endParaRPr lang="en-US"/>
          </a:p>
        </p:txBody>
      </p:sp>
      <p:pic>
        <p:nvPicPr>
          <p:cNvPr id="348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124200"/>
            <a:ext cx="7239000"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34290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19200"/>
            <a:ext cx="2552700"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74638"/>
            <a:ext cx="8305800" cy="2163762"/>
          </a:xfrm>
        </p:spPr>
        <p:txBody>
          <a:bodyPr/>
          <a:lstStyle/>
          <a:p>
            <a:r>
              <a:rPr lang="en-US" sz="4000"/>
              <a:t>Mars rover Curiosity under its parachute as it landed on Mars on Aug. 5  Reconnaissance Orbiter Photo. </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70175"/>
            <a:ext cx="7267575"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a:t>Curiosity High-Resolution Photo</a:t>
            </a:r>
          </a:p>
        </p:txBody>
      </p:sp>
      <p:sp>
        <p:nvSpPr>
          <p:cNvPr id="36867" name="Rectangle 3"/>
          <p:cNvSpPr>
            <a:spLocks noGrp="1" noChangeArrowheads="1"/>
          </p:cNvSpPr>
          <p:nvPr>
            <p:ph type="body" idx="1"/>
          </p:nvPr>
        </p:nvSpPr>
        <p:spPr>
          <a:xfrm>
            <a:off x="6705600" y="1676400"/>
            <a:ext cx="2667000" cy="4525963"/>
          </a:xfrm>
        </p:spPr>
        <p:txBody>
          <a:bodyPr/>
          <a:lstStyle/>
          <a:p>
            <a:r>
              <a:rPr lang="en-US"/>
              <a:t>.</a:t>
            </a:r>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367665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Sky Crane</a:t>
            </a:r>
          </a:p>
        </p:txBody>
      </p:sp>
      <p:sp>
        <p:nvSpPr>
          <p:cNvPr id="37891" name="Rectangle 3"/>
          <p:cNvSpPr>
            <a:spLocks noGrp="1" noChangeArrowheads="1"/>
          </p:cNvSpPr>
          <p:nvPr>
            <p:ph type="body" idx="1"/>
          </p:nvPr>
        </p:nvSpPr>
        <p:spPr/>
        <p:txBody>
          <a:bodyPr/>
          <a:lstStyle/>
          <a:p>
            <a:endParaRPr lang="en-US"/>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09800"/>
            <a:ext cx="470535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Scientific Method </a:t>
            </a:r>
          </a:p>
        </p:txBody>
      </p:sp>
      <p:sp>
        <p:nvSpPr>
          <p:cNvPr id="3075" name="Rectangle 3"/>
          <p:cNvSpPr>
            <a:spLocks noGrp="1" noChangeArrowheads="1"/>
          </p:cNvSpPr>
          <p:nvPr>
            <p:ph type="body" idx="1"/>
          </p:nvPr>
        </p:nvSpPr>
        <p:spPr/>
        <p:txBody>
          <a:bodyPr/>
          <a:lstStyle/>
          <a:p>
            <a:pPr>
              <a:lnSpc>
                <a:spcPct val="90000"/>
              </a:lnSpc>
            </a:pPr>
            <a:r>
              <a:rPr lang="en-US" sz="2800"/>
              <a:t>The Scientific Method came from the Christian European Renaissance from 1300 to 1600.</a:t>
            </a:r>
          </a:p>
          <a:p>
            <a:pPr>
              <a:lnSpc>
                <a:spcPct val="90000"/>
              </a:lnSpc>
            </a:pPr>
            <a:endParaRPr lang="en-US" sz="2800"/>
          </a:p>
          <a:p>
            <a:pPr>
              <a:lnSpc>
                <a:spcPct val="90000"/>
              </a:lnSpc>
            </a:pPr>
            <a:r>
              <a:rPr lang="en-US" sz="2800"/>
              <a:t>Christianity played a strong role in the renaissance as can be seen in its influence in the birth of modern science.</a:t>
            </a:r>
          </a:p>
          <a:p>
            <a:pPr>
              <a:lnSpc>
                <a:spcPct val="90000"/>
              </a:lnSpc>
            </a:pPr>
            <a:endParaRPr lang="en-US" sz="2800"/>
          </a:p>
          <a:p>
            <a:pPr>
              <a:lnSpc>
                <a:spcPct val="90000"/>
              </a:lnSpc>
            </a:pPr>
            <a:r>
              <a:rPr lang="en-US" sz="2800"/>
              <a:t>Christians awed by the grandeur of God's creative work have long striven to understand His creativity through scientific study. </a:t>
            </a:r>
          </a:p>
          <a:p>
            <a:pPr>
              <a:lnSpc>
                <a:spcPct val="90000"/>
              </a:lnSpc>
            </a:pPr>
            <a:endParaRPr lang="en-US"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Scientific Method</a:t>
            </a:r>
          </a:p>
        </p:txBody>
      </p:sp>
      <p:sp>
        <p:nvSpPr>
          <p:cNvPr id="26627" name="Rectangle 3"/>
          <p:cNvSpPr>
            <a:spLocks noGrp="1" noChangeArrowheads="1"/>
          </p:cNvSpPr>
          <p:nvPr>
            <p:ph type="body" idx="1"/>
          </p:nvPr>
        </p:nvSpPr>
        <p:spPr/>
        <p:txBody>
          <a:bodyPr/>
          <a:lstStyle/>
          <a:p>
            <a:r>
              <a:rPr lang="en-US" sz="2800" b="1"/>
              <a:t>Ask a Question - Formulate a question</a:t>
            </a:r>
            <a:endParaRPr lang="en-US" sz="2800"/>
          </a:p>
          <a:p>
            <a:r>
              <a:rPr lang="en-US" sz="2800" b="1"/>
              <a:t>Do Background Research</a:t>
            </a:r>
            <a:endParaRPr lang="en-US" sz="2800"/>
          </a:p>
          <a:p>
            <a:r>
              <a:rPr lang="en-US" sz="2800" b="1"/>
              <a:t>Construct a Hypothesis – Make a Prediction</a:t>
            </a:r>
            <a:endParaRPr lang="en-US" sz="2800"/>
          </a:p>
          <a:p>
            <a:r>
              <a:rPr lang="en-US" sz="2800" b="1"/>
              <a:t>Test Your Hypothesis by Doing an Experiment – Test</a:t>
            </a:r>
            <a:r>
              <a:rPr lang="en-US" sz="2800"/>
              <a:t> – Define frame of reference.</a:t>
            </a:r>
          </a:p>
          <a:p>
            <a:r>
              <a:rPr lang="en-US" sz="2800" b="1"/>
              <a:t>Analyze Your Data and Draw a Conclusion</a:t>
            </a:r>
            <a:endParaRPr lang="en-US" sz="2800"/>
          </a:p>
          <a:p>
            <a:r>
              <a:rPr lang="en-US" sz="2800" b="1"/>
              <a:t>Communicate Your Results</a:t>
            </a:r>
            <a:endParaRPr lang="en-US" sz="2800"/>
          </a:p>
          <a:p>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a:t>The Bible Asks Us To Test</a:t>
            </a:r>
          </a:p>
        </p:txBody>
      </p:sp>
      <p:sp>
        <p:nvSpPr>
          <p:cNvPr id="17411" name="Rectangle 3"/>
          <p:cNvSpPr>
            <a:spLocks noGrp="1" noChangeArrowheads="1"/>
          </p:cNvSpPr>
          <p:nvPr>
            <p:ph type="body" idx="1"/>
          </p:nvPr>
        </p:nvSpPr>
        <p:spPr/>
        <p:txBody>
          <a:bodyPr/>
          <a:lstStyle/>
          <a:p>
            <a:r>
              <a:rPr lang="en-US" b="1"/>
              <a:t>1 Thessalonians 5:21 </a:t>
            </a:r>
          </a:p>
          <a:p>
            <a:r>
              <a:rPr lang="en-US" b="1"/>
              <a:t>Test everything. Hold on to what is good.</a:t>
            </a:r>
          </a:p>
          <a:p>
            <a:endParaRPr lang="en-US" b="1"/>
          </a:p>
          <a:p>
            <a:endParaRPr lang="en-US" b="1"/>
          </a:p>
          <a:p>
            <a:r>
              <a:rPr lang="en-US" b="1"/>
              <a:t>Psalm 34:8</a:t>
            </a:r>
          </a:p>
          <a:p>
            <a:r>
              <a:rPr lang="en-US" b="1"/>
              <a:t> Taste and see that the Lord is good</a:t>
            </a:r>
            <a:r>
              <a:rPr lang="en-US"/>
              <a:t> </a:t>
            </a:r>
            <a:endParaRPr lang="en-US" b="1"/>
          </a:p>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444</TotalTime>
  <Words>950</Words>
  <Application>Microsoft Office PowerPoint</Application>
  <PresentationFormat>On-screen Show (4:3)</PresentationFormat>
  <Paragraphs>96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Paradoxes Class</vt:lpstr>
      <vt:lpstr>Mars Science Laboratory - MSL Curiosity Rover</vt:lpstr>
      <vt:lpstr>Mars Landings 1976 - 2012</vt:lpstr>
      <vt:lpstr>Mars rover Curiosity under its parachute as it landed on Mars on Aug. 5  Reconnaissance Orbiter Photo. </vt:lpstr>
      <vt:lpstr>Curiosity High-Resolution Photo</vt:lpstr>
      <vt:lpstr>Sky Crane</vt:lpstr>
      <vt:lpstr>Scientific Method </vt:lpstr>
      <vt:lpstr>Scientific Method</vt:lpstr>
      <vt:lpstr>The Bible Asks Us To Test</vt:lpstr>
      <vt:lpstr>Physical World Reveals God</vt:lpstr>
      <vt:lpstr>Hebrews 11:1-3</vt:lpstr>
      <vt:lpstr>Beginning of Time</vt:lpstr>
      <vt:lpstr>There are 17 verses in the Bible state that God has and is expanding the size of the Universe (heavens) from its original size. 1000 BC to 518 BC </vt:lpstr>
      <vt:lpstr>Galileo 1564 – 1642 </vt:lpstr>
      <vt:lpstr>Galileo 1564 – 1642</vt:lpstr>
      <vt:lpstr>Galileo 1564 – 1642</vt:lpstr>
      <vt:lpstr>Galileo 1564 – 1642</vt:lpstr>
      <vt:lpstr>Isaac Newton 1642 – 1727</vt:lpstr>
      <vt:lpstr>Isaac Newton 1642 – 1727</vt:lpstr>
      <vt:lpstr>Isaac Newton 1642 – 1727</vt:lpstr>
      <vt:lpstr>Isaac Newton 1642 – 1727</vt:lpstr>
      <vt:lpstr>Albert Einstein 1879 1955 </vt:lpstr>
      <vt:lpstr>Albert Einstein</vt:lpstr>
      <vt:lpstr>Albert Einstein</vt:lpstr>
      <vt:lpstr>Edwin Hubble 1889 – 1953</vt:lpstr>
      <vt:lpstr>Edwin Hubble</vt:lpstr>
      <vt:lpstr>The History Channel  The Universe:  Beyond The Big Bang</vt:lpstr>
      <vt:lpstr>The History Channel  The Universe:  Beyond The Big Bang</vt:lpstr>
      <vt:lpstr>PowerPoint Presentation</vt:lpstr>
    </vt:vector>
  </TitlesOfParts>
  <Company>THOMSON Broadcast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Sargent Dave</dc:creator>
  <cp:lastModifiedBy>Richard Deem</cp:lastModifiedBy>
  <cp:revision>104</cp:revision>
  <dcterms:created xsi:type="dcterms:W3CDTF">2012-07-31T18:37:10Z</dcterms:created>
  <dcterms:modified xsi:type="dcterms:W3CDTF">2012-10-28T22:01:33Z</dcterms:modified>
</cp:coreProperties>
</file>